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9" r:id="rId2"/>
    <p:sldId id="278" r:id="rId3"/>
    <p:sldId id="265" r:id="rId4"/>
    <p:sldId id="272" r:id="rId5"/>
    <p:sldId id="276" r:id="rId6"/>
    <p:sldId id="267" r:id="rId7"/>
    <p:sldId id="273" r:id="rId8"/>
    <p:sldId id="277" r:id="rId9"/>
    <p:sldId id="268" r:id="rId10"/>
    <p:sldId id="274" r:id="rId11"/>
    <p:sldId id="275" r:id="rId12"/>
    <p:sldId id="258" r:id="rId13"/>
    <p:sldId id="256" r:id="rId14"/>
    <p:sldId id="257" r:id="rId15"/>
    <p:sldId id="263" r:id="rId16"/>
    <p:sldId id="271" r:id="rId17"/>
    <p:sldId id="270" r:id="rId1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36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Perpetua" pitchFamily="18" charset="0"/>
              </a:defRPr>
            </a:lvl1pPr>
          </a:lstStyle>
          <a:p>
            <a:endParaRPr lang="fr-FR"/>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Perpetua" pitchFamily="18" charset="0"/>
              </a:defRPr>
            </a:lvl1pPr>
          </a:lstStyle>
          <a:p>
            <a:fld id="{9A9A012A-694A-4736-B8BA-A3F8047E757E}" type="datetimeFigureOut">
              <a:rPr lang="fr-FR"/>
              <a:pPr/>
              <a:t>30/09/2012</a:t>
            </a:fld>
            <a:endParaRPr lang="fr-FR"/>
          </a:p>
        </p:txBody>
      </p:sp>
      <p:sp>
        <p:nvSpPr>
          <p:cNvPr id="348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Perpetua" pitchFamily="18" charset="0"/>
              </a:defRPr>
            </a:lvl1pPr>
          </a:lstStyle>
          <a:p>
            <a:endParaRPr lang="fr-FR"/>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Perpetua" pitchFamily="18" charset="0"/>
              </a:defRPr>
            </a:lvl1pPr>
          </a:lstStyle>
          <a:p>
            <a:fld id="{FB17A460-9E28-495B-BB27-49ED439E59F7}" type="slidenum">
              <a:rPr lang="fr-FR"/>
              <a:pPr/>
              <a:t>‹#›</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4"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ectangle à coins arrondis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Modifiez le style des sous-titres du masque</a:t>
            </a:r>
            <a:endParaRPr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fr-FR" smtClean="0"/>
              <a:t>Modifiez le style du titre</a:t>
            </a:r>
            <a:endParaRPr lang="en-US"/>
          </a:p>
        </p:txBody>
      </p:sp>
      <p:sp>
        <p:nvSpPr>
          <p:cNvPr id="11" name="Espace réservé de la date 27"/>
          <p:cNvSpPr>
            <a:spLocks noGrp="1"/>
          </p:cNvSpPr>
          <p:nvPr>
            <p:ph type="dt" sz="half" idx="10"/>
          </p:nvPr>
        </p:nvSpPr>
        <p:spPr/>
        <p:txBody>
          <a:bodyPr/>
          <a:lstStyle>
            <a:lvl1pPr>
              <a:defRPr/>
            </a:lvl1pPr>
          </a:lstStyle>
          <a:p>
            <a:pPr>
              <a:defRPr/>
            </a:pPr>
            <a:fld id="{D01B9E62-B83F-40A6-9E7F-2C5A38A9D91A}" type="datetimeFigureOut">
              <a:rPr lang="fr-FR"/>
              <a:pPr>
                <a:defRPr/>
              </a:pPr>
              <a:t>30/09/2012</a:t>
            </a:fld>
            <a:endParaRPr lang="fr-BE"/>
          </a:p>
        </p:txBody>
      </p:sp>
      <p:sp>
        <p:nvSpPr>
          <p:cNvPr id="12" name="Espace réservé du pied de page 16"/>
          <p:cNvSpPr>
            <a:spLocks noGrp="1"/>
          </p:cNvSpPr>
          <p:nvPr>
            <p:ph type="ftr" sz="quarter" idx="11"/>
          </p:nvPr>
        </p:nvSpPr>
        <p:spPr/>
        <p:txBody>
          <a:bodyPr/>
          <a:lstStyle>
            <a:lvl1pPr>
              <a:defRPr/>
            </a:lvl1pPr>
          </a:lstStyle>
          <a:p>
            <a:pPr>
              <a:defRPr/>
            </a:pPr>
            <a:endParaRPr lang="fr-BE"/>
          </a:p>
        </p:txBody>
      </p:sp>
      <p:sp>
        <p:nvSpPr>
          <p:cNvPr id="13" name="Espace réservé du numéro de diapositive 28"/>
          <p:cNvSpPr>
            <a:spLocks noGrp="1"/>
          </p:cNvSpPr>
          <p:nvPr>
            <p:ph type="sldNum" sz="quarter" idx="12"/>
          </p:nvPr>
        </p:nvSpPr>
        <p:spPr/>
        <p:txBody>
          <a:bodyPr/>
          <a:lstStyle>
            <a:lvl1pPr>
              <a:defRPr sz="1400" smtClean="0">
                <a:solidFill>
                  <a:srgbClr val="FFFFFF"/>
                </a:solidFill>
              </a:defRPr>
            </a:lvl1pPr>
          </a:lstStyle>
          <a:p>
            <a:pPr>
              <a:defRPr/>
            </a:pPr>
            <a:fld id="{3511D6A4-38E6-49B1-A886-1C0677168CCA}" type="slidenum">
              <a:rPr lang="fr-BE"/>
              <a:pPr>
                <a:defRPr/>
              </a:pPr>
              <a:t>‹#›</a:t>
            </a:fld>
            <a:endParaRPr lang="fr-BE"/>
          </a:p>
        </p:txBody>
      </p:sp>
    </p:spTree>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D5951D8B-44BA-4CD1-B836-94C66C7BF4E0}" type="datetimeFigureOut">
              <a:rPr lang="fr-FR"/>
              <a:pPr>
                <a:defRPr/>
              </a:pPr>
              <a:t>30/09/2012</a:t>
            </a:fld>
            <a:endParaRPr lang="fr-BE"/>
          </a:p>
        </p:txBody>
      </p:sp>
      <p:sp>
        <p:nvSpPr>
          <p:cNvPr id="5" name="Espace réservé du pied de page 2"/>
          <p:cNvSpPr>
            <a:spLocks noGrp="1"/>
          </p:cNvSpPr>
          <p:nvPr>
            <p:ph type="ftr" sz="quarter" idx="11"/>
          </p:nvPr>
        </p:nvSpPr>
        <p:spPr/>
        <p:txBody>
          <a:bodyPr/>
          <a:lstStyle>
            <a:lvl1pPr>
              <a:defRPr/>
            </a:lvl1pPr>
          </a:lstStyle>
          <a:p>
            <a:pPr>
              <a:defRPr/>
            </a:pPr>
            <a:endParaRPr lang="fr-BE"/>
          </a:p>
        </p:txBody>
      </p:sp>
      <p:sp>
        <p:nvSpPr>
          <p:cNvPr id="6" name="Espace réservé du numéro de diapositive 22"/>
          <p:cNvSpPr>
            <a:spLocks noGrp="1"/>
          </p:cNvSpPr>
          <p:nvPr>
            <p:ph type="sldNum" sz="quarter" idx="12"/>
          </p:nvPr>
        </p:nvSpPr>
        <p:spPr/>
        <p:txBody>
          <a:bodyPr/>
          <a:lstStyle>
            <a:lvl1pPr>
              <a:defRPr/>
            </a:lvl1pPr>
          </a:lstStyle>
          <a:p>
            <a:pPr>
              <a:defRPr/>
            </a:pPr>
            <a:fld id="{050C993B-3712-4FE6-AEF1-3A6EEACBFAF6}" type="slidenum">
              <a:rPr lang="fr-BE"/>
              <a:pPr>
                <a:defRPr/>
              </a:pPr>
              <a:t>‹#›</a:t>
            </a:fld>
            <a:endParaRPr lang="fr-BE"/>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3718A4C1-45C3-4364-9650-0CC4B7C59CA5}" type="datetimeFigureOut">
              <a:rPr lang="fr-FR"/>
              <a:pPr>
                <a:defRPr/>
              </a:pPr>
              <a:t>30/09/2012</a:t>
            </a:fld>
            <a:endParaRPr lang="fr-BE"/>
          </a:p>
        </p:txBody>
      </p:sp>
      <p:sp>
        <p:nvSpPr>
          <p:cNvPr id="5" name="Espace réservé du pied de page 2"/>
          <p:cNvSpPr>
            <a:spLocks noGrp="1"/>
          </p:cNvSpPr>
          <p:nvPr>
            <p:ph type="ftr" sz="quarter" idx="11"/>
          </p:nvPr>
        </p:nvSpPr>
        <p:spPr/>
        <p:txBody>
          <a:bodyPr/>
          <a:lstStyle>
            <a:lvl1pPr>
              <a:defRPr/>
            </a:lvl1pPr>
          </a:lstStyle>
          <a:p>
            <a:pPr>
              <a:defRPr/>
            </a:pPr>
            <a:endParaRPr lang="fr-BE"/>
          </a:p>
        </p:txBody>
      </p:sp>
      <p:sp>
        <p:nvSpPr>
          <p:cNvPr id="6" name="Espace réservé du numéro de diapositive 22"/>
          <p:cNvSpPr>
            <a:spLocks noGrp="1"/>
          </p:cNvSpPr>
          <p:nvPr>
            <p:ph type="sldNum" sz="quarter" idx="12"/>
          </p:nvPr>
        </p:nvSpPr>
        <p:spPr/>
        <p:txBody>
          <a:bodyPr/>
          <a:lstStyle>
            <a:lvl1pPr>
              <a:defRPr/>
            </a:lvl1pPr>
          </a:lstStyle>
          <a:p>
            <a:pPr>
              <a:defRPr/>
            </a:pPr>
            <a:fld id="{54FDD764-0E73-442A-90D8-0C52AFC9FB37}" type="slidenum">
              <a:rPr lang="fr-BE"/>
              <a:pPr>
                <a:defRPr/>
              </a:pPr>
              <a:t>‹#›</a:t>
            </a:fld>
            <a:endParaRPr lang="fr-BE"/>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8" name="Espace réservé du contenu 7"/>
          <p:cNvSpPr>
            <a:spLocks noGrp="1"/>
          </p:cNvSpPr>
          <p:nvPr>
            <p:ph sz="quarter" idx="1"/>
          </p:nvPr>
        </p:nvSpPr>
        <p:spPr>
          <a:xfrm>
            <a:off x="914400" y="1447800"/>
            <a:ext cx="7772400" cy="4572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66F08B03-C236-4983-AEB3-8489E6A309F4}" type="datetimeFigureOut">
              <a:rPr lang="fr-FR"/>
              <a:pPr>
                <a:defRPr/>
              </a:pPr>
              <a:t>30/09/2012</a:t>
            </a:fld>
            <a:endParaRPr lang="fr-BE"/>
          </a:p>
        </p:txBody>
      </p:sp>
      <p:sp>
        <p:nvSpPr>
          <p:cNvPr id="5" name="Espace réservé du pied de page 2"/>
          <p:cNvSpPr>
            <a:spLocks noGrp="1"/>
          </p:cNvSpPr>
          <p:nvPr>
            <p:ph type="ftr" sz="quarter" idx="11"/>
          </p:nvPr>
        </p:nvSpPr>
        <p:spPr/>
        <p:txBody>
          <a:bodyPr/>
          <a:lstStyle>
            <a:lvl1pPr>
              <a:defRPr/>
            </a:lvl1pPr>
          </a:lstStyle>
          <a:p>
            <a:pPr>
              <a:defRPr/>
            </a:pPr>
            <a:endParaRPr lang="fr-BE"/>
          </a:p>
        </p:txBody>
      </p:sp>
      <p:sp>
        <p:nvSpPr>
          <p:cNvPr id="6" name="Espace réservé du numéro de diapositive 22"/>
          <p:cNvSpPr>
            <a:spLocks noGrp="1"/>
          </p:cNvSpPr>
          <p:nvPr>
            <p:ph type="sldNum" sz="quarter" idx="12"/>
          </p:nvPr>
        </p:nvSpPr>
        <p:spPr/>
        <p:txBody>
          <a:bodyPr/>
          <a:lstStyle>
            <a:lvl1pPr>
              <a:defRPr/>
            </a:lvl1pPr>
          </a:lstStyle>
          <a:p>
            <a:pPr>
              <a:defRPr/>
            </a:pPr>
            <a:fld id="{05602E73-82D2-48C8-B112-D87A6839CD30}" type="slidenum">
              <a:rPr lang="fr-BE"/>
              <a:pPr>
                <a:defRPr/>
              </a:pPr>
              <a:t>‹#›</a:t>
            </a:fld>
            <a:endParaRPr lang="fr-BE"/>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re 1"/>
          <p:cNvSpPr>
            <a:spLocks noGrp="1"/>
          </p:cNvSpPr>
          <p:nvPr>
            <p:ph type="title"/>
          </p:nvPr>
        </p:nvSpPr>
        <p:spPr>
          <a:xfrm>
            <a:off x="722313" y="952500"/>
            <a:ext cx="7772400" cy="1362075"/>
          </a:xfrm>
        </p:spPr>
        <p:txBody>
          <a:bodyPr/>
          <a:lstStyle>
            <a:lvl1pPr algn="l">
              <a:buNone/>
              <a:defRPr sz="4000" b="0" cap="none"/>
            </a:lvl1pPr>
          </a:lstStyle>
          <a:p>
            <a:r>
              <a:rPr lang="fr-FR" smtClean="0"/>
              <a:t>Modifiez le style du titre</a:t>
            </a:r>
            <a:endParaRPr lang="en-US"/>
          </a:p>
        </p:txBody>
      </p:sp>
      <p:sp>
        <p:nvSpPr>
          <p:cNvPr id="3" name="Espace réservé du texte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Modifiez les styles du texte du masque</a:t>
            </a:r>
          </a:p>
        </p:txBody>
      </p:sp>
      <p:sp>
        <p:nvSpPr>
          <p:cNvPr id="9" name="Espace réservé de la date 3"/>
          <p:cNvSpPr>
            <a:spLocks noGrp="1"/>
          </p:cNvSpPr>
          <p:nvPr>
            <p:ph type="dt" sz="half" idx="10"/>
          </p:nvPr>
        </p:nvSpPr>
        <p:spPr/>
        <p:txBody>
          <a:bodyPr/>
          <a:lstStyle>
            <a:lvl1pPr>
              <a:defRPr/>
            </a:lvl1pPr>
          </a:lstStyle>
          <a:p>
            <a:pPr>
              <a:defRPr/>
            </a:pPr>
            <a:fld id="{6EF9A317-8C9B-44F9-9A09-E66DF4484D4B}" type="datetimeFigureOut">
              <a:rPr lang="fr-FR"/>
              <a:pPr>
                <a:defRPr/>
              </a:pPr>
              <a:t>30/09/2012</a:t>
            </a:fld>
            <a:endParaRPr lang="fr-BE"/>
          </a:p>
        </p:txBody>
      </p:sp>
      <p:sp>
        <p:nvSpPr>
          <p:cNvPr id="10" name="Espace réservé du pied de page 4"/>
          <p:cNvSpPr>
            <a:spLocks noGrp="1"/>
          </p:cNvSpPr>
          <p:nvPr>
            <p:ph type="ftr" sz="quarter" idx="11"/>
          </p:nvPr>
        </p:nvSpPr>
        <p:spPr>
          <a:xfrm>
            <a:off x="800100" y="6172200"/>
            <a:ext cx="4000500" cy="457200"/>
          </a:xfrm>
        </p:spPr>
        <p:txBody>
          <a:bodyPr/>
          <a:lstStyle>
            <a:lvl1pPr>
              <a:defRPr/>
            </a:lvl1pPr>
          </a:lstStyle>
          <a:p>
            <a:pPr>
              <a:defRPr/>
            </a:pPr>
            <a:endParaRPr lang="fr-BE"/>
          </a:p>
        </p:txBody>
      </p:sp>
      <p:sp>
        <p:nvSpPr>
          <p:cNvPr id="11" name="Espace réservé du numéro de diapositive 5"/>
          <p:cNvSpPr>
            <a:spLocks noGrp="1"/>
          </p:cNvSpPr>
          <p:nvPr>
            <p:ph type="sldNum" sz="quarter" idx="12"/>
          </p:nvPr>
        </p:nvSpPr>
        <p:spPr>
          <a:xfrm>
            <a:off x="146050" y="6208713"/>
            <a:ext cx="457200" cy="457200"/>
          </a:xfrm>
        </p:spPr>
        <p:txBody>
          <a:bodyPr/>
          <a:lstStyle>
            <a:lvl1pPr>
              <a:defRPr/>
            </a:lvl1pPr>
          </a:lstStyle>
          <a:p>
            <a:pPr>
              <a:defRPr/>
            </a:pPr>
            <a:fld id="{139BEB5F-6785-4053-AC1A-90279185CEA0}" type="slidenum">
              <a:rPr lang="fr-BE"/>
              <a:pPr>
                <a:defRPr/>
              </a:pPr>
              <a:t>‹#›</a:t>
            </a:fld>
            <a:endParaRPr lang="fr-BE"/>
          </a:p>
        </p:txBody>
      </p:sp>
    </p:spTree>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9" name="Espace réservé du contenu 8"/>
          <p:cNvSpPr>
            <a:spLocks noGrp="1"/>
          </p:cNvSpPr>
          <p:nvPr>
            <p:ph sz="quarter" idx="1"/>
          </p:nvPr>
        </p:nvSpPr>
        <p:spPr>
          <a:xfrm>
            <a:off x="914400" y="1447800"/>
            <a:ext cx="3749040" cy="4572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Espace réservé du contenu 10"/>
          <p:cNvSpPr>
            <a:spLocks noGrp="1"/>
          </p:cNvSpPr>
          <p:nvPr>
            <p:ph sz="quarter" idx="2"/>
          </p:nvPr>
        </p:nvSpPr>
        <p:spPr>
          <a:xfrm>
            <a:off x="4933950" y="1447800"/>
            <a:ext cx="3749040" cy="4572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fld id="{594268BF-FC92-49FB-AEC1-6FC06B4F4012}" type="datetimeFigureOut">
              <a:rPr lang="fr-FR"/>
              <a:pPr>
                <a:defRPr/>
              </a:pPr>
              <a:t>30/09/2012</a:t>
            </a:fld>
            <a:endParaRPr lang="fr-BE"/>
          </a:p>
        </p:txBody>
      </p:sp>
      <p:sp>
        <p:nvSpPr>
          <p:cNvPr id="6" name="Espace réservé du pied de page 2"/>
          <p:cNvSpPr>
            <a:spLocks noGrp="1"/>
          </p:cNvSpPr>
          <p:nvPr>
            <p:ph type="ftr" sz="quarter" idx="11"/>
          </p:nvPr>
        </p:nvSpPr>
        <p:spPr/>
        <p:txBody>
          <a:bodyPr/>
          <a:lstStyle>
            <a:lvl1pPr>
              <a:defRPr/>
            </a:lvl1pPr>
          </a:lstStyle>
          <a:p>
            <a:pPr>
              <a:defRPr/>
            </a:pPr>
            <a:endParaRPr lang="fr-BE"/>
          </a:p>
        </p:txBody>
      </p:sp>
      <p:sp>
        <p:nvSpPr>
          <p:cNvPr id="7" name="Espace réservé du numéro de diapositive 22"/>
          <p:cNvSpPr>
            <a:spLocks noGrp="1"/>
          </p:cNvSpPr>
          <p:nvPr>
            <p:ph type="sldNum" sz="quarter" idx="12"/>
          </p:nvPr>
        </p:nvSpPr>
        <p:spPr/>
        <p:txBody>
          <a:bodyPr/>
          <a:lstStyle>
            <a:lvl1pPr>
              <a:defRPr/>
            </a:lvl1pPr>
          </a:lstStyle>
          <a:p>
            <a:pPr>
              <a:defRPr/>
            </a:pPr>
            <a:fld id="{EF69947B-F0C4-4BFF-A997-4D12D4BFF1B9}" type="slidenum">
              <a:rPr lang="fr-BE"/>
              <a:pPr>
                <a:defRPr/>
              </a:pPr>
              <a:t>‹#›</a:t>
            </a:fld>
            <a:endParaRPr lang="fr-BE"/>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fr-FR" smtClean="0"/>
              <a:t>Modifiez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fr-FR" smtClean="0"/>
              <a:t>Modifiez les styles du texte du masque</a:t>
            </a:r>
          </a:p>
        </p:txBody>
      </p:sp>
      <p:sp>
        <p:nvSpPr>
          <p:cNvPr id="11" name="Espace réservé du contenu 10"/>
          <p:cNvSpPr>
            <a:spLocks noGrp="1"/>
          </p:cNvSpPr>
          <p:nvPr>
            <p:ph sz="half" idx="2"/>
          </p:nvPr>
        </p:nvSpPr>
        <p:spPr>
          <a:xfrm>
            <a:off x="914400" y="2247900"/>
            <a:ext cx="37338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half" idx="4"/>
          </p:nvPr>
        </p:nvSpPr>
        <p:spPr>
          <a:xfrm>
            <a:off x="4953000" y="2247900"/>
            <a:ext cx="37338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13"/>
          <p:cNvSpPr>
            <a:spLocks noGrp="1"/>
          </p:cNvSpPr>
          <p:nvPr>
            <p:ph type="dt" sz="half" idx="10"/>
          </p:nvPr>
        </p:nvSpPr>
        <p:spPr/>
        <p:txBody>
          <a:bodyPr/>
          <a:lstStyle>
            <a:lvl1pPr>
              <a:defRPr/>
            </a:lvl1pPr>
          </a:lstStyle>
          <a:p>
            <a:pPr>
              <a:defRPr/>
            </a:pPr>
            <a:fld id="{D4F881FF-5B2E-40CE-972A-404B08D2338F}" type="datetimeFigureOut">
              <a:rPr lang="fr-FR"/>
              <a:pPr>
                <a:defRPr/>
              </a:pPr>
              <a:t>30/09/2012</a:t>
            </a:fld>
            <a:endParaRPr lang="fr-BE"/>
          </a:p>
        </p:txBody>
      </p:sp>
      <p:sp>
        <p:nvSpPr>
          <p:cNvPr id="8" name="Espace réservé du pied de page 2"/>
          <p:cNvSpPr>
            <a:spLocks noGrp="1"/>
          </p:cNvSpPr>
          <p:nvPr>
            <p:ph type="ftr" sz="quarter" idx="11"/>
          </p:nvPr>
        </p:nvSpPr>
        <p:spPr/>
        <p:txBody>
          <a:bodyPr/>
          <a:lstStyle>
            <a:lvl1pPr>
              <a:defRPr/>
            </a:lvl1pPr>
          </a:lstStyle>
          <a:p>
            <a:pPr>
              <a:defRPr/>
            </a:pPr>
            <a:endParaRPr lang="fr-BE"/>
          </a:p>
        </p:txBody>
      </p:sp>
      <p:sp>
        <p:nvSpPr>
          <p:cNvPr id="9" name="Espace réservé du numéro de diapositive 22"/>
          <p:cNvSpPr>
            <a:spLocks noGrp="1"/>
          </p:cNvSpPr>
          <p:nvPr>
            <p:ph type="sldNum" sz="quarter" idx="12"/>
          </p:nvPr>
        </p:nvSpPr>
        <p:spPr/>
        <p:txBody>
          <a:bodyPr/>
          <a:lstStyle>
            <a:lvl1pPr>
              <a:defRPr/>
            </a:lvl1pPr>
          </a:lstStyle>
          <a:p>
            <a:pPr>
              <a:defRPr/>
            </a:pPr>
            <a:fld id="{5D3447E6-6658-4A53-970E-FD92CD6F1BB9}" type="slidenum">
              <a:rPr lang="fr-BE"/>
              <a:pPr>
                <a:defRPr/>
              </a:pPr>
              <a:t>‹#›</a:t>
            </a:fld>
            <a:endParaRPr lang="fr-BE"/>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13"/>
          <p:cNvSpPr>
            <a:spLocks noGrp="1"/>
          </p:cNvSpPr>
          <p:nvPr>
            <p:ph type="dt" sz="half" idx="10"/>
          </p:nvPr>
        </p:nvSpPr>
        <p:spPr/>
        <p:txBody>
          <a:bodyPr/>
          <a:lstStyle>
            <a:lvl1pPr>
              <a:defRPr/>
            </a:lvl1pPr>
          </a:lstStyle>
          <a:p>
            <a:pPr>
              <a:defRPr/>
            </a:pPr>
            <a:fld id="{F1E0B104-736E-47D1-B2FC-BA5FB8DAA45F}" type="datetimeFigureOut">
              <a:rPr lang="fr-FR"/>
              <a:pPr>
                <a:defRPr/>
              </a:pPr>
              <a:t>30/09/2012</a:t>
            </a:fld>
            <a:endParaRPr lang="fr-BE"/>
          </a:p>
        </p:txBody>
      </p:sp>
      <p:sp>
        <p:nvSpPr>
          <p:cNvPr id="4" name="Espace réservé du pied de page 2"/>
          <p:cNvSpPr>
            <a:spLocks noGrp="1"/>
          </p:cNvSpPr>
          <p:nvPr>
            <p:ph type="ftr" sz="quarter" idx="11"/>
          </p:nvPr>
        </p:nvSpPr>
        <p:spPr/>
        <p:txBody>
          <a:bodyPr/>
          <a:lstStyle>
            <a:lvl1pPr>
              <a:defRPr/>
            </a:lvl1pPr>
          </a:lstStyle>
          <a:p>
            <a:pPr>
              <a:defRPr/>
            </a:pPr>
            <a:endParaRPr lang="fr-BE"/>
          </a:p>
        </p:txBody>
      </p:sp>
      <p:sp>
        <p:nvSpPr>
          <p:cNvPr id="5" name="Espace réservé du numéro de diapositive 22"/>
          <p:cNvSpPr>
            <a:spLocks noGrp="1"/>
          </p:cNvSpPr>
          <p:nvPr>
            <p:ph type="sldNum" sz="quarter" idx="12"/>
          </p:nvPr>
        </p:nvSpPr>
        <p:spPr/>
        <p:txBody>
          <a:bodyPr/>
          <a:lstStyle>
            <a:lvl1pPr>
              <a:defRPr/>
            </a:lvl1pPr>
          </a:lstStyle>
          <a:p>
            <a:pPr>
              <a:defRPr/>
            </a:pPr>
            <a:fld id="{0732BDEC-2CD2-44DE-8CFF-410A7DDBD165}" type="slidenum">
              <a:rPr lang="fr-BE"/>
              <a:pPr>
                <a:defRPr/>
              </a:pPr>
              <a:t>‹#›</a:t>
            </a:fld>
            <a:endParaRPr lang="fr-BE"/>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a:defRPr/>
            </a:pPr>
            <a:fld id="{5551C2B0-116C-4C98-976F-483F37D7308B}" type="datetimeFigureOut">
              <a:rPr lang="fr-FR"/>
              <a:pPr>
                <a:defRPr/>
              </a:pPr>
              <a:t>30/09/2012</a:t>
            </a:fld>
            <a:endParaRPr lang="fr-BE"/>
          </a:p>
        </p:txBody>
      </p:sp>
      <p:sp>
        <p:nvSpPr>
          <p:cNvPr id="3" name="Espace réservé du pied de page 2"/>
          <p:cNvSpPr>
            <a:spLocks noGrp="1"/>
          </p:cNvSpPr>
          <p:nvPr>
            <p:ph type="ftr" sz="quarter" idx="11"/>
          </p:nvPr>
        </p:nvSpPr>
        <p:spPr/>
        <p:txBody>
          <a:bodyPr/>
          <a:lstStyle>
            <a:lvl1pPr>
              <a:defRPr/>
            </a:lvl1pPr>
          </a:lstStyle>
          <a:p>
            <a:pPr>
              <a:defRPr/>
            </a:pPr>
            <a:endParaRPr lang="fr-BE"/>
          </a:p>
        </p:txBody>
      </p:sp>
      <p:sp>
        <p:nvSpPr>
          <p:cNvPr id="4" name="Espace réservé du numéro de diapositive 22"/>
          <p:cNvSpPr>
            <a:spLocks noGrp="1"/>
          </p:cNvSpPr>
          <p:nvPr>
            <p:ph type="sldNum" sz="quarter" idx="12"/>
          </p:nvPr>
        </p:nvSpPr>
        <p:spPr/>
        <p:txBody>
          <a:bodyPr/>
          <a:lstStyle>
            <a:lvl1pPr>
              <a:defRPr/>
            </a:lvl1pPr>
          </a:lstStyle>
          <a:p>
            <a:pPr>
              <a:defRPr/>
            </a:pPr>
            <a:fld id="{B2FD78CA-90D1-4F7A-93D3-059228EE133F}" type="slidenum">
              <a:rPr lang="fr-BE"/>
              <a:pPr>
                <a:defRPr/>
              </a:pPr>
              <a:t>‹#›</a:t>
            </a:fld>
            <a:endParaRPr lang="fr-BE"/>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ectangle à coins arrondis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re 1"/>
          <p:cNvSpPr>
            <a:spLocks noGrp="1"/>
          </p:cNvSpPr>
          <p:nvPr>
            <p:ph type="title"/>
          </p:nvPr>
        </p:nvSpPr>
        <p:spPr>
          <a:xfrm>
            <a:off x="914400" y="273050"/>
            <a:ext cx="7772400" cy="1143000"/>
          </a:xfrm>
        </p:spPr>
        <p:txBody>
          <a:bodyPr/>
          <a:lstStyle>
            <a:lvl1pPr algn="l">
              <a:buNone/>
              <a:defRPr sz="4000" b="0"/>
            </a:lvl1pPr>
          </a:lstStyle>
          <a:p>
            <a:r>
              <a:rPr lang="fr-FR" smtClean="0"/>
              <a:t>Modifiez le style du titre</a:t>
            </a:r>
            <a:endParaRPr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fr-FR" smtClean="0"/>
              <a:t>Modifiez les styles du texte du masque</a:t>
            </a:r>
          </a:p>
        </p:txBody>
      </p:sp>
      <p:sp>
        <p:nvSpPr>
          <p:cNvPr id="11" name="Espace réservé du contenu 10"/>
          <p:cNvSpPr>
            <a:spLocks noGrp="1"/>
          </p:cNvSpPr>
          <p:nvPr>
            <p:ph sz="quarter" idx="1"/>
          </p:nvPr>
        </p:nvSpPr>
        <p:spPr>
          <a:xfrm>
            <a:off x="2971800" y="1600200"/>
            <a:ext cx="5715000" cy="4495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4"/>
          <p:cNvSpPr>
            <a:spLocks noGrp="1"/>
          </p:cNvSpPr>
          <p:nvPr>
            <p:ph type="dt" sz="half" idx="10"/>
          </p:nvPr>
        </p:nvSpPr>
        <p:spPr/>
        <p:txBody>
          <a:bodyPr/>
          <a:lstStyle>
            <a:lvl1pPr>
              <a:defRPr/>
            </a:lvl1pPr>
          </a:lstStyle>
          <a:p>
            <a:pPr>
              <a:defRPr/>
            </a:pPr>
            <a:fld id="{6A806656-AA50-4EED-9B3A-BB71837BEDFC}" type="datetimeFigureOut">
              <a:rPr lang="fr-FR"/>
              <a:pPr>
                <a:defRPr/>
              </a:pPr>
              <a:t>30/09/2012</a:t>
            </a:fld>
            <a:endParaRPr lang="fr-BE"/>
          </a:p>
        </p:txBody>
      </p:sp>
      <p:sp>
        <p:nvSpPr>
          <p:cNvPr id="8" name="Espace réservé du pied de page 5"/>
          <p:cNvSpPr>
            <a:spLocks noGrp="1"/>
          </p:cNvSpPr>
          <p:nvPr>
            <p:ph type="ftr" sz="quarter" idx="11"/>
          </p:nvPr>
        </p:nvSpPr>
        <p:spPr/>
        <p:txBody>
          <a:bodyPr/>
          <a:lstStyle>
            <a:lvl1pPr>
              <a:defRPr/>
            </a:lvl1pPr>
          </a:lstStyle>
          <a:p>
            <a:pPr>
              <a:defRPr/>
            </a:pPr>
            <a:endParaRPr lang="fr-BE"/>
          </a:p>
        </p:txBody>
      </p:sp>
      <p:sp>
        <p:nvSpPr>
          <p:cNvPr id="9" name="Espace réservé du numéro de diapositive 6"/>
          <p:cNvSpPr>
            <a:spLocks noGrp="1"/>
          </p:cNvSpPr>
          <p:nvPr>
            <p:ph type="sldNum" sz="quarter" idx="12"/>
          </p:nvPr>
        </p:nvSpPr>
        <p:spPr/>
        <p:txBody>
          <a:bodyPr/>
          <a:lstStyle>
            <a:lvl1pPr>
              <a:defRPr/>
            </a:lvl1pPr>
          </a:lstStyle>
          <a:p>
            <a:pPr>
              <a:defRPr/>
            </a:pPr>
            <a:fld id="{D503F7F0-89FB-435A-AA0A-4EEDBF658C57}" type="slidenum">
              <a:rPr lang="fr-BE"/>
              <a:pPr>
                <a:defRPr/>
              </a:pPr>
              <a:t>‹#›</a:t>
            </a:fld>
            <a:endParaRPr lang="fr-BE"/>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lang="fr-FR" smtClean="0"/>
              <a:t>Modifiez le style du titre</a:t>
            </a:r>
            <a:endParaRPr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fr-FR" smtClean="0"/>
              <a:t>Modifiez les styles du texte du masque</a:t>
            </a:r>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8" name="Espace réservé de la date 4"/>
          <p:cNvSpPr>
            <a:spLocks noGrp="1"/>
          </p:cNvSpPr>
          <p:nvPr>
            <p:ph type="dt" sz="half" idx="10"/>
          </p:nvPr>
        </p:nvSpPr>
        <p:spPr/>
        <p:txBody>
          <a:bodyPr/>
          <a:lstStyle>
            <a:lvl1pPr>
              <a:defRPr/>
            </a:lvl1pPr>
          </a:lstStyle>
          <a:p>
            <a:pPr>
              <a:defRPr/>
            </a:pPr>
            <a:fld id="{FD570A2A-C5F6-467A-8784-2A6A6027CAFE}" type="datetimeFigureOut">
              <a:rPr lang="fr-FR"/>
              <a:pPr>
                <a:defRPr/>
              </a:pPr>
              <a:t>30/09/2012</a:t>
            </a:fld>
            <a:endParaRPr lang="fr-BE"/>
          </a:p>
        </p:txBody>
      </p:sp>
      <p:sp>
        <p:nvSpPr>
          <p:cNvPr id="9" name="Espace réservé du pied de page 5"/>
          <p:cNvSpPr>
            <a:spLocks noGrp="1"/>
          </p:cNvSpPr>
          <p:nvPr>
            <p:ph type="ftr" sz="quarter" idx="11"/>
          </p:nvPr>
        </p:nvSpPr>
        <p:spPr>
          <a:xfrm>
            <a:off x="914400" y="6172200"/>
            <a:ext cx="3886200" cy="457200"/>
          </a:xfrm>
        </p:spPr>
        <p:txBody>
          <a:bodyPr/>
          <a:lstStyle>
            <a:lvl1pPr>
              <a:defRPr/>
            </a:lvl1pPr>
          </a:lstStyle>
          <a:p>
            <a:pPr>
              <a:defRPr/>
            </a:pPr>
            <a:endParaRPr lang="fr-BE"/>
          </a:p>
        </p:txBody>
      </p:sp>
      <p:sp>
        <p:nvSpPr>
          <p:cNvPr id="10" name="Espace réservé du numéro de diapositive 6"/>
          <p:cNvSpPr>
            <a:spLocks noGrp="1"/>
          </p:cNvSpPr>
          <p:nvPr>
            <p:ph type="sldNum" sz="quarter" idx="12"/>
          </p:nvPr>
        </p:nvSpPr>
        <p:spPr>
          <a:xfrm>
            <a:off x="146050" y="6208713"/>
            <a:ext cx="457200" cy="457200"/>
          </a:xfrm>
        </p:spPr>
        <p:txBody>
          <a:bodyPr/>
          <a:lstStyle>
            <a:lvl1pPr>
              <a:defRPr/>
            </a:lvl1pPr>
          </a:lstStyle>
          <a:p>
            <a:pPr>
              <a:defRPr/>
            </a:pPr>
            <a:fld id="{46233355-304A-4389-A5E1-51D698060831}" type="slidenum">
              <a:rPr lang="fr-BE"/>
              <a:pPr>
                <a:defRPr/>
              </a:pPr>
              <a:t>‹#›</a:t>
            </a:fld>
            <a:endParaRPr lang="fr-BE"/>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ectangle à coins arrondis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Espace réservé du titre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fr-FR" smtClean="0"/>
              <a:t>Modifiez le style du titre</a:t>
            </a:r>
            <a:endParaRPr lang="en-US" smtClean="0"/>
          </a:p>
        </p:txBody>
      </p:sp>
      <p:sp>
        <p:nvSpPr>
          <p:cNvPr id="1029" name="Espace réservé du texte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chemeClr val="tx2"/>
                </a:solidFill>
                <a:latin typeface="+mn-lt"/>
              </a:defRPr>
            </a:lvl1pPr>
          </a:lstStyle>
          <a:p>
            <a:pPr>
              <a:defRPr/>
            </a:pPr>
            <a:fld id="{49CC1930-1CF5-4CF9-8E1D-1D30051F4C7C}" type="datetimeFigureOut">
              <a:rPr lang="fr-FR"/>
              <a:pPr>
                <a:defRPr/>
              </a:pPr>
              <a:t>30/09/2012</a:t>
            </a:fld>
            <a:endParaRPr lang="fr-BE"/>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defRPr>
            </a:lvl1pPr>
          </a:lstStyle>
          <a:p>
            <a:pPr>
              <a:defRPr/>
            </a:pPr>
            <a:endParaRPr lang="fr-BE"/>
          </a:p>
        </p:txBody>
      </p:sp>
      <p:sp>
        <p:nvSpPr>
          <p:cNvPr id="23" name="Espace réservé du numéro de diapositive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9B2BA622-1A14-4A15-BC5A-7208E35DE01A}" type="slidenum">
              <a:rPr lang="fr-BE"/>
              <a:pPr>
                <a:defRPr/>
              </a:pPr>
              <a:t>‹#›</a:t>
            </a:fld>
            <a:endParaRPr lang="fr-BE"/>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74" r:id="rId8"/>
    <p:sldLayoutId id="2147483675" r:id="rId9"/>
    <p:sldLayoutId id="2147483666" r:id="rId10"/>
    <p:sldLayoutId id="2147483665" r:id="rId11"/>
  </p:sldLayoutIdLst>
  <p:transition spd="slow">
    <p:push dir="u"/>
  </p:transition>
  <p:timing>
    <p:tnLst>
      <p:par>
        <p:cTn id="1" dur="indefinite" restart="never" nodeType="tmRoot"/>
      </p:par>
    </p:tnLst>
  </p:timing>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itchFamily="34" charset="0"/>
        </a:defRPr>
      </a:lvl2pPr>
      <a:lvl3pPr algn="l" rtl="0" fontAlgn="base">
        <a:spcBef>
          <a:spcPct val="0"/>
        </a:spcBef>
        <a:spcAft>
          <a:spcPct val="0"/>
        </a:spcAft>
        <a:defRPr sz="4000">
          <a:solidFill>
            <a:schemeClr val="tx2"/>
          </a:solidFill>
          <a:latin typeface="Franklin Gothic Book" pitchFamily="34" charset="0"/>
        </a:defRPr>
      </a:lvl3pPr>
      <a:lvl4pPr algn="l" rtl="0" fontAlgn="base">
        <a:spcBef>
          <a:spcPct val="0"/>
        </a:spcBef>
        <a:spcAft>
          <a:spcPct val="0"/>
        </a:spcAft>
        <a:defRPr sz="4000">
          <a:solidFill>
            <a:schemeClr val="tx2"/>
          </a:solidFill>
          <a:latin typeface="Franklin Gothic Book" pitchFamily="34" charset="0"/>
        </a:defRPr>
      </a:lvl4pPr>
      <a:lvl5pPr algn="l" rtl="0" fontAlgn="base">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earltree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na.fr/fresques/jalons/fiche-media/InaEdu01824/les-immigres-en-france-en-2005.html?video=InaEdu01824"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www.histoire-immigration.fr/histoire-de-l-immigration/le-film"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hyperlink" Target="http://www.pearltrees.com/"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www.histoire-immigration.fr/"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ina.fr/economie-et-societe/vie-sociale/video/I00017075/immigration-retrospective-de-la-deuxieme-vague-1920.fr.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ina.fr/economie-et-societe/vie-sociale/video/CAB93074610/historique-3-3eme-vague-apres-la-seconde-guerre-mondiale.fr.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ous-titre 2"/>
          <p:cNvSpPr>
            <a:spLocks noGrp="1"/>
          </p:cNvSpPr>
          <p:nvPr>
            <p:ph type="subTitle" idx="1"/>
          </p:nvPr>
        </p:nvSpPr>
        <p:spPr/>
        <p:txBody>
          <a:bodyPr/>
          <a:lstStyle/>
          <a:p>
            <a:pPr>
              <a:lnSpc>
                <a:spcPct val="90000"/>
              </a:lnSpc>
            </a:pPr>
            <a:r>
              <a:rPr lang="fr-FR" sz="2000" smtClean="0"/>
              <a:t>Population active et immigration </a:t>
            </a:r>
          </a:p>
          <a:p>
            <a:pPr>
              <a:lnSpc>
                <a:spcPct val="90000"/>
              </a:lnSpc>
            </a:pPr>
            <a:r>
              <a:rPr lang="fr-FR" sz="2000" smtClean="0"/>
              <a:t>au cœur des changements .</a:t>
            </a:r>
          </a:p>
          <a:p>
            <a:pPr>
              <a:lnSpc>
                <a:spcPct val="90000"/>
              </a:lnSpc>
            </a:pPr>
            <a:endParaRPr lang="fr-FR" sz="2000" smtClean="0"/>
          </a:p>
          <a:p>
            <a:pPr>
              <a:lnSpc>
                <a:spcPct val="90000"/>
              </a:lnSpc>
            </a:pPr>
            <a:r>
              <a:rPr lang="fr-FR" sz="2000" smtClean="0"/>
              <a:t>Par Valérie Bardol, lycée J.M Boivin, Chevigny-Saint-Sauveur</a:t>
            </a:r>
          </a:p>
        </p:txBody>
      </p:sp>
      <p:sp>
        <p:nvSpPr>
          <p:cNvPr id="13314" name="Titre 1"/>
          <p:cNvSpPr>
            <a:spLocks noGrp="1"/>
          </p:cNvSpPr>
          <p:nvPr>
            <p:ph type="ctrTitle"/>
          </p:nvPr>
        </p:nvSpPr>
        <p:spPr>
          <a:xfrm>
            <a:off x="457200" y="1506538"/>
            <a:ext cx="8229600" cy="1470025"/>
          </a:xfrm>
        </p:spPr>
        <p:txBody>
          <a:bodyPr/>
          <a:lstStyle/>
          <a:p>
            <a:r>
              <a:rPr lang="fr-FR" smtClean="0"/>
              <a:t>Les mutations </a:t>
            </a:r>
            <a:br>
              <a:rPr lang="fr-FR" smtClean="0"/>
            </a:br>
            <a:r>
              <a:rPr lang="fr-FR" smtClean="0"/>
              <a:t>de la société française</a:t>
            </a:r>
          </a:p>
        </p:txBody>
      </p:sp>
      <p:sp>
        <p:nvSpPr>
          <p:cNvPr id="13315" name="ZoneTexte 3"/>
          <p:cNvSpPr txBox="1">
            <a:spLocks noChangeArrowheads="1"/>
          </p:cNvSpPr>
          <p:nvPr/>
        </p:nvSpPr>
        <p:spPr bwMode="auto">
          <a:xfrm>
            <a:off x="539750" y="5108575"/>
            <a:ext cx="8424863" cy="1016000"/>
          </a:xfrm>
          <a:prstGeom prst="rect">
            <a:avLst/>
          </a:prstGeom>
          <a:noFill/>
          <a:ln w="9525">
            <a:noFill/>
            <a:miter lim="800000"/>
            <a:headEnd/>
            <a:tailEnd/>
          </a:ln>
        </p:spPr>
        <p:txBody>
          <a:bodyPr>
            <a:spAutoFit/>
          </a:bodyPr>
          <a:lstStyle/>
          <a:p>
            <a:pPr algn="ctr"/>
            <a:r>
              <a:rPr lang="fr-FR" sz="2000" b="1">
                <a:latin typeface="Perpetua" pitchFamily="18" charset="0"/>
                <a:hlinkClick r:id="rId3"/>
              </a:rPr>
              <a:t>Lien vers bibliothèque numérique Pearltress </a:t>
            </a:r>
          </a:p>
          <a:p>
            <a:pPr algn="ctr"/>
            <a:r>
              <a:rPr lang="fr-FR" sz="2000" b="1">
                <a:latin typeface="Perpetua" pitchFamily="18" charset="0"/>
                <a:hlinkClick r:id="rId3"/>
              </a:rPr>
              <a:t>http://www.pearltrees.com/#/N-f=1_3214309&amp;N-fa=3210701&amp;N-p=24051910&amp;N-play=0&amp;N-s=1_3214309&amp;N-u=1_350667</a:t>
            </a:r>
            <a:endParaRPr lang="fr-FR" sz="2000" b="1">
              <a:latin typeface="Perpetua" pitchFamily="18" charset="0"/>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a:spLocks noGrp="1"/>
          </p:cNvSpPr>
          <p:nvPr>
            <p:ph type="title" idx="4294967295"/>
          </p:nvPr>
        </p:nvSpPr>
        <p:spPr>
          <a:xfrm>
            <a:off x="1371600" y="274638"/>
            <a:ext cx="7772400" cy="1143000"/>
          </a:xfrm>
        </p:spPr>
        <p:txBody>
          <a:bodyPr/>
          <a:lstStyle/>
          <a:p>
            <a:r>
              <a:rPr lang="fr-FR" sz="1800" smtClean="0">
                <a:hlinkClick r:id="rId3"/>
              </a:rPr>
              <a:t>http://www.ina.fr/fresques/jalons/fiche-media/InaEdu01824/les-immigres-en-france-en-2005.html?video=InaEdu01824</a:t>
            </a:r>
            <a:endParaRPr lang="fr-FR" sz="1800" smtClean="0"/>
          </a:p>
        </p:txBody>
      </p:sp>
      <p:pic>
        <p:nvPicPr>
          <p:cNvPr id="22530" name="Picture 2">
            <a:hlinkClick r:id="rId3"/>
          </p:cNvPr>
          <p:cNvPicPr>
            <a:picLocks noChangeAspect="1" noChangeArrowheads="1"/>
          </p:cNvPicPr>
          <p:nvPr/>
        </p:nvPicPr>
        <p:blipFill>
          <a:blip r:embed="rId4"/>
          <a:srcRect l="27542" t="40985" r="29305" b="4276"/>
          <a:stretch>
            <a:fillRect/>
          </a:stretch>
        </p:blipFill>
        <p:spPr bwMode="auto">
          <a:xfrm>
            <a:off x="2051050" y="1908175"/>
            <a:ext cx="5262563" cy="4170363"/>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ChangeArrowheads="1"/>
          </p:cNvSpPr>
          <p:nvPr/>
        </p:nvSpPr>
        <p:spPr bwMode="auto">
          <a:xfrm>
            <a:off x="827088" y="1268413"/>
            <a:ext cx="7416800" cy="3970337"/>
          </a:xfrm>
          <a:prstGeom prst="rect">
            <a:avLst/>
          </a:prstGeom>
          <a:noFill/>
          <a:ln w="9525">
            <a:noFill/>
            <a:miter lim="800000"/>
            <a:headEnd/>
            <a:tailEnd/>
          </a:ln>
        </p:spPr>
        <p:txBody>
          <a:bodyPr>
            <a:spAutoFit/>
          </a:bodyPr>
          <a:lstStyle/>
          <a:p>
            <a:r>
              <a:rPr lang="fr-FR" sz="1400">
                <a:latin typeface="Perpetua" pitchFamily="18" charset="0"/>
              </a:rPr>
              <a:t>La population étrangère en France n'a cessé de croître depuis 1945. Elle est passée de 1 744 000 personnes en 1946 à 3 442 000 en 1975 - soit un an après la décision de suspendre l'immigration -, puis à 3 260 000 en 1999. Le nombre d'immigrés recensés par l'Institut national de la statistique et des études économiques (INSEE) apparaît, lui, encore plus important. En effet, dans ses enquêtes, l'INSEE distingue les étrangers, qui résident en France sans en posséder la nationalité, des immigrés qui sont "nés étrangers dans un pays étranger" et qui peuvent avoir gardé leur nationalité ou être devenus français. Il y avait ainsi 4 310 000 immigrés en France en 1999, soit 7,4% de la population totale. Cette proportion a même crû à 8,1% en 2004-2005, selon une étude de l'INSEE parue en août 2006 et fondée sur les enquêtes annuelles de recensement: 4 930 000 immigrés se trouvaient en France en 2004-2005, dont 2 960 000 étrangers nés à l'étranger et 1 970 000 Français par acquisition nés à l'étranger. Le nombre d'immigrés a augmenté de 18% en quinze ans, puisqu'il était estimé à 4,1 millions en 1990. Quant à l'origine des immigrés, la part des Européens ne cesse de diminuer: de 57% en 1975, elle est tombée à 40% trente ans plus tard. En 2004, 1,7 million provenaient des vingt-cinq pays de l'Union européenne, suivis par 1,5 million originaires du Maghreb. C'est en fait surtout le nombre des immigrés venus d'Afrique subsaharienne, d'Asie et d'Europe de l'Est qui a connu le plus fort essor. </a:t>
            </a:r>
          </a:p>
          <a:p>
            <a:r>
              <a:rPr lang="fr-FR" sz="1400">
                <a:latin typeface="Perpetua" pitchFamily="18" charset="0"/>
              </a:rPr>
              <a:t>Si les immigrés occupent encore majoritairement des emplois peu qualifiés, leur niveau de formation s'est nettement élevé: en 2004, 24% d'entre eux possédait un diplôme de l'enseignement supérieur, soit quatre fois plus qu'en 1982. Les immigrés sont toutefois encore beaucoup plus sujets au chômage que le reste de la population : ils représentent plus de 16% des demandeurs d'emplois en 2005.</a:t>
            </a:r>
          </a:p>
        </p:txBody>
      </p:sp>
      <p:sp>
        <p:nvSpPr>
          <p:cNvPr id="23554" name="ZoneTexte 4"/>
          <p:cNvSpPr txBox="1">
            <a:spLocks noChangeArrowheads="1"/>
          </p:cNvSpPr>
          <p:nvPr/>
        </p:nvSpPr>
        <p:spPr bwMode="auto">
          <a:xfrm>
            <a:off x="1258888" y="836613"/>
            <a:ext cx="6553200" cy="369887"/>
          </a:xfrm>
          <a:prstGeom prst="rect">
            <a:avLst/>
          </a:prstGeom>
          <a:noFill/>
          <a:ln w="9525">
            <a:noFill/>
            <a:miter lim="800000"/>
            <a:headEnd/>
            <a:tailEnd/>
          </a:ln>
        </p:spPr>
        <p:txBody>
          <a:bodyPr>
            <a:spAutoFit/>
          </a:bodyPr>
          <a:lstStyle/>
          <a:p>
            <a:pPr algn="ctr"/>
            <a:r>
              <a:rPr lang="fr-FR" b="1">
                <a:latin typeface="Perpetua" pitchFamily="18" charset="0"/>
              </a:rPr>
              <a:t>Notice vidéo</a:t>
            </a: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3"/>
          <a:srcRect/>
          <a:stretch>
            <a:fillRect/>
          </a:stretch>
        </p:blipFill>
        <p:spPr bwMode="auto">
          <a:xfrm>
            <a:off x="1833563" y="1147763"/>
            <a:ext cx="5476875" cy="456247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3"/>
          <a:srcRect/>
          <a:stretch>
            <a:fillRect/>
          </a:stretch>
        </p:blipFill>
        <p:spPr bwMode="auto">
          <a:xfrm>
            <a:off x="1666875" y="1381125"/>
            <a:ext cx="5810250" cy="409575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3"/>
          <a:srcRect/>
          <a:stretch>
            <a:fillRect/>
          </a:stretch>
        </p:blipFill>
        <p:spPr bwMode="auto">
          <a:xfrm>
            <a:off x="1763713" y="260350"/>
            <a:ext cx="5524500" cy="648970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3"/>
          <a:srcRect/>
          <a:stretch>
            <a:fillRect/>
          </a:stretch>
        </p:blipFill>
        <p:spPr bwMode="auto">
          <a:xfrm>
            <a:off x="819150" y="2492375"/>
            <a:ext cx="6881813" cy="3744913"/>
          </a:xfrm>
          <a:prstGeom prst="rect">
            <a:avLst/>
          </a:prstGeom>
          <a:noFill/>
          <a:ln w="9525">
            <a:noFill/>
            <a:miter lim="800000"/>
            <a:headEnd/>
            <a:tailEnd/>
          </a:ln>
        </p:spPr>
      </p:pic>
      <p:pic>
        <p:nvPicPr>
          <p:cNvPr id="27650" name="Picture 3"/>
          <p:cNvPicPr>
            <a:picLocks noChangeAspect="1" noChangeArrowheads="1"/>
          </p:cNvPicPr>
          <p:nvPr/>
        </p:nvPicPr>
        <p:blipFill>
          <a:blip r:embed="rId4"/>
          <a:srcRect/>
          <a:stretch>
            <a:fillRect/>
          </a:stretch>
        </p:blipFill>
        <p:spPr bwMode="auto">
          <a:xfrm>
            <a:off x="6565900" y="620713"/>
            <a:ext cx="2008188" cy="1512887"/>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a:hlinkClick r:id="rId3"/>
          </p:cNvPr>
          <p:cNvPicPr>
            <a:picLocks noChangeAspect="1" noChangeArrowheads="1"/>
          </p:cNvPicPr>
          <p:nvPr/>
        </p:nvPicPr>
        <p:blipFill>
          <a:blip r:embed="rId4"/>
          <a:srcRect l="17424" t="24513" r="17152" b="6831"/>
          <a:stretch>
            <a:fillRect/>
          </a:stretch>
        </p:blipFill>
        <p:spPr bwMode="auto">
          <a:xfrm>
            <a:off x="341313" y="260350"/>
            <a:ext cx="8640762" cy="566737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a:hlinkClick r:id="rId3"/>
          </p:cNvPr>
          <p:cNvPicPr>
            <a:picLocks noChangeAspect="1" noChangeArrowheads="1"/>
          </p:cNvPicPr>
          <p:nvPr/>
        </p:nvPicPr>
        <p:blipFill>
          <a:blip r:embed="rId4"/>
          <a:srcRect/>
          <a:stretch>
            <a:fillRect/>
          </a:stretch>
        </p:blipFill>
        <p:spPr bwMode="auto">
          <a:xfrm>
            <a:off x="-180975" y="620713"/>
            <a:ext cx="9539288" cy="5961062"/>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3"/>
          <p:cNvSpPr txBox="1">
            <a:spLocks noChangeArrowheads="1"/>
          </p:cNvSpPr>
          <p:nvPr/>
        </p:nvSpPr>
        <p:spPr bwMode="auto">
          <a:xfrm>
            <a:off x="684213" y="404813"/>
            <a:ext cx="7416800" cy="5859462"/>
          </a:xfrm>
          <a:prstGeom prst="rect">
            <a:avLst/>
          </a:prstGeom>
          <a:noFill/>
          <a:ln w="9525">
            <a:noFill/>
            <a:miter lim="800000"/>
            <a:headEnd/>
            <a:tailEnd/>
          </a:ln>
        </p:spPr>
        <p:txBody>
          <a:bodyPr>
            <a:spAutoFit/>
          </a:bodyPr>
          <a:lstStyle/>
          <a:p>
            <a:pPr algn="ctr"/>
            <a:r>
              <a:rPr lang="fr-FR" b="1">
                <a:latin typeface="Perpetua" pitchFamily="18" charset="0"/>
              </a:rPr>
              <a:t>Proposition du plan de cours sur la population active qui intègre l’étude de l’immigration</a:t>
            </a:r>
          </a:p>
          <a:p>
            <a:pPr algn="ctr"/>
            <a:endParaRPr lang="fr-FR" b="1">
              <a:latin typeface="Perpetua" pitchFamily="18" charset="0"/>
            </a:endParaRPr>
          </a:p>
          <a:p>
            <a:pPr algn="ctr"/>
            <a:r>
              <a:rPr lang="fr-FR" i="1">
                <a:latin typeface="Perpetua" pitchFamily="18" charset="0"/>
              </a:rPr>
              <a:t>L’immigration, une variable d’ajustement dans l’évolution de la population active française</a:t>
            </a:r>
          </a:p>
          <a:p>
            <a:pPr algn="ctr"/>
            <a:endParaRPr lang="fr-FR" i="1">
              <a:latin typeface="Perpetua" pitchFamily="18" charset="0"/>
            </a:endParaRPr>
          </a:p>
          <a:p>
            <a:pPr algn="ctr"/>
            <a:endParaRPr lang="fr-FR" i="1">
              <a:latin typeface="Perpetua" pitchFamily="18" charset="0"/>
            </a:endParaRPr>
          </a:p>
          <a:p>
            <a:r>
              <a:rPr lang="fr-FR">
                <a:latin typeface="Perpetua" pitchFamily="18" charset="0"/>
              </a:rPr>
              <a:t>Avantage : montrer le lien avec l’ évolution économique</a:t>
            </a:r>
          </a:p>
          <a:p>
            <a:r>
              <a:rPr lang="fr-FR">
                <a:latin typeface="Perpetua" pitchFamily="18" charset="0"/>
              </a:rPr>
              <a:t>	écarter le risque d’un cours spécifique chronophage</a:t>
            </a:r>
          </a:p>
          <a:p>
            <a:endParaRPr lang="fr-FR">
              <a:latin typeface="Perpetua" pitchFamily="18" charset="0"/>
            </a:endParaRPr>
          </a:p>
          <a:p>
            <a:r>
              <a:rPr lang="fr-FR">
                <a:latin typeface="Perpetua" pitchFamily="18" charset="0"/>
              </a:rPr>
              <a:t>Inconvénient : négliger la dimension politique , identitaire de l’immigration</a:t>
            </a:r>
          </a:p>
          <a:p>
            <a:r>
              <a:rPr lang="fr-FR">
                <a:latin typeface="Perpetua" pitchFamily="18" charset="0"/>
              </a:rPr>
              <a:t>	       enfermer l’immigration dans une relation mécanique à l’économie</a:t>
            </a:r>
          </a:p>
          <a:p>
            <a:endParaRPr lang="fr-FR">
              <a:latin typeface="Perpetua" pitchFamily="18" charset="0"/>
            </a:endParaRPr>
          </a:p>
          <a:p>
            <a:r>
              <a:rPr lang="fr-FR">
                <a:latin typeface="Perpetua" pitchFamily="18" charset="0"/>
              </a:rPr>
              <a:t>Un parti pris méthodologique : travailler à partir des </a:t>
            </a:r>
            <a:r>
              <a:rPr lang="fr-FR" b="1">
                <a:latin typeface="Perpetua" pitchFamily="18" charset="0"/>
              </a:rPr>
              <a:t>vidéos  de l’INA </a:t>
            </a:r>
            <a:r>
              <a:rPr lang="fr-FR">
                <a:latin typeface="Perpetua" pitchFamily="18" charset="0"/>
              </a:rPr>
              <a:t>alors que le reste du cours est fondé sur des textes et des documents iconographiques : les élèves prennent des notes et reprise rapide en classe.</a:t>
            </a:r>
          </a:p>
          <a:p>
            <a:endParaRPr lang="fr-FR">
              <a:latin typeface="Perpetua" pitchFamily="18" charset="0"/>
            </a:endParaRPr>
          </a:p>
          <a:p>
            <a:endParaRPr lang="fr-FR">
              <a:latin typeface="Perpetua" pitchFamily="18" charset="0"/>
            </a:endParaRPr>
          </a:p>
          <a:p>
            <a:pPr algn="ctr"/>
            <a:endParaRPr lang="fr-FR">
              <a:latin typeface="Perpetua" pitchFamily="18" charset="0"/>
            </a:endParaRPr>
          </a:p>
          <a:p>
            <a:r>
              <a:rPr lang="fr-FR">
                <a:latin typeface="Perpetua" pitchFamily="18" charset="0"/>
              </a:rPr>
              <a:t>Approfondissement en </a:t>
            </a:r>
            <a:r>
              <a:rPr lang="fr-FR" b="1">
                <a:latin typeface="Perpetua" pitchFamily="18" charset="0"/>
              </a:rPr>
              <a:t>Accompagnement Personnalisé </a:t>
            </a:r>
          </a:p>
          <a:p>
            <a:r>
              <a:rPr lang="fr-FR">
                <a:latin typeface="Perpetua" pitchFamily="18" charset="0"/>
              </a:rPr>
              <a:t>Avec travail sur Caricatures de Plantu : l’intégration de l’immigré ?</a:t>
            </a:r>
          </a:p>
          <a:p>
            <a:r>
              <a:rPr lang="fr-FR">
                <a:latin typeface="Perpetua" pitchFamily="18" charset="0"/>
              </a:rPr>
              <a:t>avec travail sur site de la CNHI </a:t>
            </a:r>
            <a:r>
              <a:rPr lang="fr-FR">
                <a:latin typeface="Perpetua" pitchFamily="18" charset="0"/>
                <a:hlinkClick r:id="rId3"/>
              </a:rPr>
              <a:t>http://www.histoire-immigration.fr/</a:t>
            </a:r>
            <a:endParaRPr lang="fr-FR">
              <a:latin typeface="Perpetua" pitchFamily="18" charset="0"/>
            </a:endParaRP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ctrTitle" idx="4294967295"/>
          </p:nvPr>
        </p:nvSpPr>
        <p:spPr>
          <a:xfrm>
            <a:off x="0" y="549275"/>
            <a:ext cx="8718550" cy="1470025"/>
          </a:xfrm>
        </p:spPr>
        <p:txBody>
          <a:bodyPr/>
          <a:lstStyle/>
          <a:p>
            <a:r>
              <a:rPr lang="fr-FR" smtClean="0"/>
              <a:t>I Des champs à l’usine ( 1850 – 1945)</a:t>
            </a:r>
          </a:p>
        </p:txBody>
      </p:sp>
      <p:sp>
        <p:nvSpPr>
          <p:cNvPr id="3" name="Sous-titre 2"/>
          <p:cNvSpPr>
            <a:spLocks noGrp="1"/>
          </p:cNvSpPr>
          <p:nvPr>
            <p:ph type="subTitle" idx="4294967295"/>
          </p:nvPr>
        </p:nvSpPr>
        <p:spPr>
          <a:xfrm>
            <a:off x="252413" y="2420938"/>
            <a:ext cx="8891587" cy="2016125"/>
          </a:xfrm>
        </p:spPr>
        <p:txBody>
          <a:bodyPr>
            <a:normAutofit fontScale="92500" lnSpcReduction="20000"/>
          </a:bodyPr>
          <a:lstStyle/>
          <a:p>
            <a:pPr marL="514350" indent="-514350" fontAlgn="auto">
              <a:spcBef>
                <a:spcPts val="580"/>
              </a:spcBef>
              <a:spcAft>
                <a:spcPts val="0"/>
              </a:spcAft>
              <a:buFont typeface="Wingdings 2"/>
              <a:buAutoNum type="arabicPeriod"/>
              <a:defRPr/>
            </a:pPr>
            <a:r>
              <a:rPr lang="fr-FR" sz="2800" dirty="0" smtClean="0"/>
              <a:t>Une population rurale qui s’industrialise et s’urbanise</a:t>
            </a:r>
          </a:p>
          <a:p>
            <a:pPr marL="514350" indent="-514350" fontAlgn="auto">
              <a:spcBef>
                <a:spcPts val="580"/>
              </a:spcBef>
              <a:spcAft>
                <a:spcPts val="0"/>
              </a:spcAft>
              <a:buFont typeface="Wingdings 2"/>
              <a:buAutoNum type="arabicPeriod"/>
              <a:defRPr/>
            </a:pPr>
            <a:endParaRPr lang="fr-FR" sz="2800" dirty="0" smtClean="0"/>
          </a:p>
          <a:p>
            <a:pPr marL="0" indent="0" fontAlgn="auto">
              <a:spcBef>
                <a:spcPts val="580"/>
              </a:spcBef>
              <a:spcAft>
                <a:spcPts val="0"/>
              </a:spcAft>
              <a:buFont typeface="Wingdings 2"/>
              <a:buNone/>
              <a:defRPr/>
            </a:pPr>
            <a:r>
              <a:rPr lang="fr-FR" sz="2800" dirty="0" smtClean="0"/>
              <a:t>2.    Naissance d’une société industrielle</a:t>
            </a:r>
          </a:p>
          <a:p>
            <a:pPr marL="0" indent="0" fontAlgn="auto">
              <a:spcBef>
                <a:spcPts val="580"/>
              </a:spcBef>
              <a:spcAft>
                <a:spcPts val="0"/>
              </a:spcAft>
              <a:buFont typeface="Wingdings 2"/>
              <a:buNone/>
              <a:defRPr/>
            </a:pPr>
            <a:endParaRPr lang="fr-FR" sz="2800" dirty="0" smtClean="0"/>
          </a:p>
          <a:p>
            <a:pPr marL="0" indent="0" fontAlgn="auto">
              <a:spcBef>
                <a:spcPts val="580"/>
              </a:spcBef>
              <a:spcAft>
                <a:spcPts val="0"/>
              </a:spcAft>
              <a:buFont typeface="Wingdings 2"/>
              <a:buNone/>
              <a:defRPr/>
            </a:pPr>
            <a:r>
              <a:rPr lang="fr-FR" sz="2800" dirty="0" smtClean="0"/>
              <a:t>3.   Un recours précoce à l’immigration</a:t>
            </a:r>
            <a:endParaRPr lang="fr-FR" sz="2800" dirty="0"/>
          </a:p>
        </p:txBody>
      </p:sp>
      <p:sp>
        <p:nvSpPr>
          <p:cNvPr id="4" name="Bouton d'action : Fin 3">
            <a:hlinkClick r:id="rId3" action="ppaction://hlinksldjump" highlightClick="1"/>
          </p:cNvPr>
          <p:cNvSpPr/>
          <p:nvPr/>
        </p:nvSpPr>
        <p:spPr>
          <a:xfrm>
            <a:off x="5943600" y="3906838"/>
            <a:ext cx="503238" cy="431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u contenu 1"/>
          <p:cNvSpPr>
            <a:spLocks noGrp="1"/>
          </p:cNvSpPr>
          <p:nvPr>
            <p:ph sz="quarter" idx="1"/>
          </p:nvPr>
        </p:nvSpPr>
        <p:spPr>
          <a:xfrm>
            <a:off x="1054100" y="549275"/>
            <a:ext cx="7772400" cy="1366838"/>
          </a:xfrm>
        </p:spPr>
        <p:txBody>
          <a:bodyPr/>
          <a:lstStyle/>
          <a:p>
            <a:r>
              <a:rPr lang="fr-FR" smtClean="0">
                <a:hlinkClick r:id="rId3"/>
              </a:rPr>
              <a:t>http://www.ina.fr/economie-et-societe/vie-sociale/video/I00017075/immigration-retrospective-de-la-deuxieme-vague-1920.fr.html</a:t>
            </a:r>
            <a:endParaRPr lang="fr-FR" smtClean="0"/>
          </a:p>
        </p:txBody>
      </p:sp>
      <p:pic>
        <p:nvPicPr>
          <p:cNvPr id="16386" name="Picture 2">
            <a:hlinkClick r:id="rId3"/>
          </p:cNvPr>
          <p:cNvPicPr>
            <a:picLocks noChangeAspect="1" noChangeArrowheads="1"/>
          </p:cNvPicPr>
          <p:nvPr/>
        </p:nvPicPr>
        <p:blipFill>
          <a:blip r:embed="rId4"/>
          <a:srcRect l="11655" t="25433" r="42654" b="16138"/>
          <a:stretch>
            <a:fillRect/>
          </a:stretch>
        </p:blipFill>
        <p:spPr bwMode="auto">
          <a:xfrm>
            <a:off x="1619250" y="1862138"/>
            <a:ext cx="5570538" cy="4278312"/>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635375" y="549275"/>
            <a:ext cx="1428750" cy="368300"/>
          </a:xfrm>
          <a:prstGeom prst="rect">
            <a:avLst/>
          </a:prstGeom>
          <a:noFill/>
          <a:ln w="9525">
            <a:noFill/>
            <a:miter lim="800000"/>
            <a:headEnd/>
            <a:tailEnd/>
          </a:ln>
        </p:spPr>
        <p:txBody>
          <a:bodyPr wrap="none">
            <a:spAutoFit/>
          </a:bodyPr>
          <a:lstStyle/>
          <a:p>
            <a:pPr algn="ctr"/>
            <a:r>
              <a:rPr lang="fr-FR" b="1">
                <a:latin typeface="Perpetua" pitchFamily="18" charset="0"/>
              </a:rPr>
              <a:t>Notice vidéo</a:t>
            </a:r>
          </a:p>
        </p:txBody>
      </p:sp>
      <p:sp>
        <p:nvSpPr>
          <p:cNvPr id="17410" name="ZoneTexte 2"/>
          <p:cNvSpPr txBox="1">
            <a:spLocks noChangeArrowheads="1"/>
          </p:cNvSpPr>
          <p:nvPr/>
        </p:nvSpPr>
        <p:spPr bwMode="auto">
          <a:xfrm>
            <a:off x="1187450" y="1341438"/>
            <a:ext cx="6769100" cy="3662362"/>
          </a:xfrm>
          <a:prstGeom prst="rect">
            <a:avLst/>
          </a:prstGeom>
          <a:noFill/>
          <a:ln w="9525">
            <a:noFill/>
            <a:miter lim="800000"/>
            <a:headEnd/>
            <a:tailEnd/>
          </a:ln>
        </p:spPr>
        <p:txBody>
          <a:bodyPr>
            <a:spAutoFit/>
          </a:bodyPr>
          <a:lstStyle/>
          <a:p>
            <a:r>
              <a:rPr lang="fr-FR">
                <a:latin typeface="Perpetua" pitchFamily="18" charset="0"/>
              </a:rPr>
              <a:t>Historique de la seconde vague d'immigration en France après la première guerre mondiale, dans une situation où il est nécessaire de reconstruire. - Images d'archives de la guerre 1914-1918. - Cimetière de guerre. - Banc titre de tonkinois et de sénégalais. - Renault-Billancourt : fête, défilé en l'honneur de l'armistice. - Communauté chinoise : banc titre d'un restaurant chinois. - Archives de la place de la Concorde. - Banc titre d' émigrés italiens, travaillant pour la plupart dans le bâtiment. - 1924 : Banc titre de la création de la Société Générale d'Immigration - Mussolini, défilé fasciste. - Banc titre immigration en France pays non-frontaliers : Arméniens, Juifs, Roumains, Polonais. - Carte de Paris localisant les étrangers en 1926. - Courbe d'évolution des étrangers de 1911 à 1946. - Banc titre dessin antisémite. - Défilés syndicaux à la victoire du Front Populaire. </a:t>
            </a:r>
          </a:p>
          <a:p>
            <a:endParaRPr lang="fr-FR">
              <a:latin typeface="Perpetua" pitchFamily="18" charset="0"/>
            </a:endParaRPr>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388" y="692150"/>
            <a:ext cx="8229600" cy="1143000"/>
          </a:xfrm>
        </p:spPr>
        <p:txBody>
          <a:bodyPr>
            <a:normAutofit fontScale="90000"/>
          </a:bodyPr>
          <a:lstStyle/>
          <a:p>
            <a:pPr fontAlgn="auto">
              <a:spcAft>
                <a:spcPts val="0"/>
              </a:spcAft>
              <a:defRPr/>
            </a:pPr>
            <a:r>
              <a:rPr lang="fr-FR" dirty="0" smtClean="0"/>
              <a:t>II De l’usine au bureau (1945-  ~1975)</a:t>
            </a:r>
            <a:endParaRPr lang="fr-FR" dirty="0"/>
          </a:p>
        </p:txBody>
      </p:sp>
      <p:sp>
        <p:nvSpPr>
          <p:cNvPr id="3" name="Espace réservé du contenu 2"/>
          <p:cNvSpPr>
            <a:spLocks noGrp="1"/>
          </p:cNvSpPr>
          <p:nvPr>
            <p:ph sz="quarter" idx="1"/>
          </p:nvPr>
        </p:nvSpPr>
        <p:spPr>
          <a:xfrm>
            <a:off x="250825" y="2420938"/>
            <a:ext cx="8229600" cy="2116137"/>
          </a:xfrm>
        </p:spPr>
        <p:txBody>
          <a:bodyPr>
            <a:normAutofit fontScale="92500" lnSpcReduction="20000"/>
          </a:bodyPr>
          <a:lstStyle/>
          <a:p>
            <a:pPr marL="514350" indent="-514350" fontAlgn="auto">
              <a:spcBef>
                <a:spcPts val="580"/>
              </a:spcBef>
              <a:spcAft>
                <a:spcPts val="0"/>
              </a:spcAft>
              <a:buFont typeface="Wingdings 2"/>
              <a:buAutoNum type="arabicPeriod"/>
              <a:defRPr/>
            </a:pPr>
            <a:r>
              <a:rPr lang="fr-FR" sz="2800" dirty="0" smtClean="0"/>
              <a:t>L’apogée de la société industrielle</a:t>
            </a:r>
          </a:p>
          <a:p>
            <a:pPr marL="514350" indent="-514350" fontAlgn="auto">
              <a:spcBef>
                <a:spcPts val="580"/>
              </a:spcBef>
              <a:spcAft>
                <a:spcPts val="0"/>
              </a:spcAft>
              <a:buFont typeface="Wingdings 2"/>
              <a:buAutoNum type="arabicPeriod"/>
              <a:defRPr/>
            </a:pPr>
            <a:endParaRPr lang="fr-FR" sz="2800" dirty="0" smtClean="0"/>
          </a:p>
          <a:p>
            <a:pPr marL="0" indent="0" fontAlgn="auto">
              <a:spcBef>
                <a:spcPts val="580"/>
              </a:spcBef>
              <a:spcAft>
                <a:spcPts val="0"/>
              </a:spcAft>
              <a:buFont typeface="Wingdings 2"/>
              <a:buNone/>
              <a:defRPr/>
            </a:pPr>
            <a:r>
              <a:rPr lang="fr-FR" sz="2800" dirty="0" smtClean="0"/>
              <a:t>2.    Du mieux être au mieux avoir  </a:t>
            </a:r>
          </a:p>
          <a:p>
            <a:pPr marL="0" indent="0" fontAlgn="auto">
              <a:spcBef>
                <a:spcPts val="580"/>
              </a:spcBef>
              <a:spcAft>
                <a:spcPts val="0"/>
              </a:spcAft>
              <a:buFont typeface="Wingdings 2"/>
              <a:buNone/>
              <a:defRPr/>
            </a:pPr>
            <a:endParaRPr lang="fr-FR" sz="2800" dirty="0" smtClean="0"/>
          </a:p>
          <a:p>
            <a:pPr marL="0" indent="0" fontAlgn="auto">
              <a:spcBef>
                <a:spcPts val="580"/>
              </a:spcBef>
              <a:spcAft>
                <a:spcPts val="0"/>
              </a:spcAft>
              <a:buFont typeface="Wingdings 2"/>
              <a:buNone/>
              <a:defRPr/>
            </a:pPr>
            <a:r>
              <a:rPr lang="fr-FR" sz="2800" dirty="0" smtClean="0"/>
              <a:t>3.     Une immigration encouragée</a:t>
            </a:r>
            <a:endParaRPr lang="fr-FR" sz="2800" dirty="0"/>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p:cNvSpPr>
            <a:spLocks noGrp="1"/>
          </p:cNvSpPr>
          <p:nvPr>
            <p:ph type="title" idx="4294967295"/>
          </p:nvPr>
        </p:nvSpPr>
        <p:spPr>
          <a:xfrm>
            <a:off x="1354138" y="836613"/>
            <a:ext cx="7772400" cy="1143000"/>
          </a:xfrm>
        </p:spPr>
        <p:txBody>
          <a:bodyPr/>
          <a:lstStyle/>
          <a:p>
            <a:r>
              <a:rPr lang="fr-FR" sz="2000" smtClean="0">
                <a:hlinkClick r:id="rId3"/>
              </a:rPr>
              <a:t>http://www.ina.fr/economie-et-societe/vie-sociale/video/CAB93074610/historique-3-3eme-vague-apres-la-seconde-guerre-mondiale.fr.html</a:t>
            </a:r>
            <a:endParaRPr lang="fr-FR" sz="2000" smtClean="0"/>
          </a:p>
        </p:txBody>
      </p:sp>
      <p:pic>
        <p:nvPicPr>
          <p:cNvPr id="19458" name="Picture 2">
            <a:hlinkClick r:id="rId3"/>
          </p:cNvPr>
          <p:cNvPicPr>
            <a:picLocks noChangeAspect="1" noChangeArrowheads="1"/>
          </p:cNvPicPr>
          <p:nvPr/>
        </p:nvPicPr>
        <p:blipFill>
          <a:blip r:embed="rId4"/>
          <a:srcRect l="11655" t="20860" r="42769" b="23463"/>
          <a:stretch>
            <a:fillRect/>
          </a:stretch>
        </p:blipFill>
        <p:spPr bwMode="auto">
          <a:xfrm>
            <a:off x="1828800" y="2132013"/>
            <a:ext cx="5557838" cy="433387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ZoneTexte 1"/>
          <p:cNvSpPr txBox="1">
            <a:spLocks noChangeArrowheads="1"/>
          </p:cNvSpPr>
          <p:nvPr/>
        </p:nvSpPr>
        <p:spPr bwMode="auto">
          <a:xfrm>
            <a:off x="1042988" y="1700213"/>
            <a:ext cx="6985000" cy="4248150"/>
          </a:xfrm>
          <a:prstGeom prst="rect">
            <a:avLst/>
          </a:prstGeom>
          <a:noFill/>
          <a:ln w="9525">
            <a:noFill/>
            <a:miter lim="800000"/>
            <a:headEnd/>
            <a:tailEnd/>
          </a:ln>
        </p:spPr>
        <p:txBody>
          <a:bodyPr>
            <a:spAutoFit/>
          </a:bodyPr>
          <a:lstStyle/>
          <a:p>
            <a:r>
              <a:rPr lang="fr-FR">
                <a:latin typeface="Perpetua" pitchFamily="18" charset="0"/>
              </a:rPr>
              <a:t>Après la seconde Guerre Mondiale, il faut reconstruire; on fait donc appel à l'immigration par l'intermédiaire de l'Office national de l'Immigration. - Guerre d'Algérie. - Bateau : Algériens arrivant en France. - Immigration espagnole. - 1975 : le gros de l'immigration provient de l'Espagne et de l'Algérie. - Carte de Paris montrant la localisation des Algériens et des Espagnols / grâce à l'immigration, les ouvriers français se hissent dans l'échelle sociale. - Arrivée d'immigrants portugais dont les situations sont réglées par l'Office National de l'Immigration. - Bidonvilles des quartiers portugais à Nanterre. - Chantiers / constructions de HLM. - Africains / foyers insalubres. - Localisation des bidonvilles en 1970. - 1964 : entretien d'embauche / PM Noir souriant et répondant aux questions qu'on lui pose (extrait de 5 Colonnes à la Une). - Immigration pour répondre à l'expansion économique des 30 Glorieuses mais en juillet 1974, fermeture des frontières. - Carte montrant la localisation des étrangers à Paris. Extrait d'une ITW de Lionel Stoléru, alors secrétaire d'Etat à la condition des travailleurs manuels. - Etrangers dans rues de Paris</a:t>
            </a:r>
          </a:p>
        </p:txBody>
      </p:sp>
      <p:sp>
        <p:nvSpPr>
          <p:cNvPr id="20482" name="Rectangle 2"/>
          <p:cNvSpPr>
            <a:spLocks noChangeArrowheads="1"/>
          </p:cNvSpPr>
          <p:nvPr/>
        </p:nvSpPr>
        <p:spPr bwMode="auto">
          <a:xfrm>
            <a:off x="3821113" y="981075"/>
            <a:ext cx="1428750" cy="368300"/>
          </a:xfrm>
          <a:prstGeom prst="rect">
            <a:avLst/>
          </a:prstGeom>
          <a:noFill/>
          <a:ln w="9525">
            <a:noFill/>
            <a:miter lim="800000"/>
            <a:headEnd/>
            <a:tailEnd/>
          </a:ln>
        </p:spPr>
        <p:txBody>
          <a:bodyPr wrap="none">
            <a:spAutoFit/>
          </a:bodyPr>
          <a:lstStyle/>
          <a:p>
            <a:pPr algn="ctr"/>
            <a:r>
              <a:rPr lang="fr-FR" b="1">
                <a:latin typeface="Perpetua" pitchFamily="18" charset="0"/>
              </a:rPr>
              <a:t>Notice vidéo</a:t>
            </a: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388" y="692150"/>
            <a:ext cx="8640762" cy="1143000"/>
          </a:xfrm>
        </p:spPr>
        <p:txBody>
          <a:bodyPr>
            <a:normAutofit fontScale="90000"/>
          </a:bodyPr>
          <a:lstStyle/>
          <a:p>
            <a:pPr fontAlgn="auto">
              <a:spcAft>
                <a:spcPts val="0"/>
              </a:spcAft>
              <a:defRPr/>
            </a:pPr>
            <a:r>
              <a:rPr lang="fr-FR" dirty="0" smtClean="0"/>
              <a:t>III </a:t>
            </a:r>
            <a:r>
              <a:rPr lang="fr-FR" dirty="0"/>
              <a:t> </a:t>
            </a:r>
            <a:r>
              <a:rPr lang="fr-FR" dirty="0" smtClean="0"/>
              <a:t> Depuis 1975, </a:t>
            </a:r>
            <a:br>
              <a:rPr lang="fr-FR" dirty="0" smtClean="0"/>
            </a:br>
            <a:r>
              <a:rPr lang="fr-FR" dirty="0"/>
              <a:t> </a:t>
            </a:r>
            <a:r>
              <a:rPr lang="fr-FR" dirty="0" smtClean="0"/>
              <a:t>     une société post- industrielle en crise</a:t>
            </a:r>
            <a:endParaRPr lang="fr-FR" dirty="0"/>
          </a:p>
        </p:txBody>
      </p:sp>
      <p:sp>
        <p:nvSpPr>
          <p:cNvPr id="3" name="Espace réservé du contenu 2"/>
          <p:cNvSpPr>
            <a:spLocks noGrp="1"/>
          </p:cNvSpPr>
          <p:nvPr>
            <p:ph sz="quarter" idx="1"/>
          </p:nvPr>
        </p:nvSpPr>
        <p:spPr>
          <a:xfrm>
            <a:off x="250825" y="2420938"/>
            <a:ext cx="8229600" cy="2116137"/>
          </a:xfrm>
        </p:spPr>
        <p:txBody>
          <a:bodyPr>
            <a:normAutofit fontScale="92500" lnSpcReduction="20000"/>
          </a:bodyPr>
          <a:lstStyle/>
          <a:p>
            <a:pPr marL="514350" indent="-514350" fontAlgn="auto">
              <a:spcBef>
                <a:spcPts val="580"/>
              </a:spcBef>
              <a:spcAft>
                <a:spcPts val="0"/>
              </a:spcAft>
              <a:buFont typeface="Wingdings 2"/>
              <a:buAutoNum type="arabicPeriod"/>
              <a:defRPr/>
            </a:pPr>
            <a:r>
              <a:rPr lang="fr-FR" sz="2800" dirty="0" smtClean="0"/>
              <a:t>Une crise de l’emploi</a:t>
            </a:r>
          </a:p>
          <a:p>
            <a:pPr marL="514350" indent="-514350" fontAlgn="auto">
              <a:spcBef>
                <a:spcPts val="580"/>
              </a:spcBef>
              <a:spcAft>
                <a:spcPts val="0"/>
              </a:spcAft>
              <a:buFont typeface="Wingdings 2"/>
              <a:buAutoNum type="arabicPeriod"/>
              <a:defRPr/>
            </a:pPr>
            <a:endParaRPr lang="fr-FR" sz="2800" dirty="0" smtClean="0"/>
          </a:p>
          <a:p>
            <a:pPr marL="514350" indent="-514350" fontAlgn="auto">
              <a:spcBef>
                <a:spcPts val="580"/>
              </a:spcBef>
              <a:spcAft>
                <a:spcPts val="0"/>
              </a:spcAft>
              <a:buFont typeface="Wingdings 2"/>
              <a:buAutoNum type="arabicPeriod" startAt="2"/>
              <a:defRPr/>
            </a:pPr>
            <a:r>
              <a:rPr lang="fr-FR" sz="2800" dirty="0" smtClean="0"/>
              <a:t>Une société de communication</a:t>
            </a:r>
          </a:p>
          <a:p>
            <a:pPr marL="514350" indent="-514350" fontAlgn="auto">
              <a:spcBef>
                <a:spcPts val="580"/>
              </a:spcBef>
              <a:spcAft>
                <a:spcPts val="0"/>
              </a:spcAft>
              <a:buFont typeface="Wingdings 2"/>
              <a:buAutoNum type="arabicPeriod" startAt="2"/>
              <a:defRPr/>
            </a:pPr>
            <a:endParaRPr lang="fr-FR" sz="2800" dirty="0" smtClean="0"/>
          </a:p>
          <a:p>
            <a:pPr marL="0" indent="0" fontAlgn="auto">
              <a:spcBef>
                <a:spcPts val="580"/>
              </a:spcBef>
              <a:spcAft>
                <a:spcPts val="0"/>
              </a:spcAft>
              <a:buFont typeface="Wingdings 2"/>
              <a:buNone/>
              <a:defRPr/>
            </a:pPr>
            <a:r>
              <a:rPr lang="fr-FR" sz="2800" dirty="0" smtClean="0"/>
              <a:t>3.  </a:t>
            </a:r>
            <a:r>
              <a:rPr lang="fr-FR" sz="2800" dirty="0"/>
              <a:t> </a:t>
            </a:r>
            <a:r>
              <a:rPr lang="fr-FR" sz="2800" dirty="0" smtClean="0"/>
              <a:t> L’immigration, un problème ?</a:t>
            </a:r>
            <a:endParaRPr lang="fr-FR" sz="2800" dirty="0"/>
          </a:p>
        </p:txBody>
      </p:sp>
    </p:spTree>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271</TotalTime>
  <Words>825</Words>
  <Application>Microsoft Office PowerPoint</Application>
  <PresentationFormat>On-screen Show (4:3)</PresentationFormat>
  <Paragraphs>53</Paragraphs>
  <Slides>17</Slides>
  <Notes>17</Notes>
  <HiddenSlides>0</HiddenSlides>
  <MMClips>0</MMClips>
  <ScaleCrop>false</ScaleCrop>
  <HeadingPairs>
    <vt:vector size="6" baseType="variant">
      <vt:variant>
        <vt:lpstr>Polices utilisées</vt:lpstr>
      </vt:variant>
      <vt:variant>
        <vt:i4>5</vt:i4>
      </vt:variant>
      <vt:variant>
        <vt:lpstr>Modèle de conception</vt:lpstr>
      </vt:variant>
      <vt:variant>
        <vt:i4>5</vt:i4>
      </vt:variant>
      <vt:variant>
        <vt:lpstr>Titres des diapositives</vt:lpstr>
      </vt:variant>
      <vt:variant>
        <vt:i4>17</vt:i4>
      </vt:variant>
    </vt:vector>
  </HeadingPairs>
  <TitlesOfParts>
    <vt:vector size="27" baseType="lpstr">
      <vt:lpstr>Perpetua</vt:lpstr>
      <vt:lpstr>Arial</vt:lpstr>
      <vt:lpstr>Franklin Gothic Book</vt:lpstr>
      <vt:lpstr>Wingdings 2</vt:lpstr>
      <vt:lpstr>Calibri</vt:lpstr>
      <vt:lpstr>Capitaux</vt:lpstr>
      <vt:lpstr>Capitaux</vt:lpstr>
      <vt:lpstr>Capitaux</vt:lpstr>
      <vt:lpstr>Capitaux</vt:lpstr>
      <vt:lpstr>Capitaux</vt:lpstr>
      <vt:lpstr>Les mutations  de la société française</vt:lpstr>
      <vt:lpstr>Diapositive 2</vt:lpstr>
      <vt:lpstr>I Des champs à l’usine ( 1850 – 1945)</vt:lpstr>
      <vt:lpstr>Diapositive 4</vt:lpstr>
      <vt:lpstr>Diapositive 5</vt:lpstr>
      <vt:lpstr>II De l’usine au bureau (1945-  ~1975)</vt:lpstr>
      <vt:lpstr>http://www.ina.fr/economie-et-societe/vie-sociale/video/CAB93074610/historique-3-3eme-vague-apres-la-seconde-guerre-mondiale.fr.html</vt:lpstr>
      <vt:lpstr>Diapositive 8</vt:lpstr>
      <vt:lpstr>III   Depuis 1975,        une société post- industrielle en crise</vt:lpstr>
      <vt:lpstr>http://www.ina.fr/fresques/jalons/fiche-media/InaEdu01824/les-immigres-en-france-en-2005.html?video=InaEdu01824</vt:lpstr>
      <vt:lpstr>Diapositive 11</vt:lpstr>
      <vt:lpstr>Diapositive 12</vt:lpstr>
      <vt:lpstr>Diapositive 13</vt:lpstr>
      <vt:lpstr>Diapositive 14</vt:lpstr>
      <vt:lpstr>Diapositive 15</vt:lpstr>
      <vt:lpstr>Diapositive 16</vt:lpstr>
      <vt:lpstr>Diapositive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Mutations de la société française</dc:title>
  <cp:lastModifiedBy>CHRIS</cp:lastModifiedBy>
  <cp:revision>27</cp:revision>
  <dcterms:modified xsi:type="dcterms:W3CDTF">2012-09-30T13:02:15Z</dcterms:modified>
</cp:coreProperties>
</file>