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8"/>
  </p:notesMasterIdLst>
  <p:sldIdLst>
    <p:sldId id="262" r:id="rId2"/>
    <p:sldId id="302" r:id="rId3"/>
    <p:sldId id="265" r:id="rId4"/>
    <p:sldId id="301" r:id="rId5"/>
    <p:sldId id="299" r:id="rId6"/>
    <p:sldId id="261" r:id="rId7"/>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lorence Smits" initials="FS" lastIdx="37"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FD8420"/>
    <a:srgbClr val="FF1B16"/>
    <a:srgbClr val="FF8D5B"/>
    <a:srgbClr val="F89990"/>
    <a:srgbClr val="8A1C2D"/>
    <a:srgbClr val="8B07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Style léger 2 - Accentuation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7292A2E-F333-43FB-9621-5CBBE7FDCDCB}" styleName="Style léger 2 - Accentuation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DCAF9ED-07DC-4A11-8D7F-57B35C25682E}" styleName="Style moyen 1 - Accentuation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Style moyen 1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FECB4D8-DB02-4DC6-A0A2-4F2EBAE1DC90}" styleName="Style moyen 1 - Accentuation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ABFCF23-3B69-468F-B69F-88F6DE6A72F2}" styleName="Style moyen 1 - Accentuation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929F9F4-4A8F-4326-A1B4-22849713DDAB}" styleName="Style foncé 1 - Accentuation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Style foncé 1 - Accentuation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DF18680-E054-41AD-8BC1-D1AEF772440D}" styleName="Style moyen 2 - Accentuation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inimized">
    <p:restoredLeft sz="50000"/>
    <p:restoredTop sz="83089"/>
  </p:normalViewPr>
  <p:slideViewPr>
    <p:cSldViewPr>
      <p:cViewPr varScale="1">
        <p:scale>
          <a:sx n="97" d="100"/>
          <a:sy n="97" d="100"/>
        </p:scale>
        <p:origin x="2718" y="72"/>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D34355A-2BDA-4E4C-8F51-F66423B09045}" type="datetimeFigureOut">
              <a:rPr lang="fr-FR" smtClean="0"/>
              <a:t>03/09/2020</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7D3125E-5344-45B8-B8DE-DE36EB660B01}" type="slidenum">
              <a:rPr lang="fr-FR" smtClean="0"/>
              <a:t>‹N°›</a:t>
            </a:fld>
            <a:endParaRPr lang="fr-FR"/>
          </a:p>
        </p:txBody>
      </p:sp>
    </p:spTree>
    <p:extLst>
      <p:ext uri="{BB962C8B-B14F-4D97-AF65-F5344CB8AC3E}">
        <p14:creationId xmlns:p14="http://schemas.microsoft.com/office/powerpoint/2010/main" val="28525537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fr-FR"/>
              <a:t>Modifiez le style du titre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91544AB7-1A83-4790-91CA-DD7E9D6990B0}" type="datetimeFigureOut">
              <a:rPr lang="fr-FR" smtClean="0"/>
              <a:t>03/09/2020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5E9C536-EF33-4FE9-9519-D887B2DB54B6}" type="slidenum">
              <a:rPr lang="fr-FR" smtClean="0"/>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91544AB7-1A83-4790-91CA-DD7E9D6990B0}" type="datetimeFigureOut">
              <a:rPr lang="fr-FR" smtClean="0"/>
              <a:t>03/09/2020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5E9C536-EF33-4FE9-9519-D887B2DB54B6}" type="slidenum">
              <a:rPr lang="fr-FR" smtClean="0"/>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91544AB7-1A83-4790-91CA-DD7E9D6990B0}" type="datetimeFigureOut">
              <a:rPr lang="fr-FR" smtClean="0"/>
              <a:t>03/09/2020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5E9C536-EF33-4FE9-9519-D887B2DB54B6}" type="slidenum">
              <a:rPr lang="fr-FR" smtClean="0"/>
              <a:t>‹N°›</a:t>
            </a:fld>
            <a:endParaRPr lang="fr-FR"/>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fr-FR"/>
              <a:t>Modifiez le style du titre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91544AB7-1A83-4790-91CA-DD7E9D6990B0}" type="datetimeFigureOut">
              <a:rPr lang="fr-FR" smtClean="0"/>
              <a:t>03/09/2020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5E9C536-EF33-4FE9-9519-D887B2DB54B6}" type="slidenum">
              <a:rPr lang="fr-FR" smtClean="0"/>
              <a:t>‹N°›</a:t>
            </a:fld>
            <a:endParaRPr lang="fr-FR"/>
          </a:p>
        </p:txBody>
      </p:sp>
      <p:sp>
        <p:nvSpPr>
          <p:cNvPr id="7" name="Title 6"/>
          <p:cNvSpPr>
            <a:spLocks noGrp="1"/>
          </p:cNvSpPr>
          <p:nvPr>
            <p:ph type="title"/>
          </p:nvPr>
        </p:nvSpPr>
        <p:spPr/>
        <p:txBody>
          <a:bodyPr/>
          <a:lstStyle/>
          <a:p>
            <a:r>
              <a:rPr lang="fr-FR"/>
              <a:t>Modifiez le style du titre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fr-FR"/>
              <a:t>Modifiez le style du titre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91544AB7-1A83-4790-91CA-DD7E9D6990B0}" type="datetimeFigureOut">
              <a:rPr lang="fr-FR" smtClean="0"/>
              <a:t>03/09/2020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5E9C536-EF33-4FE9-9519-D887B2DB54B6}" type="slidenum">
              <a:rPr lang="fr-FR" smtClean="0"/>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5" name="Date Placeholder 4"/>
          <p:cNvSpPr>
            <a:spLocks noGrp="1"/>
          </p:cNvSpPr>
          <p:nvPr>
            <p:ph type="dt" sz="half" idx="10"/>
          </p:nvPr>
        </p:nvSpPr>
        <p:spPr/>
        <p:txBody>
          <a:bodyPr/>
          <a:lstStyle/>
          <a:p>
            <a:fld id="{91544AB7-1A83-4790-91CA-DD7E9D6990B0}" type="datetimeFigureOut">
              <a:rPr lang="fr-FR" smtClean="0"/>
              <a:t>03/09/2020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A5E9C536-EF33-4FE9-9519-D887B2DB54B6}" type="slidenum">
              <a:rPr lang="fr-FR" smtClean="0"/>
              <a:t>‹N°›</a:t>
            </a:fld>
            <a:endParaRPr lang="fr-FR"/>
          </a:p>
        </p:txBody>
      </p:sp>
      <p:sp>
        <p:nvSpPr>
          <p:cNvPr id="9" name="Content Placeholder 8"/>
          <p:cNvSpPr>
            <a:spLocks noGrp="1"/>
          </p:cNvSpPr>
          <p:nvPr>
            <p:ph sz="quarter" idx="13"/>
          </p:nvPr>
        </p:nvSpPr>
        <p:spPr>
          <a:xfrm>
            <a:off x="676655" y="2679192"/>
            <a:ext cx="3822192" cy="34472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91544AB7-1A83-4790-91CA-DD7E9D6990B0}" type="datetimeFigureOut">
              <a:rPr lang="fr-FR" smtClean="0"/>
              <a:t>03/09/2020</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A5E9C536-EF33-4FE9-9519-D887B2DB54B6}" type="slidenum">
              <a:rPr lang="fr-FR" smtClean="0"/>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Date Placeholder 2"/>
          <p:cNvSpPr>
            <a:spLocks noGrp="1"/>
          </p:cNvSpPr>
          <p:nvPr>
            <p:ph type="dt" sz="half" idx="10"/>
          </p:nvPr>
        </p:nvSpPr>
        <p:spPr/>
        <p:txBody>
          <a:bodyPr/>
          <a:lstStyle/>
          <a:p>
            <a:fld id="{91544AB7-1A83-4790-91CA-DD7E9D6990B0}" type="datetimeFigureOut">
              <a:rPr lang="fr-FR" smtClean="0"/>
              <a:t>03/09/2020</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A5E9C536-EF33-4FE9-9519-D887B2DB54B6}" type="slidenum">
              <a:rPr lang="fr-FR" smtClean="0"/>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91544AB7-1A83-4790-91CA-DD7E9D6990B0}" type="datetimeFigureOut">
              <a:rPr lang="fr-FR" smtClean="0"/>
              <a:t>03/09/2020</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A5E9C536-EF33-4FE9-9519-D887B2DB54B6}" type="slidenum">
              <a:rPr lang="fr-FR" smtClean="0"/>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91544AB7-1A83-4790-91CA-DD7E9D6990B0}" type="datetimeFigureOut">
              <a:rPr lang="fr-FR" smtClean="0"/>
              <a:t>03/09/2020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A5E9C536-EF33-4FE9-9519-D887B2DB54B6}" type="slidenum">
              <a:rPr lang="fr-FR" smtClean="0"/>
              <a:t>‹N°›</a:t>
            </a:fld>
            <a:endParaRPr lang="fr-FR"/>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fr-FR"/>
              <a:t>Modifiez le style du titre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fr-FR"/>
              <a:t>Modifiez le style du titre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Date Placeholder 4"/>
          <p:cNvSpPr>
            <a:spLocks noGrp="1"/>
          </p:cNvSpPr>
          <p:nvPr>
            <p:ph type="dt" sz="half" idx="10"/>
          </p:nvPr>
        </p:nvSpPr>
        <p:spPr/>
        <p:txBody>
          <a:bodyPr/>
          <a:lstStyle/>
          <a:p>
            <a:fld id="{91544AB7-1A83-4790-91CA-DD7E9D6990B0}" type="datetimeFigureOut">
              <a:rPr lang="fr-FR" smtClean="0"/>
              <a:t>03/09/2020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A5E9C536-EF33-4FE9-9519-D887B2DB54B6}" type="slidenum">
              <a:rPr lang="fr-FR" smtClean="0"/>
              <a:t>‹N°›</a:t>
            </a:fld>
            <a:endParaRPr lang="fr-FR"/>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91544AB7-1A83-4790-91CA-DD7E9D6990B0}" type="datetimeFigureOut">
              <a:rPr lang="fr-FR" smtClean="0"/>
              <a:t>03/09/2020</a:t>
            </a:fld>
            <a:endParaRPr lang="fr-FR"/>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fr-FR"/>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A5E9C536-EF33-4FE9-9519-D887B2DB54B6}" type="slidenum">
              <a:rPr lang="fr-FR" smtClean="0"/>
              <a:t>‹N°›</a:t>
            </a:fld>
            <a:endParaRPr lang="fr-FR"/>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395536" y="1988840"/>
            <a:ext cx="8496944" cy="4680520"/>
          </a:xfrm>
        </p:spPr>
        <p:txBody>
          <a:bodyPr>
            <a:normAutofit fontScale="62500" lnSpcReduction="20000"/>
          </a:bodyPr>
          <a:lstStyle/>
          <a:p>
            <a:r>
              <a:rPr lang="fr-FR" dirty="0"/>
              <a:t>De « </a:t>
            </a:r>
            <a:r>
              <a:rPr lang="fr-FR" i="1" dirty="0">
                <a:solidFill>
                  <a:srgbClr val="FF0000"/>
                </a:solidFill>
              </a:rPr>
              <a:t>on peut mettre en avant</a:t>
            </a:r>
            <a:r>
              <a:rPr lang="fr-FR" dirty="0"/>
              <a:t> » à « </a:t>
            </a:r>
            <a:r>
              <a:rPr lang="fr-FR" i="1" dirty="0">
                <a:solidFill>
                  <a:srgbClr val="FF0000"/>
                </a:solidFill>
              </a:rPr>
              <a:t>on mettra en perspective </a:t>
            </a:r>
            <a:r>
              <a:rPr lang="fr-FR" dirty="0"/>
              <a:t>»…</a:t>
            </a:r>
          </a:p>
          <a:p>
            <a:pPr marL="0" indent="0">
              <a:buNone/>
            </a:pPr>
            <a:r>
              <a:rPr lang="fr-FR" dirty="0"/>
              <a:t> </a:t>
            </a:r>
          </a:p>
          <a:p>
            <a:pPr algn="just"/>
            <a:r>
              <a:rPr lang="fr-FR" b="1" dirty="0"/>
              <a:t>L’histoire du temps présent </a:t>
            </a:r>
            <a:r>
              <a:rPr lang="fr-FR" dirty="0"/>
              <a:t>ou « l’ignorance du lendemain » (P. Garcia)</a:t>
            </a:r>
          </a:p>
          <a:p>
            <a:pPr algn="just">
              <a:buFontTx/>
              <a:buChar char="-"/>
            </a:pPr>
            <a:r>
              <a:rPr lang="fr-FR" dirty="0"/>
              <a:t>se défaire de « l’illusion rétrospective de la fatalité ».</a:t>
            </a:r>
          </a:p>
          <a:p>
            <a:pPr algn="just">
              <a:buFontTx/>
              <a:buChar char="-"/>
            </a:pPr>
            <a:r>
              <a:rPr lang="fr-FR" dirty="0"/>
              <a:t>favoriser une plus grande attention au "champ des possibles" des situations historiques. </a:t>
            </a:r>
          </a:p>
          <a:p>
            <a:pPr algn="just">
              <a:buFontTx/>
              <a:buChar char="-"/>
            </a:pPr>
            <a:endParaRPr lang="fr-FR" dirty="0"/>
          </a:p>
          <a:p>
            <a:r>
              <a:rPr lang="fr-FR" dirty="0"/>
              <a:t>Montrer la </a:t>
            </a:r>
            <a:r>
              <a:rPr lang="fr-FR" b="1" dirty="0"/>
              <a:t>méthodologie rigoureuse </a:t>
            </a:r>
            <a:r>
              <a:rPr lang="fr-FR" dirty="0"/>
              <a:t>de l’historien sur des sources plus diverses (sources orales, audiovisuelles, journalistiques). </a:t>
            </a:r>
          </a:p>
          <a:p>
            <a:pPr marL="0" indent="0" algn="just">
              <a:buNone/>
            </a:pPr>
            <a:endParaRPr lang="fr-FR" dirty="0"/>
          </a:p>
          <a:p>
            <a:pPr algn="just"/>
            <a:r>
              <a:rPr lang="fr-FR" dirty="0"/>
              <a:t>Une </a:t>
            </a:r>
            <a:r>
              <a:rPr lang="fr-FR" b="1" dirty="0"/>
              <a:t>histoire sensible</a:t>
            </a:r>
            <a:r>
              <a:rPr lang="fr-FR" dirty="0"/>
              <a:t> car soumise aux regards des acteurs, aux enjeux mémoriels et aux tentations d’instrumentaliser l’histoire : l’histoire du temps présent peut être conflictuelle : c’est une « histoire difficile à écrire ». (Jean-François </a:t>
            </a:r>
            <a:r>
              <a:rPr lang="fr-FR" dirty="0" err="1"/>
              <a:t>Sirinelli</a:t>
            </a:r>
            <a:r>
              <a:rPr lang="fr-FR" dirty="0"/>
              <a:t>)</a:t>
            </a:r>
          </a:p>
          <a:p>
            <a:pPr algn="just"/>
            <a:endParaRPr lang="fr-FR" dirty="0"/>
          </a:p>
          <a:p>
            <a:pPr algn="just"/>
            <a:r>
              <a:rPr lang="fr-FR" dirty="0"/>
              <a:t>Une histoire </a:t>
            </a:r>
            <a:r>
              <a:rPr lang="fr-FR" b="1" dirty="0"/>
              <a:t>plus complexe </a:t>
            </a:r>
            <a:r>
              <a:rPr lang="fr-FR" dirty="0"/>
              <a:t>à enseigner : des lectures possibles, des incertitudes. </a:t>
            </a:r>
          </a:p>
          <a:p>
            <a:pPr algn="just"/>
            <a:endParaRPr lang="fr-FR" dirty="0"/>
          </a:p>
          <a:p>
            <a:pPr marL="0" indent="0" algn="just">
              <a:buNone/>
            </a:pPr>
            <a:endParaRPr lang="fr-FR" dirty="0"/>
          </a:p>
          <a:p>
            <a:pPr marL="0" indent="0" algn="just">
              <a:buNone/>
            </a:pPr>
            <a:endParaRPr lang="fr-FR" dirty="0"/>
          </a:p>
          <a:p>
            <a:pPr marL="0" indent="0" algn="just">
              <a:buNone/>
            </a:pPr>
            <a:r>
              <a:rPr lang="fr-FR" sz="2100" u="sng" dirty="0"/>
              <a:t>Source :</a:t>
            </a:r>
            <a:r>
              <a:rPr lang="fr-FR" sz="2100" dirty="0"/>
              <a:t> Patrick Garcia, « L’histoire du temps présent : une histoire comme les autres ? », </a:t>
            </a:r>
            <a:r>
              <a:rPr lang="fr-FR" sz="2100" i="1" dirty="0"/>
              <a:t>Mélanges de la Casa de Velázquez</a:t>
            </a:r>
            <a:r>
              <a:rPr lang="fr-FR" sz="2100" dirty="0"/>
              <a:t> [En ligne], 48-2 | 2018, mis en ligne le 05 octobre 2018, consulté le 20 mai 2020.</a:t>
            </a:r>
          </a:p>
          <a:p>
            <a:endParaRPr lang="fr-FR" dirty="0"/>
          </a:p>
        </p:txBody>
      </p:sp>
      <p:sp>
        <p:nvSpPr>
          <p:cNvPr id="3" name="Titre 2"/>
          <p:cNvSpPr>
            <a:spLocks noGrp="1"/>
          </p:cNvSpPr>
          <p:nvPr>
            <p:ph type="title"/>
          </p:nvPr>
        </p:nvSpPr>
        <p:spPr>
          <a:xfrm>
            <a:off x="467544" y="620688"/>
            <a:ext cx="8229600" cy="1002440"/>
          </a:xfrm>
        </p:spPr>
        <p:txBody>
          <a:bodyPr>
            <a:noAutofit/>
          </a:bodyPr>
          <a:lstStyle/>
          <a:p>
            <a:r>
              <a:rPr lang="fr-FR" sz="2800"/>
              <a:t>2. </a:t>
            </a:r>
            <a:r>
              <a:rPr lang="fr-FR" sz="2800" dirty="0"/>
              <a:t>« Mettre en perspective » : les incertitudes de l’histoire du temps présent.</a:t>
            </a:r>
            <a:br>
              <a:rPr lang="fr-FR" sz="2800" dirty="0"/>
            </a:br>
            <a:endParaRPr lang="fr-FR" sz="2800" dirty="0"/>
          </a:p>
        </p:txBody>
      </p:sp>
      <p:pic>
        <p:nvPicPr>
          <p:cNvPr id="4" name="Son enregistré">
            <a:hlinkClick r:id="" action="ppaction://media"/>
            <a:extLst>
              <a:ext uri="{FF2B5EF4-FFF2-40B4-BE49-F238E27FC236}">
                <a16:creationId xmlns="" xmlns:a16="http://schemas.microsoft.com/office/drawing/2014/main" id="{ABEB704D-71BF-3E45-9C4D-301D3C5A516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84344" y="6045200"/>
            <a:ext cx="812800" cy="812800"/>
          </a:xfrm>
          <a:prstGeom prst="rect">
            <a:avLst/>
          </a:prstGeom>
        </p:spPr>
      </p:pic>
    </p:spTree>
    <p:extLst>
      <p:ext uri="{BB962C8B-B14F-4D97-AF65-F5344CB8AC3E}">
        <p14:creationId xmlns:p14="http://schemas.microsoft.com/office/powerpoint/2010/main" val="1117005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3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 xmlns:a16="http://schemas.microsoft.com/office/drawing/2014/main" id="{759361BC-DE0F-624B-877C-97261B69A53C}"/>
              </a:ext>
            </a:extLst>
          </p:cNvPr>
          <p:cNvSpPr>
            <a:spLocks noGrp="1"/>
          </p:cNvSpPr>
          <p:nvPr>
            <p:ph idx="1"/>
          </p:nvPr>
        </p:nvSpPr>
        <p:spPr>
          <a:xfrm>
            <a:off x="395536" y="404664"/>
            <a:ext cx="8229599" cy="1728192"/>
          </a:xfrm>
          <a:solidFill>
            <a:schemeClr val="accent5"/>
          </a:solidFill>
        </p:spPr>
        <p:txBody>
          <a:bodyPr>
            <a:normAutofit fontScale="85000" lnSpcReduction="10000"/>
          </a:bodyPr>
          <a:lstStyle/>
          <a:p>
            <a:pPr marL="0" indent="0">
              <a:buNone/>
            </a:pPr>
            <a:r>
              <a:rPr lang="fr-FR" sz="1800" b="1" dirty="0"/>
              <a:t>Cette mise en perspective (</a:t>
            </a:r>
            <a:r>
              <a:rPr lang="fr-FR" sz="1800" b="1" dirty="0">
                <a:solidFill>
                  <a:srgbClr val="FF0000"/>
                </a:solidFill>
              </a:rPr>
              <a:t>pour prendre du recul, regarder un objet avec le regard et la méthode de l’historien qui introduit une profondeur historique</a:t>
            </a:r>
            <a:r>
              <a:rPr lang="fr-FR" sz="1800" b="1" dirty="0"/>
              <a:t>) concerne les thèmes suivants</a:t>
            </a:r>
            <a:r>
              <a:rPr lang="fr-FR" sz="1800" dirty="0"/>
              <a:t> :</a:t>
            </a:r>
          </a:p>
          <a:p>
            <a:r>
              <a:rPr lang="fr-FR" sz="1800" dirty="0"/>
              <a:t>nouvelles formes de conflits, gouvernance mondiale et nouveaux défis de ce monde (</a:t>
            </a:r>
            <a:r>
              <a:rPr lang="fr-FR" sz="1800" i="1" dirty="0">
                <a:solidFill>
                  <a:schemeClr val="accent3"/>
                </a:solidFill>
              </a:rPr>
              <a:t>thème 4, chapitre 1</a:t>
            </a:r>
            <a:r>
              <a:rPr lang="fr-FR" sz="1800" dirty="0"/>
              <a:t>)</a:t>
            </a:r>
          </a:p>
          <a:p>
            <a:r>
              <a:rPr lang="fr-FR" sz="1800" dirty="0"/>
              <a:t>incertitudes sur l’avenir de la construction européenne  (</a:t>
            </a:r>
            <a:r>
              <a:rPr lang="fr-FR" sz="1800" i="1" dirty="0">
                <a:solidFill>
                  <a:schemeClr val="accent3"/>
                </a:solidFill>
              </a:rPr>
              <a:t>thème 4, chapitre 2</a:t>
            </a:r>
            <a:r>
              <a:rPr lang="fr-FR" sz="1800" dirty="0"/>
              <a:t>)</a:t>
            </a:r>
          </a:p>
          <a:p>
            <a:r>
              <a:rPr lang="fr-FR" sz="1800" dirty="0"/>
              <a:t>les adaptations des institutions aux évolutions de la société française (</a:t>
            </a:r>
            <a:r>
              <a:rPr lang="fr-FR" sz="1800" i="1" dirty="0">
                <a:solidFill>
                  <a:schemeClr val="accent3"/>
                </a:solidFill>
              </a:rPr>
              <a:t>thème 4, chapitre 3</a:t>
            </a:r>
            <a:r>
              <a:rPr lang="fr-FR" sz="1800" dirty="0"/>
              <a:t>)</a:t>
            </a:r>
          </a:p>
        </p:txBody>
      </p:sp>
      <p:sp>
        <p:nvSpPr>
          <p:cNvPr id="4" name="Rectangle 3">
            <a:extLst>
              <a:ext uri="{FF2B5EF4-FFF2-40B4-BE49-F238E27FC236}">
                <a16:creationId xmlns="" xmlns:a16="http://schemas.microsoft.com/office/drawing/2014/main" id="{356B534C-B895-2E46-AD90-6DA40314D4D3}"/>
              </a:ext>
            </a:extLst>
          </p:cNvPr>
          <p:cNvSpPr/>
          <p:nvPr/>
        </p:nvSpPr>
        <p:spPr>
          <a:xfrm>
            <a:off x="179513" y="2204864"/>
            <a:ext cx="8856984" cy="4247317"/>
          </a:xfrm>
          <a:prstGeom prst="rect">
            <a:avLst/>
          </a:prstGeom>
        </p:spPr>
        <p:txBody>
          <a:bodyPr wrap="square">
            <a:spAutoFit/>
          </a:bodyPr>
          <a:lstStyle/>
          <a:p>
            <a:r>
              <a:rPr lang="fr-FR" dirty="0">
                <a:solidFill>
                  <a:schemeClr val="tx2"/>
                </a:solidFill>
              </a:rPr>
              <a:t>Plusieurs voies peuvent être choisies quant aux manières de répondre par exemple aux défis du monde… ou encore à l’avenir de la construction européenne ou encore à l’application des principes fondamentaux de la République.</a:t>
            </a:r>
          </a:p>
          <a:p>
            <a:r>
              <a:rPr lang="fr-FR" dirty="0">
                <a:solidFill>
                  <a:schemeClr val="tx2"/>
                </a:solidFill>
              </a:rPr>
              <a:t>En introduisant la question de la </a:t>
            </a:r>
            <a:r>
              <a:rPr lang="fr-FR" b="1" dirty="0">
                <a:solidFill>
                  <a:schemeClr val="tx2"/>
                </a:solidFill>
              </a:rPr>
              <a:t>perspective</a:t>
            </a:r>
            <a:r>
              <a:rPr lang="fr-FR" dirty="0">
                <a:solidFill>
                  <a:schemeClr val="tx2"/>
                </a:solidFill>
              </a:rPr>
              <a:t>, le professeur peut montrer aux élèves que :</a:t>
            </a:r>
          </a:p>
          <a:p>
            <a:pPr marL="285750" indent="-285750">
              <a:buFont typeface="Arial" panose="020B0604020202020204" pitchFamily="34" charset="0"/>
              <a:buChar char="•"/>
            </a:pPr>
            <a:r>
              <a:rPr lang="fr-FR" dirty="0">
                <a:solidFill>
                  <a:schemeClr val="tx2"/>
                </a:solidFill>
              </a:rPr>
              <a:t>Les défis du monde d’aujourd’hui (inégalités économiques et sociales, questions environnementales par exemple) interrogent la gouvernance internationale, ses moyens, ses modalités, les instruments de régulation.  </a:t>
            </a:r>
          </a:p>
          <a:p>
            <a:pPr marL="285750" indent="-285750">
              <a:buFont typeface="Arial" panose="020B0604020202020204" pitchFamily="34" charset="0"/>
              <a:buChar char="•"/>
            </a:pPr>
            <a:r>
              <a:rPr lang="fr-FR" dirty="0">
                <a:solidFill>
                  <a:schemeClr val="tx2"/>
                </a:solidFill>
              </a:rPr>
              <a:t>Les conflits sur les formes de la construction européenne ont existé dès la naissance de l’Europe, que ces conflits autour de la souveraineté des Etats par exemple sont encore présents aujourd’hui et renouvelés dans le cadre de l’élargissement de l’UE puis de l’approfondissement. Ainsi, dès l’origine, l’Euro est une source de débat puisqu’il pose les questions de la souveraineté monétaire, de la convergence des modèles économiques et sociaux. </a:t>
            </a:r>
          </a:p>
          <a:p>
            <a:pPr marL="285750" indent="-285750">
              <a:buFont typeface="Arial" panose="020B0604020202020204" pitchFamily="34" charset="0"/>
              <a:buChar char="•"/>
            </a:pPr>
            <a:r>
              <a:rPr lang="fr-FR" dirty="0">
                <a:solidFill>
                  <a:schemeClr val="tx2"/>
                </a:solidFill>
              </a:rPr>
              <a:t>Les combats pour l’égalité entre les hommes et les femmes sont inachevés dans notre République.</a:t>
            </a:r>
          </a:p>
        </p:txBody>
      </p:sp>
      <p:pic>
        <p:nvPicPr>
          <p:cNvPr id="5" name="Son enregistré">
            <a:hlinkClick r:id="" action="ppaction://media"/>
            <a:extLst>
              <a:ext uri="{FF2B5EF4-FFF2-40B4-BE49-F238E27FC236}">
                <a16:creationId xmlns="" xmlns:a16="http://schemas.microsoft.com/office/drawing/2014/main" id="{5A140ABB-4D95-C64A-9F08-1F5F7DF6DFB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596336" y="6117789"/>
            <a:ext cx="812800" cy="812800"/>
          </a:xfrm>
          <a:prstGeom prst="rect">
            <a:avLst/>
          </a:prstGeom>
        </p:spPr>
      </p:pic>
    </p:spTree>
    <p:extLst>
      <p:ext uri="{BB962C8B-B14F-4D97-AF65-F5344CB8AC3E}">
        <p14:creationId xmlns:p14="http://schemas.microsoft.com/office/powerpoint/2010/main" val="2760866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08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3"/>
          <p:cNvGraphicFramePr>
            <a:graphicFrameLocks noGrp="1"/>
          </p:cNvGraphicFramePr>
          <p:nvPr>
            <p:ph idx="1"/>
            <p:extLst>
              <p:ext uri="{D42A27DB-BD31-4B8C-83A1-F6EECF244321}">
                <p14:modId xmlns:p14="http://schemas.microsoft.com/office/powerpoint/2010/main" val="1223072917"/>
              </p:ext>
            </p:extLst>
          </p:nvPr>
        </p:nvGraphicFramePr>
        <p:xfrm>
          <a:off x="611560" y="2780928"/>
          <a:ext cx="7848871" cy="2376265"/>
        </p:xfrm>
        <a:graphic>
          <a:graphicData uri="http://schemas.openxmlformats.org/drawingml/2006/table">
            <a:tbl>
              <a:tblPr firstRow="1" firstCol="1" bandRow="1">
                <a:tableStyleId>{5C22544A-7EE6-4342-B048-85BDC9FD1C3A}</a:tableStyleId>
              </a:tblPr>
              <a:tblGrid>
                <a:gridCol w="1080120">
                  <a:extLst>
                    <a:ext uri="{9D8B030D-6E8A-4147-A177-3AD203B41FA5}">
                      <a16:colId xmlns="" xmlns:a16="http://schemas.microsoft.com/office/drawing/2014/main" val="20000"/>
                    </a:ext>
                  </a:extLst>
                </a:gridCol>
                <a:gridCol w="6768751">
                  <a:extLst>
                    <a:ext uri="{9D8B030D-6E8A-4147-A177-3AD203B41FA5}">
                      <a16:colId xmlns="" xmlns:a16="http://schemas.microsoft.com/office/drawing/2014/main" val="20001"/>
                    </a:ext>
                  </a:extLst>
                </a:gridCol>
              </a:tblGrid>
              <a:tr h="612366">
                <a:tc>
                  <a:txBody>
                    <a:bodyPr/>
                    <a:lstStyle/>
                    <a:p>
                      <a:pPr>
                        <a:lnSpc>
                          <a:spcPct val="115000"/>
                        </a:lnSpc>
                        <a:spcAft>
                          <a:spcPts val="0"/>
                        </a:spcAft>
                      </a:pPr>
                      <a:r>
                        <a:rPr lang="fr-FR" sz="1100" dirty="0">
                          <a:solidFill>
                            <a:schemeClr val="tx2"/>
                          </a:solidFill>
                          <a:effectLst/>
                        </a:rPr>
                        <a:t>Thème 1 </a:t>
                      </a:r>
                      <a:endParaRPr lang="fr-FR" sz="1100" dirty="0">
                        <a:solidFill>
                          <a:schemeClr val="tx2"/>
                        </a:solidFill>
                        <a:effectLst/>
                        <a:latin typeface="Calibri"/>
                        <a:ea typeface="Calibri"/>
                        <a:cs typeface="Times New Roman"/>
                      </a:endParaRPr>
                    </a:p>
                  </a:txBody>
                  <a:tcPr marL="68580" marR="68580" marT="0" marB="0"/>
                </a:tc>
                <a:tc>
                  <a:txBody>
                    <a:bodyPr/>
                    <a:lstStyle/>
                    <a:p>
                      <a:pPr>
                        <a:lnSpc>
                          <a:spcPct val="115000"/>
                        </a:lnSpc>
                        <a:spcAft>
                          <a:spcPts val="0"/>
                        </a:spcAft>
                      </a:pPr>
                      <a:r>
                        <a:rPr lang="fr-FR" sz="1100" b="0" dirty="0">
                          <a:solidFill>
                            <a:schemeClr val="tx2"/>
                          </a:solidFill>
                          <a:effectLst/>
                        </a:rPr>
                        <a:t>Chapitre 1 : PPO : juin 1936 : les accords de Matignon,</a:t>
                      </a:r>
                    </a:p>
                    <a:p>
                      <a:pPr>
                        <a:lnSpc>
                          <a:spcPct val="115000"/>
                        </a:lnSpc>
                        <a:spcAft>
                          <a:spcPts val="0"/>
                        </a:spcAft>
                      </a:pPr>
                      <a:r>
                        <a:rPr lang="fr-FR" sz="1100" b="0" dirty="0">
                          <a:solidFill>
                            <a:schemeClr val="tx2"/>
                          </a:solidFill>
                          <a:effectLst/>
                        </a:rPr>
                        <a:t>Chapitre 3 : « la France dans la guerre : occupation, collaboration, régime de Vichy, Résistance » ; PPO : « juin 1940 en France » ; « de Gaulle et la France Libre » ; « juin 1944 : le débarquement de Normandie ».</a:t>
                      </a:r>
                      <a:endParaRPr lang="fr-FR" sz="1100" b="0" dirty="0">
                        <a:solidFill>
                          <a:schemeClr val="tx2"/>
                        </a:solidFill>
                        <a:effectLst/>
                        <a:latin typeface="Calibri"/>
                        <a:ea typeface="Calibri"/>
                        <a:cs typeface="Times New Roman"/>
                      </a:endParaRPr>
                    </a:p>
                  </a:txBody>
                  <a:tcPr marL="68580" marR="68580" marT="0" marB="0">
                    <a:solidFill>
                      <a:schemeClr val="accent1">
                        <a:lumMod val="20000"/>
                        <a:lumOff val="80000"/>
                      </a:schemeClr>
                    </a:solidFill>
                  </a:tcPr>
                </a:tc>
                <a:extLst>
                  <a:ext uri="{0D108BD9-81ED-4DB2-BD59-A6C34878D82A}">
                    <a16:rowId xmlns="" xmlns:a16="http://schemas.microsoft.com/office/drawing/2014/main" val="10000"/>
                  </a:ext>
                </a:extLst>
              </a:tr>
              <a:tr h="624720">
                <a:tc>
                  <a:txBody>
                    <a:bodyPr/>
                    <a:lstStyle/>
                    <a:p>
                      <a:pPr>
                        <a:lnSpc>
                          <a:spcPct val="115000"/>
                        </a:lnSpc>
                        <a:spcAft>
                          <a:spcPts val="0"/>
                        </a:spcAft>
                      </a:pPr>
                      <a:r>
                        <a:rPr lang="fr-FR" sz="1100">
                          <a:solidFill>
                            <a:schemeClr val="tx2"/>
                          </a:solidFill>
                          <a:effectLst/>
                        </a:rPr>
                        <a:t>Thème 2</a:t>
                      </a:r>
                      <a:endParaRPr lang="fr-FR" sz="1100">
                        <a:solidFill>
                          <a:schemeClr val="tx2"/>
                        </a:solidFill>
                        <a:effectLst/>
                        <a:latin typeface="Calibri"/>
                        <a:ea typeface="Calibri"/>
                        <a:cs typeface="Times New Roman"/>
                      </a:endParaRPr>
                    </a:p>
                  </a:txBody>
                  <a:tcPr marL="68580" marR="68580" marT="0" marB="0"/>
                </a:tc>
                <a:tc>
                  <a:txBody>
                    <a:bodyPr/>
                    <a:lstStyle/>
                    <a:p>
                      <a:pPr>
                        <a:lnSpc>
                          <a:spcPct val="115000"/>
                        </a:lnSpc>
                        <a:spcAft>
                          <a:spcPts val="0"/>
                        </a:spcAft>
                      </a:pPr>
                      <a:r>
                        <a:rPr lang="fr-FR" sz="1100" dirty="0">
                          <a:solidFill>
                            <a:schemeClr val="tx2"/>
                          </a:solidFill>
                          <a:effectLst/>
                        </a:rPr>
                        <a:t>Chapitre 1 : PPO : 15 mars 1944 : le programme du CNR,</a:t>
                      </a:r>
                    </a:p>
                    <a:p>
                      <a:pPr>
                        <a:lnSpc>
                          <a:spcPct val="115000"/>
                        </a:lnSpc>
                        <a:spcAft>
                          <a:spcPts val="0"/>
                        </a:spcAft>
                      </a:pPr>
                      <a:r>
                        <a:rPr lang="fr-FR" sz="1100" dirty="0">
                          <a:solidFill>
                            <a:schemeClr val="tx2"/>
                          </a:solidFill>
                          <a:effectLst/>
                        </a:rPr>
                        <a:t>Chapitre 2 : PPO : la guerre d’Indochine (une partie du PPO), l’année 68 dans le monde (avec « mai 68 »),</a:t>
                      </a:r>
                    </a:p>
                    <a:p>
                      <a:pPr>
                        <a:lnSpc>
                          <a:spcPct val="115000"/>
                        </a:lnSpc>
                        <a:spcAft>
                          <a:spcPts val="0"/>
                        </a:spcAft>
                      </a:pPr>
                      <a:r>
                        <a:rPr lang="fr-FR" sz="1100" dirty="0">
                          <a:solidFill>
                            <a:schemeClr val="tx2"/>
                          </a:solidFill>
                          <a:effectLst/>
                        </a:rPr>
                        <a:t>Chapitre 3 : La France, une nouvelle place dans le monde.</a:t>
                      </a:r>
                      <a:endParaRPr lang="fr-FR" sz="1100" dirty="0">
                        <a:solidFill>
                          <a:schemeClr val="tx2"/>
                        </a:solidFill>
                        <a:effectLst/>
                        <a:latin typeface="Calibri"/>
                        <a:ea typeface="Calibri"/>
                        <a:cs typeface="Times New Roman"/>
                      </a:endParaRPr>
                    </a:p>
                  </a:txBody>
                  <a:tcPr marL="68580" marR="68580" marT="0" marB="0"/>
                </a:tc>
                <a:extLst>
                  <a:ext uri="{0D108BD9-81ED-4DB2-BD59-A6C34878D82A}">
                    <a16:rowId xmlns="" xmlns:a16="http://schemas.microsoft.com/office/drawing/2014/main" val="10001"/>
                  </a:ext>
                </a:extLst>
              </a:tr>
              <a:tr h="618543">
                <a:tc>
                  <a:txBody>
                    <a:bodyPr/>
                    <a:lstStyle/>
                    <a:p>
                      <a:pPr>
                        <a:lnSpc>
                          <a:spcPct val="115000"/>
                        </a:lnSpc>
                        <a:spcAft>
                          <a:spcPts val="0"/>
                        </a:spcAft>
                      </a:pPr>
                      <a:r>
                        <a:rPr lang="fr-FR" sz="1100">
                          <a:solidFill>
                            <a:schemeClr val="tx2"/>
                          </a:solidFill>
                          <a:effectLst/>
                        </a:rPr>
                        <a:t>Thème 3 </a:t>
                      </a:r>
                      <a:endParaRPr lang="fr-FR" sz="1100">
                        <a:solidFill>
                          <a:schemeClr val="tx2"/>
                        </a:solidFill>
                        <a:effectLst/>
                        <a:latin typeface="Calibri"/>
                        <a:ea typeface="Calibri"/>
                        <a:cs typeface="Times New Roman"/>
                      </a:endParaRPr>
                    </a:p>
                  </a:txBody>
                  <a:tcPr marL="68580" marR="68580" marT="0" marB="0"/>
                </a:tc>
                <a:tc>
                  <a:txBody>
                    <a:bodyPr/>
                    <a:lstStyle/>
                    <a:p>
                      <a:pPr>
                        <a:lnSpc>
                          <a:spcPct val="115000"/>
                        </a:lnSpc>
                        <a:spcAft>
                          <a:spcPts val="0"/>
                        </a:spcAft>
                      </a:pPr>
                      <a:r>
                        <a:rPr lang="fr-FR" sz="1100" dirty="0">
                          <a:solidFill>
                            <a:schemeClr val="tx2"/>
                          </a:solidFill>
                          <a:effectLst/>
                        </a:rPr>
                        <a:t>Chapitre 1 : La modification des grands équilibres économiques et politiques (les conséquences sociales, économiques et géopolitiques des chocs pétroliers),</a:t>
                      </a:r>
                    </a:p>
                    <a:p>
                      <a:pPr>
                        <a:lnSpc>
                          <a:spcPct val="115000"/>
                        </a:lnSpc>
                        <a:spcAft>
                          <a:spcPts val="0"/>
                        </a:spcAft>
                      </a:pPr>
                      <a:r>
                        <a:rPr lang="fr-FR" sz="1100" dirty="0">
                          <a:solidFill>
                            <a:schemeClr val="tx2"/>
                          </a:solidFill>
                          <a:effectLst/>
                        </a:rPr>
                        <a:t>Chapitre 2 : Un tournant social, politique et culturel, la France de 1974 à 1988.</a:t>
                      </a:r>
                      <a:endParaRPr lang="fr-FR" sz="1100" dirty="0">
                        <a:solidFill>
                          <a:schemeClr val="tx2"/>
                        </a:solidFill>
                        <a:effectLst/>
                        <a:latin typeface="Calibri"/>
                        <a:ea typeface="Calibri"/>
                        <a:cs typeface="Times New Roman"/>
                      </a:endParaRPr>
                    </a:p>
                  </a:txBody>
                  <a:tcPr marL="68580" marR="68580" marT="0" marB="0">
                    <a:solidFill>
                      <a:schemeClr val="bg2"/>
                    </a:solidFill>
                  </a:tcPr>
                </a:tc>
                <a:extLst>
                  <a:ext uri="{0D108BD9-81ED-4DB2-BD59-A6C34878D82A}">
                    <a16:rowId xmlns="" xmlns:a16="http://schemas.microsoft.com/office/drawing/2014/main" val="10002"/>
                  </a:ext>
                </a:extLst>
              </a:tr>
              <a:tr h="520636">
                <a:tc>
                  <a:txBody>
                    <a:bodyPr/>
                    <a:lstStyle/>
                    <a:p>
                      <a:pPr>
                        <a:lnSpc>
                          <a:spcPct val="115000"/>
                        </a:lnSpc>
                        <a:spcAft>
                          <a:spcPts val="0"/>
                        </a:spcAft>
                      </a:pPr>
                      <a:r>
                        <a:rPr lang="fr-FR" sz="1100" dirty="0">
                          <a:solidFill>
                            <a:schemeClr val="tx2"/>
                          </a:solidFill>
                          <a:effectLst/>
                        </a:rPr>
                        <a:t>Thème 4 </a:t>
                      </a:r>
                      <a:endParaRPr lang="fr-FR" sz="1100" dirty="0">
                        <a:solidFill>
                          <a:schemeClr val="tx2"/>
                        </a:solidFill>
                        <a:effectLst/>
                        <a:latin typeface="Calibri"/>
                        <a:ea typeface="Calibri"/>
                        <a:cs typeface="Times New Roman"/>
                      </a:endParaRPr>
                    </a:p>
                  </a:txBody>
                  <a:tcPr marL="68580" marR="68580" marT="0" marB="0"/>
                </a:tc>
                <a:tc>
                  <a:txBody>
                    <a:bodyPr/>
                    <a:lstStyle/>
                    <a:p>
                      <a:pPr>
                        <a:lnSpc>
                          <a:spcPct val="115000"/>
                        </a:lnSpc>
                        <a:spcAft>
                          <a:spcPts val="0"/>
                        </a:spcAft>
                      </a:pPr>
                      <a:r>
                        <a:rPr lang="fr-FR" sz="1100" dirty="0">
                          <a:solidFill>
                            <a:schemeClr val="tx2"/>
                          </a:solidFill>
                          <a:effectLst/>
                        </a:rPr>
                        <a:t>Chapitre 2 : La construction européenne dont PPO : « le tunnel sous la Manche »</a:t>
                      </a:r>
                    </a:p>
                    <a:p>
                      <a:pPr>
                        <a:lnSpc>
                          <a:spcPct val="115000"/>
                        </a:lnSpc>
                        <a:spcAft>
                          <a:spcPts val="0"/>
                        </a:spcAft>
                      </a:pPr>
                      <a:r>
                        <a:rPr lang="fr-FR" sz="1100" dirty="0">
                          <a:solidFill>
                            <a:schemeClr val="tx2"/>
                          </a:solidFill>
                          <a:effectLst/>
                        </a:rPr>
                        <a:t>Chapitre 3 : la République française.</a:t>
                      </a:r>
                      <a:endParaRPr lang="fr-FR" sz="1100" dirty="0">
                        <a:solidFill>
                          <a:schemeClr val="tx2"/>
                        </a:solidFill>
                        <a:effectLst/>
                        <a:latin typeface="Calibri"/>
                        <a:ea typeface="Calibri"/>
                        <a:cs typeface="Times New Roman"/>
                      </a:endParaRPr>
                    </a:p>
                  </a:txBody>
                  <a:tcPr marL="68580" marR="68580" marT="0" marB="0"/>
                </a:tc>
                <a:extLst>
                  <a:ext uri="{0D108BD9-81ED-4DB2-BD59-A6C34878D82A}">
                    <a16:rowId xmlns="" xmlns:a16="http://schemas.microsoft.com/office/drawing/2014/main" val="10003"/>
                  </a:ext>
                </a:extLst>
              </a:tr>
            </a:tbl>
          </a:graphicData>
        </a:graphic>
      </p:graphicFrame>
      <p:sp>
        <p:nvSpPr>
          <p:cNvPr id="3" name="Titre 2"/>
          <p:cNvSpPr>
            <a:spLocks noGrp="1"/>
          </p:cNvSpPr>
          <p:nvPr>
            <p:ph type="title"/>
          </p:nvPr>
        </p:nvSpPr>
        <p:spPr>
          <a:xfrm>
            <a:off x="194926" y="301443"/>
            <a:ext cx="8682137" cy="714408"/>
          </a:xfrm>
        </p:spPr>
        <p:txBody>
          <a:bodyPr>
            <a:noAutofit/>
          </a:bodyPr>
          <a:lstStyle/>
          <a:p>
            <a:r>
              <a:rPr lang="fr-FR" sz="2400" b="1" dirty="0"/>
              <a:t>3. Quelle est la place de la France dans le programme d’histoire ? </a:t>
            </a:r>
          </a:p>
        </p:txBody>
      </p:sp>
      <p:sp>
        <p:nvSpPr>
          <p:cNvPr id="5" name="Rectangle 1"/>
          <p:cNvSpPr>
            <a:spLocks noChangeArrowheads="1"/>
          </p:cNvSpPr>
          <p:nvPr/>
        </p:nvSpPr>
        <p:spPr bwMode="auto">
          <a:xfrm>
            <a:off x="194926" y="1068705"/>
            <a:ext cx="884157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kumimoji="0" lang="fr-FR" altLang="fr-FR" b="0" i="0" u="none" strike="noStrike" cap="none" normalizeH="0" baseline="0" dirty="0">
                <a:ln>
                  <a:noFill/>
                </a:ln>
                <a:solidFill>
                  <a:schemeClr val="tx2"/>
                </a:solidFill>
                <a:effectLst/>
                <a:latin typeface="+mj-lt"/>
                <a:ea typeface="Calibri" pitchFamily="34" charset="0"/>
                <a:cs typeface="Times New Roman" pitchFamily="18" charset="0"/>
              </a:rPr>
              <a:t>La France est présente </a:t>
            </a:r>
            <a:r>
              <a:rPr kumimoji="0" lang="fr-FR" altLang="fr-FR" b="0" i="0" u="sng" strike="noStrike" cap="none" normalizeH="0" baseline="0" dirty="0">
                <a:ln>
                  <a:noFill/>
                </a:ln>
                <a:solidFill>
                  <a:schemeClr val="tx2"/>
                </a:solidFill>
                <a:effectLst/>
                <a:latin typeface="+mj-lt"/>
                <a:ea typeface="Calibri" pitchFamily="34" charset="0"/>
                <a:cs typeface="Times New Roman" pitchFamily="18" charset="0"/>
              </a:rPr>
              <a:t>dans chaque thème du programme</a:t>
            </a:r>
            <a:r>
              <a:rPr kumimoji="0" lang="fr-FR" altLang="fr-FR" b="0" i="0" u="none" strike="noStrike" cap="none" normalizeH="0" baseline="0" dirty="0">
                <a:ln>
                  <a:noFill/>
                </a:ln>
                <a:solidFill>
                  <a:schemeClr val="tx2"/>
                </a:solidFill>
                <a:effectLst/>
                <a:latin typeface="+mj-lt"/>
                <a:ea typeface="Calibri" pitchFamily="34" charset="0"/>
                <a:cs typeface="Times New Roman" pitchFamily="18" charset="0"/>
              </a:rPr>
              <a:t> :</a:t>
            </a:r>
          </a:p>
          <a:p>
            <a:pPr marL="285750" indent="-285750" fontAlgn="base">
              <a:spcBef>
                <a:spcPct val="0"/>
              </a:spcBef>
              <a:spcAft>
                <a:spcPct val="0"/>
              </a:spcAft>
              <a:buFontTx/>
              <a:buChar char="-"/>
            </a:pPr>
            <a:r>
              <a:rPr kumimoji="0" lang="fr-FR" altLang="fr-FR" b="0" i="0" u="none" strike="noStrike" cap="none" normalizeH="0" baseline="0" dirty="0">
                <a:ln>
                  <a:noFill/>
                </a:ln>
                <a:solidFill>
                  <a:schemeClr val="tx2"/>
                </a:solidFill>
                <a:effectLst/>
                <a:latin typeface="+mj-lt"/>
                <a:ea typeface="Calibri" pitchFamily="34" charset="0"/>
                <a:cs typeface="Times New Roman" pitchFamily="18" charset="0"/>
              </a:rPr>
              <a:t>dans un chapitre spécifique, </a:t>
            </a:r>
          </a:p>
          <a:p>
            <a:pPr marL="285750" indent="-285750" fontAlgn="base">
              <a:spcBef>
                <a:spcPct val="0"/>
              </a:spcBef>
              <a:spcAft>
                <a:spcPct val="0"/>
              </a:spcAft>
              <a:buFontTx/>
              <a:buChar char="-"/>
            </a:pPr>
            <a:r>
              <a:rPr kumimoji="0" lang="fr-FR" altLang="fr-FR" b="0" i="0" u="none" strike="noStrike" cap="none" normalizeH="0" baseline="0" dirty="0">
                <a:ln>
                  <a:noFill/>
                </a:ln>
                <a:solidFill>
                  <a:schemeClr val="tx2"/>
                </a:solidFill>
                <a:effectLst/>
                <a:latin typeface="+mj-lt"/>
                <a:ea typeface="Calibri" pitchFamily="34" charset="0"/>
                <a:cs typeface="Times New Roman" pitchFamily="18" charset="0"/>
              </a:rPr>
              <a:t>dans un chapitre plus large où mention est faite à la France (dans PPO ou dans les objectifs). </a:t>
            </a:r>
          </a:p>
          <a:p>
            <a:pPr fontAlgn="base">
              <a:spcBef>
                <a:spcPct val="0"/>
              </a:spcBef>
              <a:spcAft>
                <a:spcPct val="0"/>
              </a:spcAft>
            </a:pPr>
            <a:r>
              <a:rPr lang="fr-FR" altLang="fr-FR" dirty="0">
                <a:solidFill>
                  <a:schemeClr val="tx2"/>
                </a:solidFill>
                <a:latin typeface="+mj-lt"/>
                <a:ea typeface="Calibri" pitchFamily="34" charset="0"/>
                <a:cs typeface="Times New Roman" pitchFamily="18" charset="0"/>
              </a:rPr>
              <a:t>C</a:t>
            </a:r>
            <a:r>
              <a:rPr kumimoji="0" lang="fr-FR" altLang="fr-FR" b="0" i="0" u="none" strike="noStrike" cap="none" normalizeH="0" baseline="0" dirty="0">
                <a:ln>
                  <a:noFill/>
                </a:ln>
                <a:solidFill>
                  <a:schemeClr val="tx2"/>
                </a:solidFill>
                <a:effectLst/>
                <a:latin typeface="+mj-lt"/>
                <a:ea typeface="Calibri" pitchFamily="34" charset="0"/>
                <a:cs typeface="Times New Roman" pitchFamily="18" charset="0"/>
              </a:rPr>
              <a:t>ette place traduit une volonté de </a:t>
            </a:r>
            <a:r>
              <a:rPr kumimoji="0" lang="fr-FR" altLang="fr-FR" b="0" i="0" u="sng" strike="noStrike" cap="none" normalizeH="0" baseline="0" dirty="0">
                <a:ln>
                  <a:noFill/>
                </a:ln>
                <a:solidFill>
                  <a:schemeClr val="tx2"/>
                </a:solidFill>
                <a:effectLst/>
                <a:latin typeface="+mj-lt"/>
                <a:ea typeface="Calibri" pitchFamily="34" charset="0"/>
                <a:cs typeface="Times New Roman" pitchFamily="18" charset="0"/>
              </a:rPr>
              <a:t>repenser les articulations entre la France et le  monde.</a:t>
            </a:r>
            <a:r>
              <a:rPr kumimoji="0" lang="fr-FR" altLang="fr-FR" b="0" i="0" u="none" strike="noStrike" cap="none" normalizeH="0" baseline="0" dirty="0">
                <a:ln>
                  <a:noFill/>
                </a:ln>
                <a:solidFill>
                  <a:schemeClr val="tx2"/>
                </a:solidFill>
                <a:effectLst/>
                <a:latin typeface="+mj-lt"/>
                <a:ea typeface="Calibri" pitchFamily="34" charset="0"/>
                <a:cs typeface="Times New Roman" pitchFamily="18" charset="0"/>
              </a:rPr>
              <a:t> </a:t>
            </a:r>
            <a:endParaRPr kumimoji="0" lang="fr-FR" altLang="fr-FR" sz="1100" b="0" i="0" u="none" strike="noStrike" cap="none" normalizeH="0" baseline="0" dirty="0">
              <a:ln>
                <a:noFill/>
              </a:ln>
              <a:solidFill>
                <a:schemeClr val="tx2"/>
              </a:solidFill>
              <a:effectLst/>
              <a:latin typeface="+mj-lt"/>
              <a:cs typeface="Arial" pitchFamily="34" charset="0"/>
            </a:endParaRPr>
          </a:p>
        </p:txBody>
      </p:sp>
      <p:graphicFrame>
        <p:nvGraphicFramePr>
          <p:cNvPr id="2" name="Tableau 1">
            <a:extLst>
              <a:ext uri="{FF2B5EF4-FFF2-40B4-BE49-F238E27FC236}">
                <a16:creationId xmlns="" xmlns:a16="http://schemas.microsoft.com/office/drawing/2014/main" id="{3384F451-C950-1341-8064-C989CD2AFF77}"/>
              </a:ext>
            </a:extLst>
          </p:cNvPr>
          <p:cNvGraphicFramePr>
            <a:graphicFrameLocks noGrp="1"/>
          </p:cNvGraphicFramePr>
          <p:nvPr>
            <p:extLst>
              <p:ext uri="{D42A27DB-BD31-4B8C-83A1-F6EECF244321}">
                <p14:modId xmlns:p14="http://schemas.microsoft.com/office/powerpoint/2010/main" val="1405219692"/>
              </p:ext>
            </p:extLst>
          </p:nvPr>
        </p:nvGraphicFramePr>
        <p:xfrm>
          <a:off x="611560" y="5262901"/>
          <a:ext cx="8064896" cy="1263015"/>
        </p:xfrm>
        <a:graphic>
          <a:graphicData uri="http://schemas.openxmlformats.org/drawingml/2006/table">
            <a:tbl>
              <a:tblPr firstRow="1" bandRow="1">
                <a:tableStyleId>{5C22544A-7EE6-4342-B048-85BDC9FD1C3A}</a:tableStyleId>
              </a:tblPr>
              <a:tblGrid>
                <a:gridCol w="3960440">
                  <a:extLst>
                    <a:ext uri="{9D8B030D-6E8A-4147-A177-3AD203B41FA5}">
                      <a16:colId xmlns="" xmlns:a16="http://schemas.microsoft.com/office/drawing/2014/main" val="3707824954"/>
                    </a:ext>
                  </a:extLst>
                </a:gridCol>
                <a:gridCol w="4104456">
                  <a:extLst>
                    <a:ext uri="{9D8B030D-6E8A-4147-A177-3AD203B41FA5}">
                      <a16:colId xmlns="" xmlns:a16="http://schemas.microsoft.com/office/drawing/2014/main" val="1707707051"/>
                    </a:ext>
                  </a:extLst>
                </a:gridCol>
              </a:tblGrid>
              <a:tr h="683895">
                <a:tc>
                  <a:txBody>
                    <a:bodyPr/>
                    <a:lstStyle/>
                    <a:p>
                      <a:r>
                        <a:rPr lang="fr-FR" sz="1600" dirty="0">
                          <a:solidFill>
                            <a:schemeClr val="tx2"/>
                          </a:solidFill>
                        </a:rPr>
                        <a:t>La France s’inscrit dans les relations internationales </a:t>
                      </a:r>
                    </a:p>
                  </a:txBody>
                  <a:tcPr>
                    <a:solidFill>
                      <a:schemeClr val="accent5">
                        <a:lumMod val="20000"/>
                        <a:lumOff val="80000"/>
                      </a:schemeClr>
                    </a:solidFill>
                  </a:tcPr>
                </a:tc>
                <a:tc>
                  <a:txBody>
                    <a:bodyPr/>
                    <a:lstStyle/>
                    <a:p>
                      <a:r>
                        <a:rPr lang="fr-FR" sz="1600" dirty="0">
                          <a:solidFill>
                            <a:schemeClr val="tx2"/>
                          </a:solidFill>
                        </a:rPr>
                        <a:t>La France recherche un modèle politique républicain stable qu’elle fait évoluer</a:t>
                      </a:r>
                    </a:p>
                  </a:txBody>
                  <a:tcPr>
                    <a:solidFill>
                      <a:schemeClr val="accent5">
                        <a:lumMod val="20000"/>
                        <a:lumOff val="80000"/>
                      </a:schemeClr>
                    </a:solidFill>
                  </a:tcPr>
                </a:tc>
                <a:extLst>
                  <a:ext uri="{0D108BD9-81ED-4DB2-BD59-A6C34878D82A}">
                    <a16:rowId xmlns="" xmlns:a16="http://schemas.microsoft.com/office/drawing/2014/main" val="2654363276"/>
                  </a:ext>
                </a:extLst>
              </a:tr>
              <a:tr h="396225">
                <a:tc>
                  <a:txBody>
                    <a:bodyPr/>
                    <a:lstStyle/>
                    <a:p>
                      <a:r>
                        <a:rPr lang="fr-FR" sz="1600" dirty="0">
                          <a:solidFill>
                            <a:schemeClr val="tx2"/>
                          </a:solidFill>
                        </a:rPr>
                        <a:t>Thème 2 chapitre 3, thème 1 chapitre 3</a:t>
                      </a:r>
                    </a:p>
                  </a:txBody>
                  <a:tcPr>
                    <a:solidFill>
                      <a:schemeClr val="accent5">
                        <a:lumMod val="20000"/>
                        <a:lumOff val="80000"/>
                      </a:schemeClr>
                    </a:solidFill>
                  </a:tcPr>
                </a:tc>
                <a:tc>
                  <a:txBody>
                    <a:bodyPr/>
                    <a:lstStyle/>
                    <a:p>
                      <a:r>
                        <a:rPr lang="fr-FR" sz="1600" dirty="0">
                          <a:solidFill>
                            <a:schemeClr val="tx2"/>
                          </a:solidFill>
                        </a:rPr>
                        <a:t>Thème 2 chapitre 3, thème 3 chapitre 2, thème 4 chapitre 3</a:t>
                      </a:r>
                    </a:p>
                  </a:txBody>
                  <a:tcPr>
                    <a:solidFill>
                      <a:schemeClr val="accent5">
                        <a:lumMod val="20000"/>
                        <a:lumOff val="80000"/>
                      </a:schemeClr>
                    </a:solidFill>
                  </a:tcPr>
                </a:tc>
                <a:extLst>
                  <a:ext uri="{0D108BD9-81ED-4DB2-BD59-A6C34878D82A}">
                    <a16:rowId xmlns="" xmlns:a16="http://schemas.microsoft.com/office/drawing/2014/main" val="3785360962"/>
                  </a:ext>
                </a:extLst>
              </a:tr>
            </a:tbl>
          </a:graphicData>
        </a:graphic>
      </p:graphicFrame>
      <p:cxnSp>
        <p:nvCxnSpPr>
          <p:cNvPr id="9" name="Connecteur droit avec flèche 8">
            <a:extLst>
              <a:ext uri="{FF2B5EF4-FFF2-40B4-BE49-F238E27FC236}">
                <a16:creationId xmlns="" xmlns:a16="http://schemas.microsoft.com/office/drawing/2014/main" id="{4C12DCA8-32BD-674D-B043-DE8B5540BF9C}"/>
              </a:ext>
            </a:extLst>
          </p:cNvPr>
          <p:cNvCxnSpPr/>
          <p:nvPr/>
        </p:nvCxnSpPr>
        <p:spPr>
          <a:xfrm>
            <a:off x="4139952" y="5949280"/>
            <a:ext cx="792088" cy="0"/>
          </a:xfrm>
          <a:prstGeom prst="straightConnector1">
            <a:avLst/>
          </a:prstGeom>
          <a:ln w="666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7" name="Son enregistré">
            <a:hlinkClick r:id="" action="ppaction://media"/>
            <a:extLst>
              <a:ext uri="{FF2B5EF4-FFF2-40B4-BE49-F238E27FC236}">
                <a16:creationId xmlns="" xmlns:a16="http://schemas.microsoft.com/office/drawing/2014/main" id="{36BF5771-FDDF-6641-97A9-533373E0E31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23696" y="6075421"/>
            <a:ext cx="812800" cy="812800"/>
          </a:xfrm>
          <a:prstGeom prst="rect">
            <a:avLst/>
          </a:prstGeom>
        </p:spPr>
      </p:pic>
    </p:spTree>
    <p:extLst>
      <p:ext uri="{BB962C8B-B14F-4D97-AF65-F5344CB8AC3E}">
        <p14:creationId xmlns:p14="http://schemas.microsoft.com/office/powerpoint/2010/main" val="1053341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70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3">
            <a:extLst>
              <a:ext uri="{FF2B5EF4-FFF2-40B4-BE49-F238E27FC236}">
                <a16:creationId xmlns="" xmlns:a16="http://schemas.microsoft.com/office/drawing/2014/main" id="{BDF5EAC8-F916-534B-B002-751EE54532F2}"/>
              </a:ext>
            </a:extLst>
          </p:cNvPr>
          <p:cNvGraphicFramePr>
            <a:graphicFrameLocks noGrp="1"/>
          </p:cNvGraphicFramePr>
          <p:nvPr>
            <p:ph idx="1"/>
            <p:extLst>
              <p:ext uri="{D42A27DB-BD31-4B8C-83A1-F6EECF244321}">
                <p14:modId xmlns:p14="http://schemas.microsoft.com/office/powerpoint/2010/main" val="3916529130"/>
              </p:ext>
            </p:extLst>
          </p:nvPr>
        </p:nvGraphicFramePr>
        <p:xfrm>
          <a:off x="233598" y="1772816"/>
          <a:ext cx="8676803" cy="3535680"/>
        </p:xfrm>
        <a:graphic>
          <a:graphicData uri="http://schemas.openxmlformats.org/drawingml/2006/table">
            <a:tbl>
              <a:tblPr firstRow="1" bandRow="1">
                <a:tableStyleId>{5C22544A-7EE6-4342-B048-85BDC9FD1C3A}</a:tableStyleId>
              </a:tblPr>
              <a:tblGrid>
                <a:gridCol w="4248472">
                  <a:extLst>
                    <a:ext uri="{9D8B030D-6E8A-4147-A177-3AD203B41FA5}">
                      <a16:colId xmlns="" xmlns:a16="http://schemas.microsoft.com/office/drawing/2014/main" val="922665545"/>
                    </a:ext>
                  </a:extLst>
                </a:gridCol>
                <a:gridCol w="4428331">
                  <a:extLst>
                    <a:ext uri="{9D8B030D-6E8A-4147-A177-3AD203B41FA5}">
                      <a16:colId xmlns="" xmlns:a16="http://schemas.microsoft.com/office/drawing/2014/main" val="1342942095"/>
                    </a:ext>
                  </a:extLst>
                </a:gridCol>
              </a:tblGrid>
              <a:tr h="370840">
                <a:tc>
                  <a:txBody>
                    <a:bodyPr/>
                    <a:lstStyle/>
                    <a:p>
                      <a:r>
                        <a:rPr lang="fr-FR" dirty="0">
                          <a:solidFill>
                            <a:schemeClr val="tx2"/>
                          </a:solidFill>
                        </a:rPr>
                        <a:t>Passage d’une France-monde à une France- dans-le-monde au tournant des années 1960-1970</a:t>
                      </a:r>
                    </a:p>
                  </a:txBody>
                  <a:tcPr/>
                </a:tc>
                <a:tc>
                  <a:txBody>
                    <a:bodyPr/>
                    <a:lstStyle/>
                    <a:p>
                      <a:r>
                        <a:rPr lang="fr-FR" dirty="0">
                          <a:solidFill>
                            <a:schemeClr val="tx2"/>
                          </a:solidFill>
                        </a:rPr>
                        <a:t>Passage d’une France traditionnelle à une France modernisée : le tournant des années 1960-1970</a:t>
                      </a:r>
                    </a:p>
                  </a:txBody>
                  <a:tcPr/>
                </a:tc>
                <a:extLst>
                  <a:ext uri="{0D108BD9-81ED-4DB2-BD59-A6C34878D82A}">
                    <a16:rowId xmlns="" xmlns:a16="http://schemas.microsoft.com/office/drawing/2014/main" val="1621023569"/>
                  </a:ext>
                </a:extLst>
              </a:tr>
              <a:tr h="370840">
                <a:tc>
                  <a:txBody>
                    <a:bodyPr/>
                    <a:lstStyle/>
                    <a:p>
                      <a:r>
                        <a:rPr lang="fr-FR" dirty="0">
                          <a:solidFill>
                            <a:schemeClr val="tx2"/>
                          </a:solidFill>
                        </a:rPr>
                        <a:t>D’une France puissance coloniale</a:t>
                      </a:r>
                    </a:p>
                  </a:txBody>
                  <a:tcPr/>
                </a:tc>
                <a:tc>
                  <a:txBody>
                    <a:bodyPr/>
                    <a:lstStyle/>
                    <a:p>
                      <a:r>
                        <a:rPr lang="fr-FR" dirty="0">
                          <a:solidFill>
                            <a:schemeClr val="tx2"/>
                          </a:solidFill>
                        </a:rPr>
                        <a:t>D’une « France rurale, masculine, hiérarchisée et centralisée » (</a:t>
                      </a:r>
                      <a:r>
                        <a:rPr lang="fr-FR" dirty="0" err="1">
                          <a:solidFill>
                            <a:schemeClr val="tx2"/>
                          </a:solidFill>
                        </a:rPr>
                        <a:t>V.Verclytte</a:t>
                      </a:r>
                      <a:r>
                        <a:rPr lang="fr-FR" dirty="0">
                          <a:solidFill>
                            <a:schemeClr val="tx2"/>
                          </a:solidFill>
                        </a:rPr>
                        <a:t>, </a:t>
                      </a:r>
                      <a:r>
                        <a:rPr lang="fr-FR" i="1" dirty="0">
                          <a:solidFill>
                            <a:schemeClr val="tx2"/>
                          </a:solidFill>
                        </a:rPr>
                        <a:t>La société française de 1945 à nos jours</a:t>
                      </a:r>
                      <a:r>
                        <a:rPr lang="fr-FR" dirty="0">
                          <a:solidFill>
                            <a:schemeClr val="tx2"/>
                          </a:solidFill>
                        </a:rPr>
                        <a:t>, 2018)</a:t>
                      </a:r>
                    </a:p>
                  </a:txBody>
                  <a:tcPr/>
                </a:tc>
                <a:extLst>
                  <a:ext uri="{0D108BD9-81ED-4DB2-BD59-A6C34878D82A}">
                    <a16:rowId xmlns="" xmlns:a16="http://schemas.microsoft.com/office/drawing/2014/main" val="47386222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solidFill>
                            <a:schemeClr val="tx2"/>
                          </a:solidFill>
                        </a:rPr>
                        <a:t>à une France recentrée sur le continent européen (</a:t>
                      </a:r>
                      <a:r>
                        <a:rPr lang="fr-FR" sz="1600" dirty="0">
                          <a:solidFill>
                            <a:schemeClr val="tx2"/>
                          </a:solidFill>
                        </a:rPr>
                        <a:t>un pays très marqué par la décolonisation, la guerre d’Algérie étant « une obsession française », G-H </a:t>
                      </a:r>
                      <a:r>
                        <a:rPr lang="fr-FR" sz="1600" dirty="0" err="1">
                          <a:solidFill>
                            <a:schemeClr val="tx2"/>
                          </a:solidFill>
                        </a:rPr>
                        <a:t>Soutou</a:t>
                      </a:r>
                      <a:r>
                        <a:rPr lang="fr-FR" dirty="0">
                          <a:solidFill>
                            <a:schemeClr val="tx2"/>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solidFill>
                            <a:schemeClr val="tx2"/>
                          </a:solidFill>
                        </a:rPr>
                        <a:t>mais mondialement connectée (via l’Union Européenne)</a:t>
                      </a:r>
                    </a:p>
                  </a:txBody>
                  <a:tcPr/>
                </a:tc>
                <a:tc>
                  <a:txBody>
                    <a:bodyPr/>
                    <a:lstStyle/>
                    <a:p>
                      <a:r>
                        <a:rPr lang="fr-FR" dirty="0">
                          <a:solidFill>
                            <a:schemeClr val="tx2"/>
                          </a:solidFill>
                        </a:rPr>
                        <a:t>à une France plus libérale, plus démocratique, plus ouverte</a:t>
                      </a:r>
                    </a:p>
                    <a:p>
                      <a:r>
                        <a:rPr lang="fr-FR" dirty="0">
                          <a:solidFill>
                            <a:schemeClr val="tx2"/>
                          </a:solidFill>
                        </a:rPr>
                        <a:t>mais en crise depuis les années 1980.</a:t>
                      </a:r>
                    </a:p>
                  </a:txBody>
                  <a:tcPr/>
                </a:tc>
                <a:extLst>
                  <a:ext uri="{0D108BD9-81ED-4DB2-BD59-A6C34878D82A}">
                    <a16:rowId xmlns="" xmlns:a16="http://schemas.microsoft.com/office/drawing/2014/main" val="1449364982"/>
                  </a:ext>
                </a:extLst>
              </a:tr>
            </a:tbl>
          </a:graphicData>
        </a:graphic>
      </p:graphicFrame>
      <p:sp>
        <p:nvSpPr>
          <p:cNvPr id="3" name="Titre 2">
            <a:extLst>
              <a:ext uri="{FF2B5EF4-FFF2-40B4-BE49-F238E27FC236}">
                <a16:creationId xmlns="" xmlns:a16="http://schemas.microsoft.com/office/drawing/2014/main" id="{43B86120-CFFD-2E49-AE7D-A8B7F7BA6A51}"/>
              </a:ext>
            </a:extLst>
          </p:cNvPr>
          <p:cNvSpPr>
            <a:spLocks noGrp="1"/>
          </p:cNvSpPr>
          <p:nvPr>
            <p:ph type="title"/>
          </p:nvPr>
        </p:nvSpPr>
        <p:spPr>
          <a:xfrm>
            <a:off x="457200" y="338328"/>
            <a:ext cx="8229600" cy="642400"/>
          </a:xfrm>
        </p:spPr>
        <p:txBody>
          <a:bodyPr>
            <a:noAutofit/>
          </a:bodyPr>
          <a:lstStyle/>
          <a:p>
            <a:r>
              <a:rPr lang="fr-FR" sz="2800" dirty="0"/>
              <a:t>La France : « Un Etat-nation en mutation accélérée » </a:t>
            </a:r>
            <a:br>
              <a:rPr lang="fr-FR" sz="2800" dirty="0"/>
            </a:br>
            <a:r>
              <a:rPr lang="fr-FR" sz="2800" dirty="0"/>
              <a:t>(J-F </a:t>
            </a:r>
            <a:r>
              <a:rPr lang="fr-FR" sz="2800" dirty="0" err="1"/>
              <a:t>Sirinelli</a:t>
            </a:r>
            <a:r>
              <a:rPr lang="fr-FR" sz="2800" dirty="0"/>
              <a:t>)</a:t>
            </a:r>
          </a:p>
        </p:txBody>
      </p:sp>
      <p:sp>
        <p:nvSpPr>
          <p:cNvPr id="5" name="ZoneTexte 4">
            <a:extLst>
              <a:ext uri="{FF2B5EF4-FFF2-40B4-BE49-F238E27FC236}">
                <a16:creationId xmlns="" xmlns:a16="http://schemas.microsoft.com/office/drawing/2014/main" id="{56DE961C-21C2-174C-B1A2-B76A0B5D0121}"/>
              </a:ext>
            </a:extLst>
          </p:cNvPr>
          <p:cNvSpPr txBox="1"/>
          <p:nvPr/>
        </p:nvSpPr>
        <p:spPr>
          <a:xfrm>
            <a:off x="107504" y="5380672"/>
            <a:ext cx="4392488" cy="1169551"/>
          </a:xfrm>
          <a:prstGeom prst="rect">
            <a:avLst/>
          </a:prstGeom>
          <a:solidFill>
            <a:schemeClr val="accent5">
              <a:lumMod val="20000"/>
              <a:lumOff val="80000"/>
            </a:schemeClr>
          </a:solidFill>
        </p:spPr>
        <p:txBody>
          <a:bodyPr wrap="square" rtlCol="0">
            <a:spAutoFit/>
          </a:bodyPr>
          <a:lstStyle/>
          <a:p>
            <a:r>
              <a:rPr lang="fr-FR" dirty="0">
                <a:solidFill>
                  <a:schemeClr val="tx2"/>
                </a:solidFill>
              </a:rPr>
              <a:t>La France, une puissance ? La question de la l’indépendance et de la souveraineté nationale. (thème 2)</a:t>
            </a:r>
          </a:p>
          <a:p>
            <a:r>
              <a:rPr lang="fr-FR" sz="1600" dirty="0">
                <a:solidFill>
                  <a:schemeClr val="tx2"/>
                </a:solidFill>
              </a:rPr>
              <a:t>Articulation : Monde, Europe, France (thème 4)</a:t>
            </a:r>
          </a:p>
        </p:txBody>
      </p:sp>
      <p:sp>
        <p:nvSpPr>
          <p:cNvPr id="7" name="ZoneTexte 6">
            <a:extLst>
              <a:ext uri="{FF2B5EF4-FFF2-40B4-BE49-F238E27FC236}">
                <a16:creationId xmlns="" xmlns:a16="http://schemas.microsoft.com/office/drawing/2014/main" id="{D7AA8CCE-C6BF-6B45-A8D3-75AFB9400DA7}"/>
              </a:ext>
            </a:extLst>
          </p:cNvPr>
          <p:cNvSpPr txBox="1"/>
          <p:nvPr/>
        </p:nvSpPr>
        <p:spPr>
          <a:xfrm>
            <a:off x="4517913" y="5391969"/>
            <a:ext cx="4392488" cy="923330"/>
          </a:xfrm>
          <a:prstGeom prst="rect">
            <a:avLst/>
          </a:prstGeom>
          <a:solidFill>
            <a:schemeClr val="accent5">
              <a:lumMod val="20000"/>
              <a:lumOff val="80000"/>
            </a:schemeClr>
          </a:solidFill>
        </p:spPr>
        <p:txBody>
          <a:bodyPr wrap="square" rtlCol="0">
            <a:spAutoFit/>
          </a:bodyPr>
          <a:lstStyle/>
          <a:p>
            <a:r>
              <a:rPr lang="fr-FR" dirty="0">
                <a:solidFill>
                  <a:schemeClr val="tx2"/>
                </a:solidFill>
              </a:rPr>
              <a:t>Comment adapter le modèle républicain aux transformations économiques et sociales ? (thème 3 et thème 4)</a:t>
            </a:r>
          </a:p>
        </p:txBody>
      </p:sp>
      <p:pic>
        <p:nvPicPr>
          <p:cNvPr id="2" name="Son enregistré">
            <a:hlinkClick r:id="" action="ppaction://media"/>
            <a:extLst>
              <a:ext uri="{FF2B5EF4-FFF2-40B4-BE49-F238E27FC236}">
                <a16:creationId xmlns="" xmlns:a16="http://schemas.microsoft.com/office/drawing/2014/main" id="{A2188D42-2818-BB46-B09C-AAC6053FDE8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73011" y="6130805"/>
            <a:ext cx="812800" cy="812800"/>
          </a:xfrm>
          <a:prstGeom prst="rect">
            <a:avLst/>
          </a:prstGeom>
        </p:spPr>
      </p:pic>
    </p:spTree>
    <p:extLst>
      <p:ext uri="{BB962C8B-B14F-4D97-AF65-F5344CB8AC3E}">
        <p14:creationId xmlns:p14="http://schemas.microsoft.com/office/powerpoint/2010/main" val="476571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42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 xmlns:a16="http://schemas.microsoft.com/office/drawing/2014/main" id="{0F511E3D-9E20-9145-AF8E-C5BB45F2B168}"/>
              </a:ext>
            </a:extLst>
          </p:cNvPr>
          <p:cNvSpPr>
            <a:spLocks noGrp="1"/>
          </p:cNvSpPr>
          <p:nvPr>
            <p:ph type="title"/>
          </p:nvPr>
        </p:nvSpPr>
        <p:spPr>
          <a:xfrm>
            <a:off x="457200" y="338328"/>
            <a:ext cx="8229600" cy="714408"/>
          </a:xfrm>
        </p:spPr>
        <p:txBody>
          <a:bodyPr>
            <a:noAutofit/>
          </a:bodyPr>
          <a:lstStyle/>
          <a:p>
            <a:r>
              <a:rPr lang="fr-FR" altLang="fr-FR" sz="2800" dirty="0">
                <a:solidFill>
                  <a:schemeClr val="tx2"/>
                </a:solidFill>
                <a:ea typeface="Calibri" pitchFamily="34" charset="0"/>
                <a:cs typeface="Times New Roman" pitchFamily="18" charset="0"/>
              </a:rPr>
              <a:t>Repenser les articulations entre France et monde.</a:t>
            </a:r>
            <a:endParaRPr lang="fr-FR" sz="2800" dirty="0"/>
          </a:p>
        </p:txBody>
      </p:sp>
      <p:graphicFrame>
        <p:nvGraphicFramePr>
          <p:cNvPr id="10" name="Tableau 9">
            <a:extLst>
              <a:ext uri="{FF2B5EF4-FFF2-40B4-BE49-F238E27FC236}">
                <a16:creationId xmlns="" xmlns:a16="http://schemas.microsoft.com/office/drawing/2014/main" id="{50B4E292-2010-144C-92ED-69CAF75AA8A3}"/>
              </a:ext>
            </a:extLst>
          </p:cNvPr>
          <p:cNvGraphicFramePr>
            <a:graphicFrameLocks noGrp="1"/>
          </p:cNvGraphicFramePr>
          <p:nvPr>
            <p:extLst>
              <p:ext uri="{D42A27DB-BD31-4B8C-83A1-F6EECF244321}">
                <p14:modId xmlns:p14="http://schemas.microsoft.com/office/powerpoint/2010/main" val="292617555"/>
              </p:ext>
            </p:extLst>
          </p:nvPr>
        </p:nvGraphicFramePr>
        <p:xfrm>
          <a:off x="143508" y="1890700"/>
          <a:ext cx="8856984" cy="4248471"/>
        </p:xfrm>
        <a:graphic>
          <a:graphicData uri="http://schemas.openxmlformats.org/drawingml/2006/table">
            <a:tbl>
              <a:tblPr firstRow="1" bandRow="1">
                <a:tableStyleId>{5C22544A-7EE6-4342-B048-85BDC9FD1C3A}</a:tableStyleId>
              </a:tblPr>
              <a:tblGrid>
                <a:gridCol w="1678665">
                  <a:extLst>
                    <a:ext uri="{9D8B030D-6E8A-4147-A177-3AD203B41FA5}">
                      <a16:colId xmlns="" xmlns:a16="http://schemas.microsoft.com/office/drawing/2014/main" val="1705251623"/>
                    </a:ext>
                  </a:extLst>
                </a:gridCol>
                <a:gridCol w="1421278">
                  <a:extLst>
                    <a:ext uri="{9D8B030D-6E8A-4147-A177-3AD203B41FA5}">
                      <a16:colId xmlns="" xmlns:a16="http://schemas.microsoft.com/office/drawing/2014/main" val="3497541119"/>
                    </a:ext>
                  </a:extLst>
                </a:gridCol>
                <a:gridCol w="3112397">
                  <a:extLst>
                    <a:ext uri="{9D8B030D-6E8A-4147-A177-3AD203B41FA5}">
                      <a16:colId xmlns="" xmlns:a16="http://schemas.microsoft.com/office/drawing/2014/main" val="1254944180"/>
                    </a:ext>
                  </a:extLst>
                </a:gridCol>
                <a:gridCol w="2644644">
                  <a:extLst>
                    <a:ext uri="{9D8B030D-6E8A-4147-A177-3AD203B41FA5}">
                      <a16:colId xmlns="" xmlns:a16="http://schemas.microsoft.com/office/drawing/2014/main" val="3805385866"/>
                    </a:ext>
                  </a:extLst>
                </a:gridCol>
              </a:tblGrid>
              <a:tr h="1072653">
                <a:tc>
                  <a:txBody>
                    <a:bodyPr/>
                    <a:lstStyle/>
                    <a:p>
                      <a:r>
                        <a:rPr lang="fr-FR" sz="1600" dirty="0">
                          <a:solidFill>
                            <a:schemeClr val="tx2"/>
                          </a:solidFill>
                        </a:rPr>
                        <a:t>Exemple de PPO</a:t>
                      </a:r>
                    </a:p>
                  </a:txBody>
                  <a:tcPr>
                    <a:solidFill>
                      <a:schemeClr val="accent4"/>
                    </a:solidFill>
                  </a:tcPr>
                </a:tc>
                <a:tc>
                  <a:txBody>
                    <a:bodyPr/>
                    <a:lstStyle/>
                    <a:p>
                      <a:endParaRPr lang="fr-FR" sz="1600" dirty="0">
                        <a:solidFill>
                          <a:schemeClr val="tx2"/>
                        </a:solidFill>
                      </a:endParaRPr>
                    </a:p>
                  </a:txBody>
                  <a:tcPr>
                    <a:solidFill>
                      <a:schemeClr val="accent4"/>
                    </a:solid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solidFill>
                            <a:schemeClr val="tx2"/>
                          </a:solidFill>
                        </a:rPr>
                        <a:t>Insérer la France dans le contexte économique et politique  international</a:t>
                      </a:r>
                    </a:p>
                    <a:p>
                      <a:r>
                        <a:rPr lang="fr-FR" sz="1600" dirty="0">
                          <a:solidFill>
                            <a:schemeClr val="tx2"/>
                          </a:solidFill>
                        </a:rPr>
                        <a:t>Des spécificités françaises ? </a:t>
                      </a:r>
                    </a:p>
                  </a:txBody>
                  <a:tcPr>
                    <a:solidFill>
                      <a:schemeClr val="accent4"/>
                    </a:solidFill>
                  </a:tcPr>
                </a:tc>
                <a:tc hMerge="1">
                  <a:txBody>
                    <a:bodyPr/>
                    <a:lstStyle/>
                    <a:p>
                      <a:endParaRPr lang="fr-FR" sz="1200" dirty="0">
                        <a:solidFill>
                          <a:schemeClr val="tx2"/>
                        </a:solidFill>
                      </a:endParaRPr>
                    </a:p>
                  </a:txBody>
                  <a:tcPr/>
                </a:tc>
                <a:extLst>
                  <a:ext uri="{0D108BD9-81ED-4DB2-BD59-A6C34878D82A}">
                    <a16:rowId xmlns="" xmlns:a16="http://schemas.microsoft.com/office/drawing/2014/main" val="4081113965"/>
                  </a:ext>
                </a:extLst>
              </a:tr>
              <a:tr h="1587909">
                <a:tc>
                  <a:txBody>
                    <a:bodyPr/>
                    <a:lstStyle/>
                    <a:p>
                      <a:r>
                        <a:rPr lang="fr-FR" sz="1600" dirty="0">
                          <a:solidFill>
                            <a:schemeClr val="tx2"/>
                          </a:solidFill>
                        </a:rPr>
                        <a:t>Juin 1936 : les Accords de Matignon</a:t>
                      </a:r>
                    </a:p>
                  </a:txBody>
                  <a:tcPr/>
                </a:tc>
                <a:tc>
                  <a:txBody>
                    <a:bodyPr/>
                    <a:lstStyle/>
                    <a:p>
                      <a:r>
                        <a:rPr lang="fr-FR" sz="1600" kern="1200" dirty="0">
                          <a:solidFill>
                            <a:schemeClr val="tx2"/>
                          </a:solidFill>
                          <a:effectLst/>
                          <a:latin typeface="+mn-lt"/>
                          <a:ea typeface="+mn-ea"/>
                          <a:cs typeface="+mn-cs"/>
                        </a:rPr>
                        <a:t>Une « relance à la Française »</a:t>
                      </a:r>
                      <a:endParaRPr lang="fr-FR" sz="1600" dirty="0">
                        <a:solidFill>
                          <a:schemeClr val="tx2"/>
                        </a:solidFill>
                      </a:endParaRPr>
                    </a:p>
                  </a:txBody>
                  <a:tcPr/>
                </a:tc>
                <a:tc>
                  <a:txBody>
                    <a:bodyPr/>
                    <a:lstStyle/>
                    <a:p>
                      <a:r>
                        <a:rPr lang="fr-FR" sz="1600" kern="1200" dirty="0">
                          <a:solidFill>
                            <a:schemeClr val="tx2"/>
                          </a:solidFill>
                          <a:effectLst/>
                          <a:latin typeface="+mn-lt"/>
                          <a:ea typeface="+mn-ea"/>
                          <a:cs typeface="+mn-cs"/>
                        </a:rPr>
                        <a:t>Liens entre </a:t>
                      </a:r>
                      <a:r>
                        <a:rPr lang="fr-FR" sz="1600" i="1" kern="1200" dirty="0">
                          <a:solidFill>
                            <a:schemeClr val="tx2"/>
                          </a:solidFill>
                          <a:effectLst/>
                          <a:latin typeface="+mn-lt"/>
                          <a:ea typeface="+mn-ea"/>
                          <a:cs typeface="+mn-cs"/>
                        </a:rPr>
                        <a:t>New Deal </a:t>
                      </a:r>
                      <a:r>
                        <a:rPr lang="fr-FR" sz="1600" kern="1200" dirty="0">
                          <a:solidFill>
                            <a:schemeClr val="tx2"/>
                          </a:solidFill>
                          <a:effectLst/>
                          <a:latin typeface="+mn-lt"/>
                          <a:ea typeface="+mn-ea"/>
                          <a:cs typeface="+mn-cs"/>
                        </a:rPr>
                        <a:t>et relance à la Française. (G. Boris, conseiller de Blum)</a:t>
                      </a:r>
                      <a:endParaRPr lang="fr-FR" sz="1600" dirty="0">
                        <a:solidFill>
                          <a:schemeClr val="tx2"/>
                        </a:solidFill>
                      </a:endParaRPr>
                    </a:p>
                  </a:txBody>
                  <a:tcPr/>
                </a:tc>
                <a:tc>
                  <a:txBody>
                    <a:bodyPr/>
                    <a:lstStyle/>
                    <a:p>
                      <a:r>
                        <a:rPr lang="fr-FR" sz="1600" b="1" dirty="0">
                          <a:solidFill>
                            <a:schemeClr val="tx2"/>
                          </a:solidFill>
                        </a:rPr>
                        <a:t>Le Front populaire </a:t>
                      </a:r>
                      <a:r>
                        <a:rPr lang="fr-FR" sz="1600" dirty="0">
                          <a:solidFill>
                            <a:schemeClr val="tx2"/>
                          </a:solidFill>
                        </a:rPr>
                        <a:t>: résoudre la crise économique ou répondre à la menace fasciste ? (division du Front populaire sur l’Espagne)</a:t>
                      </a:r>
                    </a:p>
                  </a:txBody>
                  <a:tcPr/>
                </a:tc>
                <a:extLst>
                  <a:ext uri="{0D108BD9-81ED-4DB2-BD59-A6C34878D82A}">
                    <a16:rowId xmlns="" xmlns:a16="http://schemas.microsoft.com/office/drawing/2014/main" val="3676988636"/>
                  </a:ext>
                </a:extLst>
              </a:tr>
              <a:tr h="1587909">
                <a:tc>
                  <a:txBody>
                    <a:bodyPr/>
                    <a:lstStyle/>
                    <a:p>
                      <a:r>
                        <a:rPr lang="fr-FR" sz="1600" dirty="0">
                          <a:solidFill>
                            <a:schemeClr val="tx2"/>
                          </a:solidFill>
                        </a:rPr>
                        <a:t>15 mars 1944 : le programme du CNR </a:t>
                      </a:r>
                    </a:p>
                  </a:txBody>
                  <a:tcPr/>
                </a:tc>
                <a:tc>
                  <a:txBody>
                    <a:bodyPr/>
                    <a:lstStyle/>
                    <a:p>
                      <a:r>
                        <a:rPr lang="fr-FR" sz="1600" dirty="0">
                          <a:solidFill>
                            <a:schemeClr val="tx2"/>
                          </a:solidFill>
                        </a:rPr>
                        <a:t>Établir une démocratie économique et sociale </a:t>
                      </a:r>
                    </a:p>
                  </a:txBody>
                  <a:tcPr/>
                </a:tc>
                <a:tc>
                  <a:txBody>
                    <a:bodyPr/>
                    <a:lstStyle/>
                    <a:p>
                      <a:r>
                        <a:rPr lang="fr-FR" sz="1600" dirty="0">
                          <a:solidFill>
                            <a:schemeClr val="tx2"/>
                          </a:solidFill>
                        </a:rPr>
                        <a:t>Liens entre le programme du CNR et le plan Beveridge par exemple (France de Londres)</a:t>
                      </a:r>
                    </a:p>
                  </a:txBody>
                  <a:tcPr/>
                </a:tc>
                <a:tc>
                  <a:txBody>
                    <a:bodyPr/>
                    <a:lstStyle/>
                    <a:p>
                      <a:r>
                        <a:rPr lang="fr-FR" sz="1600" dirty="0">
                          <a:solidFill>
                            <a:schemeClr val="tx2"/>
                          </a:solidFill>
                        </a:rPr>
                        <a:t>Le programme du CNR ou </a:t>
                      </a:r>
                      <a:r>
                        <a:rPr lang="fr-FR" sz="1600" b="1" dirty="0">
                          <a:solidFill>
                            <a:schemeClr val="tx2"/>
                          </a:solidFill>
                        </a:rPr>
                        <a:t>le modèle français de l’Etat-providence </a:t>
                      </a:r>
                      <a:r>
                        <a:rPr lang="fr-FR" sz="1600" dirty="0">
                          <a:solidFill>
                            <a:schemeClr val="tx2"/>
                          </a:solidFill>
                        </a:rPr>
                        <a:t>(la combinaison de </a:t>
                      </a:r>
                      <a:r>
                        <a:rPr lang="fr-FR" sz="1600" b="1" u="sng" dirty="0">
                          <a:solidFill>
                            <a:schemeClr val="tx2"/>
                          </a:solidFill>
                        </a:rPr>
                        <a:t>tous</a:t>
                      </a:r>
                      <a:r>
                        <a:rPr lang="fr-FR" sz="1600" dirty="0">
                          <a:solidFill>
                            <a:schemeClr val="tx2"/>
                          </a:solidFill>
                        </a:rPr>
                        <a:t> les attributs de l’Etat- providence)</a:t>
                      </a:r>
                    </a:p>
                  </a:txBody>
                  <a:tcPr/>
                </a:tc>
                <a:extLst>
                  <a:ext uri="{0D108BD9-81ED-4DB2-BD59-A6C34878D82A}">
                    <a16:rowId xmlns="" xmlns:a16="http://schemas.microsoft.com/office/drawing/2014/main" val="265478619"/>
                  </a:ext>
                </a:extLst>
              </a:tr>
            </a:tbl>
          </a:graphicData>
        </a:graphic>
      </p:graphicFrame>
      <p:sp>
        <p:nvSpPr>
          <p:cNvPr id="3" name="ZoneTexte 2">
            <a:extLst>
              <a:ext uri="{FF2B5EF4-FFF2-40B4-BE49-F238E27FC236}">
                <a16:creationId xmlns="" xmlns:a16="http://schemas.microsoft.com/office/drawing/2014/main" id="{79A4764C-DE03-6448-87A5-FD8871C2A7A2}"/>
              </a:ext>
            </a:extLst>
          </p:cNvPr>
          <p:cNvSpPr txBox="1"/>
          <p:nvPr/>
        </p:nvSpPr>
        <p:spPr>
          <a:xfrm>
            <a:off x="323528" y="3861048"/>
            <a:ext cx="5616624" cy="307777"/>
          </a:xfrm>
          <a:prstGeom prst="rect">
            <a:avLst/>
          </a:prstGeom>
          <a:solidFill>
            <a:srgbClr val="FF66FF"/>
          </a:solidFill>
        </p:spPr>
        <p:txBody>
          <a:bodyPr wrap="square" rtlCol="0">
            <a:spAutoFit/>
          </a:bodyPr>
          <a:lstStyle/>
          <a:p>
            <a:r>
              <a:rPr lang="fr-FR" sz="1400" dirty="0"/>
              <a:t>Possibilité de regrouper et traiter en parallèle les deux PPO: 1933 et 1936.</a:t>
            </a:r>
          </a:p>
        </p:txBody>
      </p:sp>
      <p:sp>
        <p:nvSpPr>
          <p:cNvPr id="5" name="ZoneTexte 4">
            <a:extLst>
              <a:ext uri="{FF2B5EF4-FFF2-40B4-BE49-F238E27FC236}">
                <a16:creationId xmlns="" xmlns:a16="http://schemas.microsoft.com/office/drawing/2014/main" id="{6FB4F7FC-1C65-5D46-BC47-5EF1A59E39BB}"/>
              </a:ext>
            </a:extLst>
          </p:cNvPr>
          <p:cNvSpPr txBox="1"/>
          <p:nvPr/>
        </p:nvSpPr>
        <p:spPr>
          <a:xfrm>
            <a:off x="299180" y="5543375"/>
            <a:ext cx="5873372" cy="523220"/>
          </a:xfrm>
          <a:prstGeom prst="rect">
            <a:avLst/>
          </a:prstGeom>
          <a:solidFill>
            <a:srgbClr val="FF66FF"/>
          </a:solidFill>
        </p:spPr>
        <p:txBody>
          <a:bodyPr wrap="square" rtlCol="0">
            <a:spAutoFit/>
          </a:bodyPr>
          <a:lstStyle/>
          <a:p>
            <a:r>
              <a:rPr lang="fr-FR" sz="1400" dirty="0"/>
              <a:t>Possibilité de traiter ce PPO sous forme de « zoom »/  sous la forme de l’expérience française de l’Etat-Providence. </a:t>
            </a:r>
          </a:p>
        </p:txBody>
      </p:sp>
    </p:spTree>
    <p:extLst>
      <p:ext uri="{BB962C8B-B14F-4D97-AF65-F5344CB8AC3E}">
        <p14:creationId xmlns:p14="http://schemas.microsoft.com/office/powerpoint/2010/main" val="14984193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3"/>
          <p:cNvGraphicFramePr>
            <a:graphicFrameLocks noGrp="1"/>
          </p:cNvGraphicFramePr>
          <p:nvPr>
            <p:ph idx="1"/>
            <p:extLst>
              <p:ext uri="{D42A27DB-BD31-4B8C-83A1-F6EECF244321}">
                <p14:modId xmlns:p14="http://schemas.microsoft.com/office/powerpoint/2010/main" val="817372851"/>
              </p:ext>
            </p:extLst>
          </p:nvPr>
        </p:nvGraphicFramePr>
        <p:xfrm>
          <a:off x="647564" y="1772816"/>
          <a:ext cx="7848872" cy="4661916"/>
        </p:xfrm>
        <a:graphic>
          <a:graphicData uri="http://schemas.openxmlformats.org/drawingml/2006/table">
            <a:tbl>
              <a:tblPr firstRow="1" firstCol="1" bandRow="1">
                <a:tableStyleId>{17292A2E-F333-43FB-9621-5CBBE7FDCDCB}</a:tableStyleId>
              </a:tblPr>
              <a:tblGrid>
                <a:gridCol w="3816424">
                  <a:extLst>
                    <a:ext uri="{9D8B030D-6E8A-4147-A177-3AD203B41FA5}">
                      <a16:colId xmlns="" xmlns:a16="http://schemas.microsoft.com/office/drawing/2014/main" val="20000"/>
                    </a:ext>
                  </a:extLst>
                </a:gridCol>
                <a:gridCol w="4032448">
                  <a:extLst>
                    <a:ext uri="{9D8B030D-6E8A-4147-A177-3AD203B41FA5}">
                      <a16:colId xmlns="" xmlns:a16="http://schemas.microsoft.com/office/drawing/2014/main" val="20001"/>
                    </a:ext>
                  </a:extLst>
                </a:gridCol>
              </a:tblGrid>
              <a:tr h="195450">
                <a:tc>
                  <a:txBody>
                    <a:bodyPr/>
                    <a:lstStyle/>
                    <a:p>
                      <a:pPr algn="ctr">
                        <a:lnSpc>
                          <a:spcPct val="115000"/>
                        </a:lnSpc>
                        <a:spcAft>
                          <a:spcPts val="0"/>
                        </a:spcAft>
                      </a:pPr>
                      <a:r>
                        <a:rPr lang="fr-FR" sz="1400" dirty="0">
                          <a:solidFill>
                            <a:schemeClr val="tx2"/>
                          </a:solidFill>
                          <a:effectLst/>
                        </a:rPr>
                        <a:t>Histoire</a:t>
                      </a:r>
                      <a:endParaRPr lang="fr-FR" sz="1400" dirty="0">
                        <a:solidFill>
                          <a:schemeClr val="tx2"/>
                        </a:solidFill>
                        <a:effectLst/>
                        <a:latin typeface="Calibri"/>
                        <a:ea typeface="Calibri"/>
                        <a:cs typeface="Times New Roman"/>
                      </a:endParaRPr>
                    </a:p>
                  </a:txBody>
                  <a:tcPr marL="58462" marR="58462" marT="0" marB="0"/>
                </a:tc>
                <a:tc>
                  <a:txBody>
                    <a:bodyPr/>
                    <a:lstStyle/>
                    <a:p>
                      <a:pPr algn="ctr">
                        <a:lnSpc>
                          <a:spcPct val="115000"/>
                        </a:lnSpc>
                        <a:spcAft>
                          <a:spcPts val="0"/>
                        </a:spcAft>
                      </a:pPr>
                      <a:r>
                        <a:rPr lang="fr-FR" sz="1400">
                          <a:solidFill>
                            <a:schemeClr val="tx2"/>
                          </a:solidFill>
                          <a:effectLst/>
                        </a:rPr>
                        <a:t>Géographie</a:t>
                      </a:r>
                      <a:endParaRPr lang="fr-FR" sz="1400">
                        <a:solidFill>
                          <a:schemeClr val="tx2"/>
                        </a:solidFill>
                        <a:effectLst/>
                        <a:latin typeface="Calibri"/>
                        <a:ea typeface="Calibri"/>
                        <a:cs typeface="Times New Roman"/>
                      </a:endParaRPr>
                    </a:p>
                  </a:txBody>
                  <a:tcPr marL="58462" marR="58462" marT="0" marB="0"/>
                </a:tc>
                <a:extLst>
                  <a:ext uri="{0D108BD9-81ED-4DB2-BD59-A6C34878D82A}">
                    <a16:rowId xmlns="" xmlns:a16="http://schemas.microsoft.com/office/drawing/2014/main" val="10000"/>
                  </a:ext>
                </a:extLst>
              </a:tr>
              <a:tr h="586351">
                <a:tc>
                  <a:txBody>
                    <a:bodyPr/>
                    <a:lstStyle/>
                    <a:p>
                      <a:pPr>
                        <a:lnSpc>
                          <a:spcPct val="115000"/>
                        </a:lnSpc>
                        <a:spcAft>
                          <a:spcPts val="0"/>
                        </a:spcAft>
                      </a:pPr>
                      <a:r>
                        <a:rPr lang="fr-FR" sz="1400" b="0" dirty="0">
                          <a:solidFill>
                            <a:schemeClr val="tx2"/>
                          </a:solidFill>
                          <a:effectLst/>
                        </a:rPr>
                        <a:t>Lien thème 2, chapitre 3 : indépendance nationale, de Gaulle.</a:t>
                      </a:r>
                      <a:endParaRPr lang="fr-FR" sz="1400" b="0" dirty="0">
                        <a:solidFill>
                          <a:schemeClr val="tx2"/>
                        </a:solidFill>
                        <a:effectLst/>
                        <a:latin typeface="Calibri"/>
                        <a:ea typeface="Calibri"/>
                        <a:cs typeface="Times New Roman"/>
                      </a:endParaRPr>
                    </a:p>
                  </a:txBody>
                  <a:tcPr marL="58462" marR="58462" marT="0" marB="0"/>
                </a:tc>
                <a:tc>
                  <a:txBody>
                    <a:bodyPr/>
                    <a:lstStyle/>
                    <a:p>
                      <a:pPr>
                        <a:lnSpc>
                          <a:spcPct val="115000"/>
                        </a:lnSpc>
                        <a:spcAft>
                          <a:spcPts val="0"/>
                        </a:spcAft>
                      </a:pPr>
                      <a:r>
                        <a:rPr lang="fr-FR" sz="1400" dirty="0">
                          <a:solidFill>
                            <a:schemeClr val="tx2"/>
                          </a:solidFill>
                          <a:effectLst/>
                        </a:rPr>
                        <a:t>La France une puissance maritime ? </a:t>
                      </a:r>
                    </a:p>
                    <a:p>
                      <a:pPr>
                        <a:lnSpc>
                          <a:spcPct val="115000"/>
                        </a:lnSpc>
                        <a:spcAft>
                          <a:spcPts val="0"/>
                        </a:spcAft>
                      </a:pPr>
                      <a:r>
                        <a:rPr lang="fr-FR" sz="1400" dirty="0">
                          <a:solidFill>
                            <a:schemeClr val="tx2"/>
                          </a:solidFill>
                          <a:effectLst/>
                        </a:rPr>
                        <a:t>Thème 1 : Mers et océans : au cœur de la mondialisation (dont la dissuasion)</a:t>
                      </a:r>
                      <a:endParaRPr lang="fr-FR" sz="1400" dirty="0">
                        <a:solidFill>
                          <a:schemeClr val="tx2"/>
                        </a:solidFill>
                        <a:effectLst/>
                        <a:latin typeface="Calibri"/>
                        <a:ea typeface="Calibri"/>
                        <a:cs typeface="Times New Roman"/>
                      </a:endParaRPr>
                    </a:p>
                  </a:txBody>
                  <a:tcPr marL="58462" marR="58462" marT="0" marB="0"/>
                </a:tc>
                <a:extLst>
                  <a:ext uri="{0D108BD9-81ED-4DB2-BD59-A6C34878D82A}">
                    <a16:rowId xmlns="" xmlns:a16="http://schemas.microsoft.com/office/drawing/2014/main" val="10001"/>
                  </a:ext>
                </a:extLst>
              </a:tr>
              <a:tr h="1172701">
                <a:tc>
                  <a:txBody>
                    <a:bodyPr/>
                    <a:lstStyle/>
                    <a:p>
                      <a:pPr>
                        <a:lnSpc>
                          <a:spcPct val="115000"/>
                        </a:lnSpc>
                        <a:spcAft>
                          <a:spcPts val="0"/>
                        </a:spcAft>
                      </a:pPr>
                      <a:r>
                        <a:rPr lang="fr-FR" sz="1400" b="0" dirty="0">
                          <a:solidFill>
                            <a:schemeClr val="tx2"/>
                          </a:solidFill>
                          <a:effectLst/>
                        </a:rPr>
                        <a:t>Lien thème 2, chapitre 2 (décolonisation)/ chapitre 3 (La France, une nouvelle place dans le monde)</a:t>
                      </a:r>
                      <a:endParaRPr lang="fr-FR" sz="1400" b="0" dirty="0">
                        <a:solidFill>
                          <a:schemeClr val="tx2"/>
                        </a:solidFill>
                        <a:effectLst/>
                        <a:latin typeface="Calibri"/>
                        <a:ea typeface="Calibri"/>
                        <a:cs typeface="Times New Roman"/>
                      </a:endParaRPr>
                    </a:p>
                  </a:txBody>
                  <a:tcPr marL="58462" marR="58462" marT="0" marB="0"/>
                </a:tc>
                <a:tc>
                  <a:txBody>
                    <a:bodyPr/>
                    <a:lstStyle/>
                    <a:p>
                      <a:pPr>
                        <a:lnSpc>
                          <a:spcPct val="115000"/>
                        </a:lnSpc>
                        <a:spcAft>
                          <a:spcPts val="0"/>
                        </a:spcAft>
                      </a:pPr>
                      <a:r>
                        <a:rPr lang="fr-FR" sz="1400" dirty="0">
                          <a:solidFill>
                            <a:schemeClr val="tx2"/>
                          </a:solidFill>
                          <a:effectLst/>
                        </a:rPr>
                        <a:t>La France, rayonnement international et inégale attractivité dans la mondialisation.</a:t>
                      </a:r>
                    </a:p>
                    <a:p>
                      <a:pPr>
                        <a:lnSpc>
                          <a:spcPct val="115000"/>
                        </a:lnSpc>
                        <a:spcAft>
                          <a:spcPts val="0"/>
                        </a:spcAft>
                      </a:pPr>
                      <a:r>
                        <a:rPr lang="fr-FR" sz="1400" dirty="0">
                          <a:solidFill>
                            <a:schemeClr val="tx2"/>
                          </a:solidFill>
                          <a:effectLst/>
                        </a:rPr>
                        <a:t>Dont dimension culturelle et linguistique Thème 2 : Dynamiques territoriales, coopérations et tensions dans la mondialisation ( les marques territoriales présentes de la mondialisation).</a:t>
                      </a:r>
                      <a:endParaRPr lang="fr-FR" sz="1400" dirty="0">
                        <a:solidFill>
                          <a:schemeClr val="tx2"/>
                        </a:solidFill>
                        <a:effectLst/>
                        <a:latin typeface="Calibri"/>
                        <a:ea typeface="Calibri"/>
                        <a:cs typeface="Times New Roman"/>
                      </a:endParaRPr>
                    </a:p>
                  </a:txBody>
                  <a:tcPr marL="58462" marR="58462" marT="0" marB="0"/>
                </a:tc>
                <a:extLst>
                  <a:ext uri="{0D108BD9-81ED-4DB2-BD59-A6C34878D82A}">
                    <a16:rowId xmlns="" xmlns:a16="http://schemas.microsoft.com/office/drawing/2014/main" val="10002"/>
                  </a:ext>
                </a:extLst>
              </a:tr>
              <a:tr h="977251">
                <a:tc>
                  <a:txBody>
                    <a:bodyPr/>
                    <a:lstStyle/>
                    <a:p>
                      <a:pPr>
                        <a:lnSpc>
                          <a:spcPct val="115000"/>
                        </a:lnSpc>
                        <a:spcAft>
                          <a:spcPts val="0"/>
                        </a:spcAft>
                      </a:pPr>
                      <a:r>
                        <a:rPr lang="fr-FR" sz="1400" b="0">
                          <a:solidFill>
                            <a:schemeClr val="tx2"/>
                          </a:solidFill>
                          <a:effectLst/>
                        </a:rPr>
                        <a:t>Lien thème 4, chapitre 2</a:t>
                      </a:r>
                    </a:p>
                    <a:p>
                      <a:pPr>
                        <a:lnSpc>
                          <a:spcPct val="115000"/>
                        </a:lnSpc>
                        <a:spcAft>
                          <a:spcPts val="0"/>
                        </a:spcAft>
                      </a:pPr>
                      <a:r>
                        <a:rPr lang="fr-FR" sz="1400" b="0">
                          <a:solidFill>
                            <a:schemeClr val="tx2"/>
                          </a:solidFill>
                          <a:effectLst/>
                        </a:rPr>
                        <a:t>PPO le tunnel sous la Manche </a:t>
                      </a:r>
                      <a:endParaRPr lang="fr-FR" sz="1400" b="0">
                        <a:solidFill>
                          <a:schemeClr val="tx2"/>
                        </a:solidFill>
                        <a:effectLst/>
                        <a:latin typeface="Calibri"/>
                        <a:ea typeface="Calibri"/>
                        <a:cs typeface="Times New Roman"/>
                      </a:endParaRPr>
                    </a:p>
                  </a:txBody>
                  <a:tcPr marL="58462" marR="58462" marT="0" marB="0"/>
                </a:tc>
                <a:tc>
                  <a:txBody>
                    <a:bodyPr/>
                    <a:lstStyle/>
                    <a:p>
                      <a:pPr>
                        <a:lnSpc>
                          <a:spcPct val="115000"/>
                        </a:lnSpc>
                        <a:spcAft>
                          <a:spcPts val="0"/>
                        </a:spcAft>
                      </a:pPr>
                      <a:r>
                        <a:rPr lang="fr-FR" sz="1400">
                          <a:solidFill>
                            <a:schemeClr val="tx2"/>
                          </a:solidFill>
                          <a:effectLst/>
                        </a:rPr>
                        <a:t>La France : les dynamiques différenciées des territoires transfrontaliers </a:t>
                      </a:r>
                    </a:p>
                    <a:p>
                      <a:pPr>
                        <a:lnSpc>
                          <a:spcPct val="115000"/>
                        </a:lnSpc>
                        <a:spcAft>
                          <a:spcPts val="0"/>
                        </a:spcAft>
                      </a:pPr>
                      <a:r>
                        <a:rPr lang="fr-FR" sz="1400">
                          <a:solidFill>
                            <a:schemeClr val="tx2"/>
                          </a:solidFill>
                          <a:effectLst/>
                        </a:rPr>
                        <a:t>Thème 3 : L’Union européenne dans la mondialisation : des dynamiques complexes.</a:t>
                      </a:r>
                      <a:endParaRPr lang="fr-FR" sz="1400">
                        <a:solidFill>
                          <a:schemeClr val="tx2"/>
                        </a:solidFill>
                        <a:effectLst/>
                        <a:latin typeface="Calibri"/>
                        <a:ea typeface="Calibri"/>
                        <a:cs typeface="Times New Roman"/>
                      </a:endParaRPr>
                    </a:p>
                  </a:txBody>
                  <a:tcPr marL="58462" marR="58462" marT="0" marB="0"/>
                </a:tc>
                <a:extLst>
                  <a:ext uri="{0D108BD9-81ED-4DB2-BD59-A6C34878D82A}">
                    <a16:rowId xmlns="" xmlns:a16="http://schemas.microsoft.com/office/drawing/2014/main" val="10003"/>
                  </a:ext>
                </a:extLst>
              </a:tr>
              <a:tr h="1172701">
                <a:tc>
                  <a:txBody>
                    <a:bodyPr/>
                    <a:lstStyle/>
                    <a:p>
                      <a:pPr>
                        <a:lnSpc>
                          <a:spcPct val="115000"/>
                        </a:lnSpc>
                        <a:spcAft>
                          <a:spcPts val="0"/>
                        </a:spcAft>
                      </a:pPr>
                      <a:r>
                        <a:rPr lang="fr-FR" sz="1400" b="0" dirty="0">
                          <a:solidFill>
                            <a:schemeClr val="tx2"/>
                          </a:solidFill>
                          <a:effectLst/>
                        </a:rPr>
                        <a:t>Lien thème 4, chapitre 3 : PPO, décentralisation </a:t>
                      </a:r>
                      <a:endParaRPr lang="fr-FR" sz="1400" b="0" dirty="0">
                        <a:solidFill>
                          <a:schemeClr val="tx2"/>
                        </a:solidFill>
                        <a:effectLst/>
                        <a:latin typeface="Calibri"/>
                        <a:ea typeface="Calibri"/>
                        <a:cs typeface="Times New Roman"/>
                      </a:endParaRPr>
                    </a:p>
                  </a:txBody>
                  <a:tcPr marL="58462" marR="58462" marT="0" marB="0"/>
                </a:tc>
                <a:tc>
                  <a:txBody>
                    <a:bodyPr/>
                    <a:lstStyle/>
                    <a:p>
                      <a:pPr>
                        <a:lnSpc>
                          <a:spcPct val="115000"/>
                        </a:lnSpc>
                        <a:spcAft>
                          <a:spcPts val="0"/>
                        </a:spcAft>
                      </a:pPr>
                      <a:r>
                        <a:rPr lang="fr-FR" sz="1400" dirty="0">
                          <a:solidFill>
                            <a:schemeClr val="tx2"/>
                          </a:solidFill>
                          <a:effectLst/>
                        </a:rPr>
                        <a:t>La France et ses régions dans l’UE et dans la mondialisation : lignes de force et recompositions</a:t>
                      </a:r>
                    </a:p>
                    <a:p>
                      <a:pPr>
                        <a:lnSpc>
                          <a:spcPct val="115000"/>
                        </a:lnSpc>
                        <a:spcAft>
                          <a:spcPts val="0"/>
                        </a:spcAft>
                      </a:pPr>
                      <a:r>
                        <a:rPr lang="fr-FR" sz="1400" dirty="0">
                          <a:solidFill>
                            <a:schemeClr val="tx2"/>
                          </a:solidFill>
                          <a:effectLst/>
                        </a:rPr>
                        <a:t>Thème 4 : La France et ses régions dans l’UE et dans la mondialisation : lignes de force et recompositions.</a:t>
                      </a:r>
                      <a:endParaRPr lang="fr-FR" sz="1400" dirty="0">
                        <a:solidFill>
                          <a:schemeClr val="tx2"/>
                        </a:solidFill>
                        <a:effectLst/>
                        <a:latin typeface="Calibri"/>
                        <a:ea typeface="Calibri"/>
                        <a:cs typeface="Times New Roman"/>
                      </a:endParaRPr>
                    </a:p>
                  </a:txBody>
                  <a:tcPr marL="58462" marR="58462" marT="0" marB="0"/>
                </a:tc>
                <a:extLst>
                  <a:ext uri="{0D108BD9-81ED-4DB2-BD59-A6C34878D82A}">
                    <a16:rowId xmlns="" xmlns:a16="http://schemas.microsoft.com/office/drawing/2014/main" val="10004"/>
                  </a:ext>
                </a:extLst>
              </a:tr>
            </a:tbl>
          </a:graphicData>
        </a:graphic>
      </p:graphicFrame>
      <p:sp>
        <p:nvSpPr>
          <p:cNvPr id="3" name="Titre 2"/>
          <p:cNvSpPr>
            <a:spLocks noGrp="1"/>
          </p:cNvSpPr>
          <p:nvPr>
            <p:ph type="title"/>
          </p:nvPr>
        </p:nvSpPr>
        <p:spPr>
          <a:xfrm>
            <a:off x="457200" y="338328"/>
            <a:ext cx="8229600" cy="786416"/>
          </a:xfrm>
        </p:spPr>
        <p:txBody>
          <a:bodyPr>
            <a:noAutofit/>
          </a:bodyPr>
          <a:lstStyle/>
          <a:p>
            <a:r>
              <a:rPr lang="fr-FR" sz="3200" dirty="0"/>
              <a:t>La France entre histoire et géographie</a:t>
            </a:r>
          </a:p>
        </p:txBody>
      </p:sp>
      <p:pic>
        <p:nvPicPr>
          <p:cNvPr id="5" name="Son enregistré">
            <a:hlinkClick r:id="" action="ppaction://media"/>
            <a:extLst>
              <a:ext uri="{FF2B5EF4-FFF2-40B4-BE49-F238E27FC236}">
                <a16:creationId xmlns="" xmlns:a16="http://schemas.microsoft.com/office/drawing/2014/main" id="{0E3C409A-0F83-1F4F-915C-4BCC2D0BB4A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90036" y="6045200"/>
            <a:ext cx="812800" cy="812800"/>
          </a:xfrm>
          <a:prstGeom prst="rect">
            <a:avLst/>
          </a:prstGeom>
        </p:spPr>
      </p:pic>
    </p:spTree>
    <p:extLst>
      <p:ext uri="{BB962C8B-B14F-4D97-AF65-F5344CB8AC3E}">
        <p14:creationId xmlns:p14="http://schemas.microsoft.com/office/powerpoint/2010/main" val="1941499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2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Vagues">
  <a:themeElements>
    <a:clrScheme name="Vagues">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Vagues">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Vagues">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4384</TotalTime>
  <Words>691</Words>
  <Application>Microsoft Office PowerPoint</Application>
  <PresentationFormat>Affichage à l'écran (4:3)</PresentationFormat>
  <Paragraphs>89</Paragraphs>
  <Slides>6</Slides>
  <Notes>0</Notes>
  <HiddenSlides>0</HiddenSlides>
  <MMClips>5</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6</vt:i4>
      </vt:variant>
    </vt:vector>
  </HeadingPairs>
  <TitlesOfParts>
    <vt:vector size="12" baseType="lpstr">
      <vt:lpstr>Arial</vt:lpstr>
      <vt:lpstr>Calibri</vt:lpstr>
      <vt:lpstr>Candara</vt:lpstr>
      <vt:lpstr>Symbol</vt:lpstr>
      <vt:lpstr>Times New Roman</vt:lpstr>
      <vt:lpstr>Vagues</vt:lpstr>
      <vt:lpstr>2. « Mettre en perspective » : les incertitudes de l’histoire du temps présent. </vt:lpstr>
      <vt:lpstr>Présentation PowerPoint</vt:lpstr>
      <vt:lpstr>3. Quelle est la place de la France dans le programme d’histoire ? </vt:lpstr>
      <vt:lpstr>La France : « Un Etat-nation en mutation accélérée »  (J-F Sirinelli)</vt:lpstr>
      <vt:lpstr>Repenser les articulations entre France et monde.</vt:lpstr>
      <vt:lpstr>La France entre histoire et géographie</vt:lpstr>
    </vt:vector>
  </TitlesOfParts>
  <Company>Ministere de l'Education Nationale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des programmes d’histoire de la classe de terminale du tronc commun</dc:title>
  <dc:creator>Administration centrale</dc:creator>
  <cp:lastModifiedBy>Angélique MARIE</cp:lastModifiedBy>
  <cp:revision>454</cp:revision>
  <dcterms:created xsi:type="dcterms:W3CDTF">2020-06-03T13:12:49Z</dcterms:created>
  <dcterms:modified xsi:type="dcterms:W3CDTF">2020-09-03T09:59:47Z</dcterms:modified>
</cp:coreProperties>
</file>