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3"/>
  </p:notesMasterIdLst>
  <p:handoutMasterIdLst>
    <p:handoutMasterId r:id="rId14"/>
  </p:handoutMasterIdLst>
  <p:sldIdLst>
    <p:sldId id="331" r:id="rId5"/>
    <p:sldId id="371" r:id="rId6"/>
    <p:sldId id="372" r:id="rId7"/>
    <p:sldId id="373" r:id="rId8"/>
    <p:sldId id="333" r:id="rId9"/>
    <p:sldId id="365" r:id="rId10"/>
    <p:sldId id="374" r:id="rId11"/>
    <p:sldId id="375" r:id="rId12"/>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71"/>
            <p14:sldId id="372"/>
            <p14:sldId id="373"/>
            <p14:sldId id="333"/>
            <p14:sldId id="365"/>
            <p14:sldId id="374"/>
            <p14:sldId id="375"/>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F4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Style moyen 3 - Accentuation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822" autoAdjust="0"/>
    <p:restoredTop sz="94660" autoAdjust="0"/>
  </p:normalViewPr>
  <p:slideViewPr>
    <p:cSldViewPr showGuides="1">
      <p:cViewPr varScale="1">
        <p:scale>
          <a:sx n="149" d="100"/>
          <a:sy n="149" d="100"/>
        </p:scale>
        <p:origin x="126" y="198"/>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1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59D377-3CEC-014E-87B5-4915184399F5}" type="doc">
      <dgm:prSet loTypeId="urn:microsoft.com/office/officeart/2005/8/layout/hList6" loCatId="" qsTypeId="urn:microsoft.com/office/officeart/2005/8/quickstyle/simple1" qsCatId="simple" csTypeId="urn:microsoft.com/office/officeart/2005/8/colors/colorful2" csCatId="colorful" phldr="1"/>
      <dgm:spPr/>
      <dgm:t>
        <a:bodyPr/>
        <a:lstStyle/>
        <a:p>
          <a:endParaRPr lang="fr-FR"/>
        </a:p>
      </dgm:t>
    </dgm:pt>
    <dgm:pt modelId="{EB7543EC-B098-AE4E-A1E2-7CC5AD3C75D0}">
      <dgm:prSet phldrT="[Texte]" custT="1"/>
      <dgm:spPr/>
      <dgm:t>
        <a:bodyPr/>
        <a:lstStyle/>
        <a:p>
          <a:r>
            <a:rPr lang="fr-FR" sz="1600" b="1" dirty="0"/>
            <a:t>Communautés apprenantes</a:t>
          </a:r>
        </a:p>
      </dgm:t>
    </dgm:pt>
    <dgm:pt modelId="{70B90A50-0FAC-1942-B372-C2CB2CE9695B}" type="parTrans" cxnId="{C52BC003-51AC-5045-A506-75B8E32D0E1F}">
      <dgm:prSet/>
      <dgm:spPr/>
      <dgm:t>
        <a:bodyPr/>
        <a:lstStyle/>
        <a:p>
          <a:endParaRPr lang="fr-FR"/>
        </a:p>
      </dgm:t>
    </dgm:pt>
    <dgm:pt modelId="{54D46D11-AA39-364D-8927-703AF2B060FE}" type="sibTrans" cxnId="{C52BC003-51AC-5045-A506-75B8E32D0E1F}">
      <dgm:prSet/>
      <dgm:spPr/>
      <dgm:t>
        <a:bodyPr/>
        <a:lstStyle/>
        <a:p>
          <a:endParaRPr lang="fr-FR"/>
        </a:p>
      </dgm:t>
    </dgm:pt>
    <dgm:pt modelId="{FE895581-BA14-E840-9A98-B9F4B5853D7B}">
      <dgm:prSet phldrT="[Texte]" custT="1"/>
      <dgm:spPr/>
      <dgm:t>
        <a:bodyPr/>
        <a:lstStyle/>
        <a:p>
          <a:r>
            <a:rPr lang="fr-FR" sz="1800" b="1" dirty="0"/>
            <a:t>Préparation à l'agrégation interne</a:t>
          </a:r>
        </a:p>
      </dgm:t>
    </dgm:pt>
    <dgm:pt modelId="{001B958A-8EAD-C545-9333-B297D1D8903A}" type="parTrans" cxnId="{E8EA019D-CFE1-6140-B938-3C51770B221D}">
      <dgm:prSet/>
      <dgm:spPr/>
      <dgm:t>
        <a:bodyPr/>
        <a:lstStyle/>
        <a:p>
          <a:endParaRPr lang="fr-FR"/>
        </a:p>
      </dgm:t>
    </dgm:pt>
    <dgm:pt modelId="{092D5BED-4E1B-AC40-BA25-5B14DCC2CD67}" type="sibTrans" cxnId="{E8EA019D-CFE1-6140-B938-3C51770B221D}">
      <dgm:prSet/>
      <dgm:spPr/>
      <dgm:t>
        <a:bodyPr/>
        <a:lstStyle/>
        <a:p>
          <a:endParaRPr lang="fr-FR"/>
        </a:p>
      </dgm:t>
    </dgm:pt>
    <dgm:pt modelId="{A5BE433E-3D87-3B4E-9BAF-3DD8D0E0C3F2}">
      <dgm:prSet phldrT="[Texte]" custT="1"/>
      <dgm:spPr/>
      <dgm:t>
        <a:bodyPr/>
        <a:lstStyle/>
        <a:p>
          <a:r>
            <a:rPr lang="fr-FR" sz="1800" b="1" dirty="0"/>
            <a:t>Parcours d'approfondissement scientifique</a:t>
          </a:r>
        </a:p>
      </dgm:t>
    </dgm:pt>
    <dgm:pt modelId="{EE45966D-8D52-2C44-A411-83F16DD4586D}" type="parTrans" cxnId="{C1FB7C81-A239-5D43-8773-4E1F7EB15660}">
      <dgm:prSet/>
      <dgm:spPr/>
      <dgm:t>
        <a:bodyPr/>
        <a:lstStyle/>
        <a:p>
          <a:endParaRPr lang="fr-FR"/>
        </a:p>
      </dgm:t>
    </dgm:pt>
    <dgm:pt modelId="{EBCFC30C-C5DA-C64E-A101-B4CFF0ADA09B}" type="sibTrans" cxnId="{C1FB7C81-A239-5D43-8773-4E1F7EB15660}">
      <dgm:prSet/>
      <dgm:spPr/>
      <dgm:t>
        <a:bodyPr/>
        <a:lstStyle/>
        <a:p>
          <a:endParaRPr lang="fr-FR"/>
        </a:p>
      </dgm:t>
    </dgm:pt>
    <dgm:pt modelId="{7EBCD4F8-720A-F348-8BE6-324E030BE656}">
      <dgm:prSet phldrT="[Texte]" custT="1"/>
      <dgm:spPr/>
      <dgm:t>
        <a:bodyPr/>
        <a:lstStyle/>
        <a:p>
          <a:r>
            <a:rPr lang="fr-FR" sz="1800" b="1" dirty="0"/>
            <a:t>Journée universitaire sur les questions vives</a:t>
          </a:r>
        </a:p>
      </dgm:t>
    </dgm:pt>
    <dgm:pt modelId="{DB9E358A-5D53-D94E-9084-25861C3E93E0}" type="parTrans" cxnId="{1306CB91-8ED1-564E-9B8E-9248525ED89A}">
      <dgm:prSet/>
      <dgm:spPr/>
      <dgm:t>
        <a:bodyPr/>
        <a:lstStyle/>
        <a:p>
          <a:endParaRPr lang="fr-FR"/>
        </a:p>
      </dgm:t>
    </dgm:pt>
    <dgm:pt modelId="{258B4E9B-CC30-C84F-B9E9-2D2F58C9787B}" type="sibTrans" cxnId="{1306CB91-8ED1-564E-9B8E-9248525ED89A}">
      <dgm:prSet/>
      <dgm:spPr/>
      <dgm:t>
        <a:bodyPr/>
        <a:lstStyle/>
        <a:p>
          <a:endParaRPr lang="fr-FR"/>
        </a:p>
      </dgm:t>
    </dgm:pt>
    <dgm:pt modelId="{D39A8973-CDAD-F747-AEC7-C13E3355BAD3}">
      <dgm:prSet custT="1"/>
      <dgm:spPr/>
      <dgm:t>
        <a:bodyPr/>
        <a:lstStyle/>
        <a:p>
          <a:r>
            <a:rPr lang="fr-FR" sz="1800" b="1" dirty="0"/>
            <a:t>Journée universitaire CNRD</a:t>
          </a:r>
        </a:p>
      </dgm:t>
    </dgm:pt>
    <dgm:pt modelId="{527BE9AE-8DD7-B847-A1AF-81134D079160}" type="parTrans" cxnId="{DC144E03-FDD9-8C4C-BB8A-CAE9704CB315}">
      <dgm:prSet/>
      <dgm:spPr/>
      <dgm:t>
        <a:bodyPr/>
        <a:lstStyle/>
        <a:p>
          <a:endParaRPr lang="fr-FR"/>
        </a:p>
      </dgm:t>
    </dgm:pt>
    <dgm:pt modelId="{34983DA0-6ECD-0944-9E1B-B4D404615D16}" type="sibTrans" cxnId="{DC144E03-FDD9-8C4C-BB8A-CAE9704CB315}">
      <dgm:prSet/>
      <dgm:spPr/>
      <dgm:t>
        <a:bodyPr/>
        <a:lstStyle/>
        <a:p>
          <a:endParaRPr lang="fr-FR"/>
        </a:p>
      </dgm:t>
    </dgm:pt>
    <dgm:pt modelId="{941C28E4-B117-184F-9D7E-76F708A79E06}" type="pres">
      <dgm:prSet presAssocID="{F159D377-3CEC-014E-87B5-4915184399F5}" presName="Name0" presStyleCnt="0">
        <dgm:presLayoutVars>
          <dgm:dir/>
          <dgm:resizeHandles val="exact"/>
        </dgm:presLayoutVars>
      </dgm:prSet>
      <dgm:spPr/>
      <dgm:t>
        <a:bodyPr/>
        <a:lstStyle/>
        <a:p>
          <a:endParaRPr lang="fr-FR"/>
        </a:p>
      </dgm:t>
    </dgm:pt>
    <dgm:pt modelId="{5E5821C5-D714-E549-9AC7-01B8D1A822B1}" type="pres">
      <dgm:prSet presAssocID="{EB7543EC-B098-AE4E-A1E2-7CC5AD3C75D0}" presName="node" presStyleLbl="node1" presStyleIdx="0" presStyleCnt="5">
        <dgm:presLayoutVars>
          <dgm:bulletEnabled val="1"/>
        </dgm:presLayoutVars>
      </dgm:prSet>
      <dgm:spPr/>
      <dgm:t>
        <a:bodyPr/>
        <a:lstStyle/>
        <a:p>
          <a:endParaRPr lang="fr-FR"/>
        </a:p>
      </dgm:t>
    </dgm:pt>
    <dgm:pt modelId="{5BE4AEF6-DEA3-5A47-B264-6E55B19C41E9}" type="pres">
      <dgm:prSet presAssocID="{54D46D11-AA39-364D-8927-703AF2B060FE}" presName="sibTrans" presStyleCnt="0"/>
      <dgm:spPr/>
    </dgm:pt>
    <dgm:pt modelId="{7234CDE0-E33F-E84C-9BA8-1F53908F4604}" type="pres">
      <dgm:prSet presAssocID="{FE895581-BA14-E840-9A98-B9F4B5853D7B}" presName="node" presStyleLbl="node1" presStyleIdx="1" presStyleCnt="5">
        <dgm:presLayoutVars>
          <dgm:bulletEnabled val="1"/>
        </dgm:presLayoutVars>
      </dgm:prSet>
      <dgm:spPr/>
      <dgm:t>
        <a:bodyPr/>
        <a:lstStyle/>
        <a:p>
          <a:endParaRPr lang="fr-FR"/>
        </a:p>
      </dgm:t>
    </dgm:pt>
    <dgm:pt modelId="{B5381E65-A904-B44B-9F51-94E517A7D1E8}" type="pres">
      <dgm:prSet presAssocID="{092D5BED-4E1B-AC40-BA25-5B14DCC2CD67}" presName="sibTrans" presStyleCnt="0"/>
      <dgm:spPr/>
    </dgm:pt>
    <dgm:pt modelId="{79FF9DAA-D6D9-3D46-94DF-41D79484D801}" type="pres">
      <dgm:prSet presAssocID="{A5BE433E-3D87-3B4E-9BAF-3DD8D0E0C3F2}" presName="node" presStyleLbl="node1" presStyleIdx="2" presStyleCnt="5">
        <dgm:presLayoutVars>
          <dgm:bulletEnabled val="1"/>
        </dgm:presLayoutVars>
      </dgm:prSet>
      <dgm:spPr/>
      <dgm:t>
        <a:bodyPr/>
        <a:lstStyle/>
        <a:p>
          <a:endParaRPr lang="fr-FR"/>
        </a:p>
      </dgm:t>
    </dgm:pt>
    <dgm:pt modelId="{E201C330-A030-E649-923E-7B4E17E85E43}" type="pres">
      <dgm:prSet presAssocID="{EBCFC30C-C5DA-C64E-A101-B4CFF0ADA09B}" presName="sibTrans" presStyleCnt="0"/>
      <dgm:spPr/>
    </dgm:pt>
    <dgm:pt modelId="{C2C69305-D494-5447-986D-C55616DC7549}" type="pres">
      <dgm:prSet presAssocID="{7EBCD4F8-720A-F348-8BE6-324E030BE656}" presName="node" presStyleLbl="node1" presStyleIdx="3" presStyleCnt="5">
        <dgm:presLayoutVars>
          <dgm:bulletEnabled val="1"/>
        </dgm:presLayoutVars>
      </dgm:prSet>
      <dgm:spPr/>
      <dgm:t>
        <a:bodyPr/>
        <a:lstStyle/>
        <a:p>
          <a:endParaRPr lang="fr-FR"/>
        </a:p>
      </dgm:t>
    </dgm:pt>
    <dgm:pt modelId="{58A168DF-6BA5-8D4D-B2D0-83932D05E1EE}" type="pres">
      <dgm:prSet presAssocID="{258B4E9B-CC30-C84F-B9E9-2D2F58C9787B}" presName="sibTrans" presStyleCnt="0"/>
      <dgm:spPr/>
    </dgm:pt>
    <dgm:pt modelId="{CB667CE5-AAFD-2E43-BF08-4BF1EAE29DB8}" type="pres">
      <dgm:prSet presAssocID="{D39A8973-CDAD-F747-AEC7-C13E3355BAD3}" presName="node" presStyleLbl="node1" presStyleIdx="4" presStyleCnt="5">
        <dgm:presLayoutVars>
          <dgm:bulletEnabled val="1"/>
        </dgm:presLayoutVars>
      </dgm:prSet>
      <dgm:spPr/>
      <dgm:t>
        <a:bodyPr/>
        <a:lstStyle/>
        <a:p>
          <a:endParaRPr lang="fr-FR"/>
        </a:p>
      </dgm:t>
    </dgm:pt>
  </dgm:ptLst>
  <dgm:cxnLst>
    <dgm:cxn modelId="{0D332BCE-37D2-DE43-AA9B-4E3D196CF63B}" type="presOf" srcId="{EB7543EC-B098-AE4E-A1E2-7CC5AD3C75D0}" destId="{5E5821C5-D714-E549-9AC7-01B8D1A822B1}" srcOrd="0" destOrd="0" presId="urn:microsoft.com/office/officeart/2005/8/layout/hList6"/>
    <dgm:cxn modelId="{6CA2384C-C6D4-734A-9BEE-55D6E8548890}" type="presOf" srcId="{D39A8973-CDAD-F747-AEC7-C13E3355BAD3}" destId="{CB667CE5-AAFD-2E43-BF08-4BF1EAE29DB8}" srcOrd="0" destOrd="0" presId="urn:microsoft.com/office/officeart/2005/8/layout/hList6"/>
    <dgm:cxn modelId="{E8EA019D-CFE1-6140-B938-3C51770B221D}" srcId="{F159D377-3CEC-014E-87B5-4915184399F5}" destId="{FE895581-BA14-E840-9A98-B9F4B5853D7B}" srcOrd="1" destOrd="0" parTransId="{001B958A-8EAD-C545-9333-B297D1D8903A}" sibTransId="{092D5BED-4E1B-AC40-BA25-5B14DCC2CD67}"/>
    <dgm:cxn modelId="{B2EDEAE2-65F2-EC43-AF00-3BA400E566A2}" type="presOf" srcId="{FE895581-BA14-E840-9A98-B9F4B5853D7B}" destId="{7234CDE0-E33F-E84C-9BA8-1F53908F4604}" srcOrd="0" destOrd="0" presId="urn:microsoft.com/office/officeart/2005/8/layout/hList6"/>
    <dgm:cxn modelId="{DC144E03-FDD9-8C4C-BB8A-CAE9704CB315}" srcId="{F159D377-3CEC-014E-87B5-4915184399F5}" destId="{D39A8973-CDAD-F747-AEC7-C13E3355BAD3}" srcOrd="4" destOrd="0" parTransId="{527BE9AE-8DD7-B847-A1AF-81134D079160}" sibTransId="{34983DA0-6ECD-0944-9E1B-B4D404615D16}"/>
    <dgm:cxn modelId="{BA590452-05E5-B846-B6A9-C1493D22470E}" type="presOf" srcId="{A5BE433E-3D87-3B4E-9BAF-3DD8D0E0C3F2}" destId="{79FF9DAA-D6D9-3D46-94DF-41D79484D801}" srcOrd="0" destOrd="0" presId="urn:microsoft.com/office/officeart/2005/8/layout/hList6"/>
    <dgm:cxn modelId="{03ABCAEE-EE46-A842-B6CD-CEAFAFF28476}" type="presOf" srcId="{F159D377-3CEC-014E-87B5-4915184399F5}" destId="{941C28E4-B117-184F-9D7E-76F708A79E06}" srcOrd="0" destOrd="0" presId="urn:microsoft.com/office/officeart/2005/8/layout/hList6"/>
    <dgm:cxn modelId="{C52BC003-51AC-5045-A506-75B8E32D0E1F}" srcId="{F159D377-3CEC-014E-87B5-4915184399F5}" destId="{EB7543EC-B098-AE4E-A1E2-7CC5AD3C75D0}" srcOrd="0" destOrd="0" parTransId="{70B90A50-0FAC-1942-B372-C2CB2CE9695B}" sibTransId="{54D46D11-AA39-364D-8927-703AF2B060FE}"/>
    <dgm:cxn modelId="{1761EB4C-792D-8547-B220-5C8C163F9D86}" type="presOf" srcId="{7EBCD4F8-720A-F348-8BE6-324E030BE656}" destId="{C2C69305-D494-5447-986D-C55616DC7549}" srcOrd="0" destOrd="0" presId="urn:microsoft.com/office/officeart/2005/8/layout/hList6"/>
    <dgm:cxn modelId="{C1FB7C81-A239-5D43-8773-4E1F7EB15660}" srcId="{F159D377-3CEC-014E-87B5-4915184399F5}" destId="{A5BE433E-3D87-3B4E-9BAF-3DD8D0E0C3F2}" srcOrd="2" destOrd="0" parTransId="{EE45966D-8D52-2C44-A411-83F16DD4586D}" sibTransId="{EBCFC30C-C5DA-C64E-A101-B4CFF0ADA09B}"/>
    <dgm:cxn modelId="{1306CB91-8ED1-564E-9B8E-9248525ED89A}" srcId="{F159D377-3CEC-014E-87B5-4915184399F5}" destId="{7EBCD4F8-720A-F348-8BE6-324E030BE656}" srcOrd="3" destOrd="0" parTransId="{DB9E358A-5D53-D94E-9084-25861C3E93E0}" sibTransId="{258B4E9B-CC30-C84F-B9E9-2D2F58C9787B}"/>
    <dgm:cxn modelId="{32917E41-5229-154E-A2A9-E5D542D81992}" type="presParOf" srcId="{941C28E4-B117-184F-9D7E-76F708A79E06}" destId="{5E5821C5-D714-E549-9AC7-01B8D1A822B1}" srcOrd="0" destOrd="0" presId="urn:microsoft.com/office/officeart/2005/8/layout/hList6"/>
    <dgm:cxn modelId="{C16FA51F-394D-FF4A-8E18-79B099969589}" type="presParOf" srcId="{941C28E4-B117-184F-9D7E-76F708A79E06}" destId="{5BE4AEF6-DEA3-5A47-B264-6E55B19C41E9}" srcOrd="1" destOrd="0" presId="urn:microsoft.com/office/officeart/2005/8/layout/hList6"/>
    <dgm:cxn modelId="{BF483B76-6376-7B46-BAA4-00D8BAF76E4F}" type="presParOf" srcId="{941C28E4-B117-184F-9D7E-76F708A79E06}" destId="{7234CDE0-E33F-E84C-9BA8-1F53908F4604}" srcOrd="2" destOrd="0" presId="urn:microsoft.com/office/officeart/2005/8/layout/hList6"/>
    <dgm:cxn modelId="{30B75CD7-0A14-E34E-BF24-6247B468D2F7}" type="presParOf" srcId="{941C28E4-B117-184F-9D7E-76F708A79E06}" destId="{B5381E65-A904-B44B-9F51-94E517A7D1E8}" srcOrd="3" destOrd="0" presId="urn:microsoft.com/office/officeart/2005/8/layout/hList6"/>
    <dgm:cxn modelId="{FD52D181-EDBF-EC42-AEA5-B691AE2E27FE}" type="presParOf" srcId="{941C28E4-B117-184F-9D7E-76F708A79E06}" destId="{79FF9DAA-D6D9-3D46-94DF-41D79484D801}" srcOrd="4" destOrd="0" presId="urn:microsoft.com/office/officeart/2005/8/layout/hList6"/>
    <dgm:cxn modelId="{9B29EE4A-4016-4448-884E-B6252DA0E479}" type="presParOf" srcId="{941C28E4-B117-184F-9D7E-76F708A79E06}" destId="{E201C330-A030-E649-923E-7B4E17E85E43}" srcOrd="5" destOrd="0" presId="urn:microsoft.com/office/officeart/2005/8/layout/hList6"/>
    <dgm:cxn modelId="{D743270A-A91F-A745-825F-94485937CD68}" type="presParOf" srcId="{941C28E4-B117-184F-9D7E-76F708A79E06}" destId="{C2C69305-D494-5447-986D-C55616DC7549}" srcOrd="6" destOrd="0" presId="urn:microsoft.com/office/officeart/2005/8/layout/hList6"/>
    <dgm:cxn modelId="{7CDDB58F-2E37-DF42-AAEC-97302661AEEB}" type="presParOf" srcId="{941C28E4-B117-184F-9D7E-76F708A79E06}" destId="{58A168DF-6BA5-8D4D-B2D0-83932D05E1EE}" srcOrd="7" destOrd="0" presId="urn:microsoft.com/office/officeart/2005/8/layout/hList6"/>
    <dgm:cxn modelId="{D349C862-3117-4A4C-BE54-A99B52910304}" type="presParOf" srcId="{941C28E4-B117-184F-9D7E-76F708A79E06}" destId="{CB667CE5-AAFD-2E43-BF08-4BF1EAE29DB8}" srcOrd="8" destOrd="0" presId="urn:microsoft.com/office/officeart/2005/8/layout/hList6"/>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B2A172-8EE3-43D5-B033-90738B1D3CDD}" type="datetimeFigureOut">
              <a:rPr lang="fr-FR" smtClean="0"/>
              <a:t>02/09/2022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850B35-EA6C-4FC8-8043-F4234646547C}" type="slidenum">
              <a:rPr lang="fr-FR" smtClean="0"/>
              <a:t>‹N°›</a:t>
            </a:fld>
            <a:endParaRPr lang="fr-FR"/>
          </a:p>
        </p:txBody>
      </p:sp>
    </p:spTree>
    <p:extLst>
      <p:ext uri="{BB962C8B-B14F-4D97-AF65-F5344CB8AC3E}">
        <p14:creationId xmlns:p14="http://schemas.microsoft.com/office/powerpoint/2010/main" val="3568691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02/09/2022</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baseline="0">
                <a:latin typeface="Marianne" panose="02000000000000000000" pitchFamily="50" charset="0"/>
              </a:defRPr>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528" y="90000"/>
            <a:ext cx="3744416" cy="376774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lvl1pPr>
              <a:defRPr>
                <a:latin typeface="Marianne" panose="02000000000000000000" pitchFamily="50" charset="0"/>
              </a:defRPr>
            </a:lvl1pPr>
          </a:lstStyle>
          <a:p>
            <a:pPr algn="r"/>
            <a:r>
              <a:rPr lang="fr-FR" cap="all" dirty="0"/>
              <a:t>XX/XX/XXXX</a:t>
            </a:r>
          </a:p>
        </p:txBody>
      </p:sp>
      <p:sp>
        <p:nvSpPr>
          <p:cNvPr id="3" name="Espace réservé du pied de page 2"/>
          <p:cNvSpPr>
            <a:spLocks noGrp="1"/>
          </p:cNvSpPr>
          <p:nvPr>
            <p:ph type="ftr" sz="quarter" idx="11"/>
          </p:nvPr>
        </p:nvSpPr>
        <p:spPr bwMode="gray">
          <a:xfrm>
            <a:off x="395536" y="4803998"/>
            <a:ext cx="5759984" cy="339502"/>
          </a:xfrm>
        </p:spPr>
        <p:txBody>
          <a:bodyPr/>
          <a:lstStyle>
            <a:lvl1pPr>
              <a:defRPr baseline="0">
                <a:latin typeface="Arial" panose="020B0604020202020204" pitchFamily="34" charset="0"/>
              </a:defRPr>
            </a:lvl1pPr>
          </a:lstStyle>
          <a:p>
            <a:r>
              <a:rPr lang="fr-FR" dirty="0"/>
              <a:t>Intitulé de la direction/service interministérielle</a:t>
            </a:r>
          </a:p>
        </p:txBody>
      </p:sp>
      <p:sp>
        <p:nvSpPr>
          <p:cNvPr id="8" name="Espace réservé du numéro de diapositive 7"/>
          <p:cNvSpPr>
            <a:spLocks noGrp="1"/>
          </p:cNvSpPr>
          <p:nvPr>
            <p:ph type="sldNum" sz="quarter" idx="12"/>
          </p:nvPr>
        </p:nvSpPr>
        <p:spPr bwMode="gray"/>
        <p:txBody>
          <a:bodyPr/>
          <a:lstStyle>
            <a:lvl1pPr>
              <a:defRPr>
                <a:latin typeface="Marianne" panose="02000000000000000000" pitchFamily="50" charset="0"/>
              </a:defRPr>
            </a:lvl1p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95536" y="2346046"/>
            <a:ext cx="8388464"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95536" y="4783500"/>
            <a:ext cx="8388464" cy="90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34692"/>
            <a:ext cx="1948852" cy="1960994"/>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23528" y="1131590"/>
            <a:ext cx="8460471" cy="504056"/>
          </a:xfrm>
        </p:spPr>
        <p:txBody>
          <a:bodyPr/>
          <a:lstStyle>
            <a:lvl1pPr>
              <a:defRPr baseline="0">
                <a:latin typeface="Arial" panose="020B0604020202020204" pitchFamily="34" charset="0"/>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203520" y="1896616"/>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059582"/>
            <a:ext cx="9144000" cy="4084818"/>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23528" y="736200"/>
            <a:ext cx="8440143"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a:xfrm>
            <a:off x="323528" y="4783500"/>
            <a:ext cx="5831992" cy="360000"/>
          </a:xfrm>
        </p:spPr>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23528" y="900000"/>
            <a:ext cx="8460471"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direction/service interministérielle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baseline="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23527" y="1836000"/>
            <a:ext cx="2556471"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293763"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23528" y="900000"/>
            <a:ext cx="8460471"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19602" y="1834885"/>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latin typeface="Marianne" panose="02000000000000000000" pitchFamily="50" charset="0"/>
              </a:defRPr>
            </a:lvl1pPr>
          </a:lstStyle>
          <a:p>
            <a:pPr algn="r"/>
            <a:r>
              <a:rPr lang="fr-FR" cap="all" dirty="0"/>
              <a:t>XX/XX/XXXX</a:t>
            </a:r>
          </a:p>
        </p:txBody>
      </p:sp>
      <p:sp>
        <p:nvSpPr>
          <p:cNvPr id="5" name="Espace réservé du pied de page 4"/>
          <p:cNvSpPr>
            <a:spLocks noGrp="1"/>
          </p:cNvSpPr>
          <p:nvPr>
            <p:ph type="ftr" sz="quarter" idx="3"/>
          </p:nvPr>
        </p:nvSpPr>
        <p:spPr bwMode="gray">
          <a:xfrm>
            <a:off x="319602" y="4783500"/>
            <a:ext cx="5835918" cy="360000"/>
          </a:xfrm>
          <a:prstGeom prst="rect">
            <a:avLst/>
          </a:prstGeom>
        </p:spPr>
        <p:txBody>
          <a:bodyPr vert="horz" lIns="0" tIns="0" rIns="0" bIns="0" rtlCol="0" anchor="ctr" anchorCtr="0">
            <a:noAutofit/>
          </a:bodyPr>
          <a:lstStyle>
            <a:lvl1pPr algn="l">
              <a:defRPr sz="750" b="1" baseline="0">
                <a:solidFill>
                  <a:schemeClr val="tx1"/>
                </a:solidFill>
                <a:latin typeface="Arial" panose="020B0604020202020204" pitchFamily="34" charset="0"/>
              </a:defRPr>
            </a:lvl1pPr>
          </a:lstStyle>
          <a:p>
            <a:r>
              <a:rPr lang="fr-FR" dirty="0"/>
              <a:t>Intitulé de la direction/service =</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baseline="0">
                <a:solidFill>
                  <a:schemeClr val="tx1"/>
                </a:solidFill>
                <a:latin typeface="Marianne" panose="02000000000000000000" pitchFamily="50" charset="0"/>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19602" y="4783500"/>
            <a:ext cx="8464398" cy="90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79512" y="32344"/>
            <a:ext cx="864096" cy="86948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baseline="0">
          <a:solidFill>
            <a:schemeClr val="tx1"/>
          </a:solidFill>
          <a:latin typeface="Arial" panose="020B0604020202020204" pitchFamily="34" charset="0"/>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baseline="0">
          <a:solidFill>
            <a:schemeClr val="tx1"/>
          </a:solidFill>
          <a:latin typeface="Arial" panose="020B0604020202020204" pitchFamily="34" charset="0"/>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baseline="0">
          <a:solidFill>
            <a:schemeClr val="tx1"/>
          </a:solidFill>
          <a:latin typeface="Arial" panose="020B0604020202020204" pitchFamily="34" charset="0"/>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baseline="0">
          <a:solidFill>
            <a:schemeClr val="tx1"/>
          </a:solidFill>
          <a:latin typeface="Arial" panose="020B0604020202020204" pitchFamily="34" charset="0"/>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baseline="0">
          <a:solidFill>
            <a:schemeClr val="tx1"/>
          </a:solidFill>
          <a:latin typeface="Arial" panose="020B0604020202020204" pitchFamily="34" charset="0"/>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baseline="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mailto:virginie.pibarot@ac-dijon.fr"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mailto:virginie.pibarot@ac-dijon.fr"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6" name="Espace réservé du texte 5"/>
          <p:cNvSpPr>
            <a:spLocks noGrp="1"/>
          </p:cNvSpPr>
          <p:nvPr>
            <p:ph type="body" sz="quarter" idx="13"/>
          </p:nvPr>
        </p:nvSpPr>
        <p:spPr/>
        <p:txBody>
          <a:bodyPr/>
          <a:lstStyle/>
          <a:p>
            <a:pPr algn="ctr"/>
            <a:r>
              <a:rPr lang="fr-FR" dirty="0"/>
              <a:t>PLAN DE Formation </a:t>
            </a:r>
            <a:r>
              <a:rPr lang="fr-FR" dirty="0" err="1"/>
              <a:t>ACAdémique</a:t>
            </a:r>
            <a:r>
              <a:rPr lang="fr-FR" dirty="0"/>
              <a:t> </a:t>
            </a:r>
          </a:p>
          <a:p>
            <a:pPr algn="ctr"/>
            <a:r>
              <a:rPr lang="fr-FR" dirty="0"/>
              <a:t>Histoire et géographie</a:t>
            </a:r>
          </a:p>
          <a:p>
            <a:pPr algn="ctr"/>
            <a:r>
              <a:rPr lang="fr-FR" dirty="0"/>
              <a:t>2022-2023</a:t>
            </a:r>
          </a:p>
          <a:p>
            <a:pPr algn="ctr"/>
            <a:endParaRPr lang="fr-FR" dirty="0"/>
          </a:p>
        </p:txBody>
      </p:sp>
      <p:sp>
        <p:nvSpPr>
          <p:cNvPr id="7" name="Espace réservé de la date 6"/>
          <p:cNvSpPr>
            <a:spLocks noGrp="1"/>
          </p:cNvSpPr>
          <p:nvPr>
            <p:ph type="dt" sz="half" idx="10"/>
          </p:nvPr>
        </p:nvSpPr>
        <p:spPr>
          <a:xfrm>
            <a:off x="7726169" y="4783500"/>
            <a:ext cx="1170000" cy="360000"/>
          </a:xfrm>
        </p:spPr>
        <p:txBody>
          <a:bodyPr/>
          <a:lstStyle/>
          <a:p>
            <a:pPr algn="r"/>
            <a:r>
              <a:rPr lang="fr-FR" cap="all" dirty="0"/>
              <a:t>Septembre 2022</a:t>
            </a:r>
          </a:p>
        </p:txBody>
      </p:sp>
      <p:sp>
        <p:nvSpPr>
          <p:cNvPr id="8" name="Espace réservé du pied de page 7"/>
          <p:cNvSpPr>
            <a:spLocks noGrp="1"/>
          </p:cNvSpPr>
          <p:nvPr>
            <p:ph type="ftr" sz="quarter" idx="11"/>
          </p:nvPr>
        </p:nvSpPr>
        <p:spPr/>
        <p:txBody>
          <a:bodyPr/>
          <a:lstStyle/>
          <a:p>
            <a:r>
              <a:rPr lang="fr-FR" dirty="0"/>
              <a:t>Inspection d’histoire et géographie</a:t>
            </a:r>
          </a:p>
        </p:txBody>
      </p:sp>
    </p:spTree>
    <p:extLst>
      <p:ext uri="{BB962C8B-B14F-4D97-AF65-F5344CB8AC3E}">
        <p14:creationId xmlns:p14="http://schemas.microsoft.com/office/powerpoint/2010/main" val="418151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CAD0F6A-3024-ADA5-2E3C-2C0C319DBA11}"/>
              </a:ext>
            </a:extLst>
          </p:cNvPr>
          <p:cNvSpPr>
            <a:spLocks noGrp="1"/>
          </p:cNvSpPr>
          <p:nvPr>
            <p:ph type="title"/>
          </p:nvPr>
        </p:nvSpPr>
        <p:spPr/>
        <p:txBody>
          <a:bodyPr/>
          <a:lstStyle/>
          <a:p>
            <a:endParaRPr lang="fr-FR"/>
          </a:p>
        </p:txBody>
      </p:sp>
      <p:sp>
        <p:nvSpPr>
          <p:cNvPr id="7" name="ZoneTexte 6">
            <a:extLst>
              <a:ext uri="{FF2B5EF4-FFF2-40B4-BE49-F238E27FC236}">
                <a16:creationId xmlns:a16="http://schemas.microsoft.com/office/drawing/2014/main" xmlns="" id="{27C0F0FD-B7AA-2612-FE5D-9B2DB295B2F4}"/>
              </a:ext>
            </a:extLst>
          </p:cNvPr>
          <p:cNvSpPr txBox="1"/>
          <p:nvPr/>
        </p:nvSpPr>
        <p:spPr>
          <a:xfrm>
            <a:off x="1907704" y="16996"/>
            <a:ext cx="5544616" cy="369332"/>
          </a:xfrm>
          <a:prstGeom prst="rect">
            <a:avLst/>
          </a:prstGeom>
          <a:noFill/>
        </p:spPr>
        <p:txBody>
          <a:bodyPr wrap="square" rtlCol="0">
            <a:spAutoFit/>
          </a:bodyPr>
          <a:lstStyle/>
          <a:p>
            <a:r>
              <a:rPr lang="fr-FR" dirty="0"/>
              <a:t>Le PAF HG se décompose en 5 dispositifs.</a:t>
            </a:r>
          </a:p>
        </p:txBody>
      </p:sp>
      <p:graphicFrame>
        <p:nvGraphicFramePr>
          <p:cNvPr id="8" name="Diagramme 7">
            <a:extLst>
              <a:ext uri="{FF2B5EF4-FFF2-40B4-BE49-F238E27FC236}">
                <a16:creationId xmlns:a16="http://schemas.microsoft.com/office/drawing/2014/main" xmlns="" id="{4E298B83-EA3A-8888-5295-A068D3436998}"/>
              </a:ext>
            </a:extLst>
          </p:cNvPr>
          <p:cNvGraphicFramePr/>
          <p:nvPr>
            <p:extLst>
              <p:ext uri="{D42A27DB-BD31-4B8C-83A1-F6EECF244321}">
                <p14:modId xmlns:p14="http://schemas.microsoft.com/office/powerpoint/2010/main" val="1445632009"/>
              </p:ext>
            </p:extLst>
          </p:nvPr>
        </p:nvGraphicFramePr>
        <p:xfrm>
          <a:off x="180000" y="563163"/>
          <a:ext cx="881936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ZoneTexte 10">
            <a:extLst>
              <a:ext uri="{FF2B5EF4-FFF2-40B4-BE49-F238E27FC236}">
                <a16:creationId xmlns:a16="http://schemas.microsoft.com/office/drawing/2014/main" xmlns="" id="{2CCDD774-6FBE-880B-5D5A-53E85E9C5F4B}"/>
              </a:ext>
            </a:extLst>
          </p:cNvPr>
          <p:cNvSpPr txBox="1"/>
          <p:nvPr/>
        </p:nvSpPr>
        <p:spPr>
          <a:xfrm>
            <a:off x="251520" y="771550"/>
            <a:ext cx="576064" cy="369332"/>
          </a:xfrm>
          <a:prstGeom prst="rect">
            <a:avLst/>
          </a:prstGeom>
          <a:noFill/>
        </p:spPr>
        <p:txBody>
          <a:bodyPr wrap="square" rtlCol="0">
            <a:spAutoFit/>
          </a:bodyPr>
          <a:lstStyle/>
          <a:p>
            <a:r>
              <a:rPr lang="fr-FR" b="1" dirty="0">
                <a:solidFill>
                  <a:schemeClr val="bg1"/>
                </a:solidFill>
              </a:rPr>
              <a:t>1</a:t>
            </a:r>
          </a:p>
        </p:txBody>
      </p:sp>
      <p:sp>
        <p:nvSpPr>
          <p:cNvPr id="12" name="ZoneTexte 11">
            <a:extLst>
              <a:ext uri="{FF2B5EF4-FFF2-40B4-BE49-F238E27FC236}">
                <a16:creationId xmlns:a16="http://schemas.microsoft.com/office/drawing/2014/main" xmlns="" id="{659BBC2E-8D8D-E205-EF45-0301D4B8DFBC}"/>
              </a:ext>
            </a:extLst>
          </p:cNvPr>
          <p:cNvSpPr txBox="1"/>
          <p:nvPr/>
        </p:nvSpPr>
        <p:spPr>
          <a:xfrm>
            <a:off x="2051720" y="771550"/>
            <a:ext cx="576064" cy="369332"/>
          </a:xfrm>
          <a:prstGeom prst="rect">
            <a:avLst/>
          </a:prstGeom>
          <a:noFill/>
        </p:spPr>
        <p:txBody>
          <a:bodyPr wrap="square" rtlCol="0">
            <a:spAutoFit/>
          </a:bodyPr>
          <a:lstStyle/>
          <a:p>
            <a:r>
              <a:rPr lang="fr-FR" b="1" dirty="0">
                <a:solidFill>
                  <a:schemeClr val="bg1"/>
                </a:solidFill>
              </a:rPr>
              <a:t>2</a:t>
            </a:r>
          </a:p>
        </p:txBody>
      </p:sp>
      <p:sp>
        <p:nvSpPr>
          <p:cNvPr id="13" name="ZoneTexte 12">
            <a:extLst>
              <a:ext uri="{FF2B5EF4-FFF2-40B4-BE49-F238E27FC236}">
                <a16:creationId xmlns:a16="http://schemas.microsoft.com/office/drawing/2014/main" xmlns="" id="{31E6AB35-4DF6-09B4-6E3F-A960A1DC4D9A}"/>
              </a:ext>
            </a:extLst>
          </p:cNvPr>
          <p:cNvSpPr txBox="1"/>
          <p:nvPr/>
        </p:nvSpPr>
        <p:spPr>
          <a:xfrm>
            <a:off x="3775627" y="735185"/>
            <a:ext cx="576064" cy="369332"/>
          </a:xfrm>
          <a:prstGeom prst="rect">
            <a:avLst/>
          </a:prstGeom>
          <a:noFill/>
        </p:spPr>
        <p:txBody>
          <a:bodyPr wrap="square" rtlCol="0">
            <a:spAutoFit/>
          </a:bodyPr>
          <a:lstStyle/>
          <a:p>
            <a:r>
              <a:rPr lang="fr-FR" b="1" dirty="0">
                <a:solidFill>
                  <a:schemeClr val="bg1"/>
                </a:solidFill>
              </a:rPr>
              <a:t>3</a:t>
            </a:r>
          </a:p>
        </p:txBody>
      </p:sp>
      <p:sp>
        <p:nvSpPr>
          <p:cNvPr id="14" name="ZoneTexte 13">
            <a:extLst>
              <a:ext uri="{FF2B5EF4-FFF2-40B4-BE49-F238E27FC236}">
                <a16:creationId xmlns:a16="http://schemas.microsoft.com/office/drawing/2014/main" xmlns="" id="{6569F570-30DE-FA29-0395-CDD12DF34A6E}"/>
              </a:ext>
            </a:extLst>
          </p:cNvPr>
          <p:cNvSpPr txBox="1"/>
          <p:nvPr/>
        </p:nvSpPr>
        <p:spPr>
          <a:xfrm>
            <a:off x="5575827" y="769491"/>
            <a:ext cx="576064" cy="369332"/>
          </a:xfrm>
          <a:prstGeom prst="rect">
            <a:avLst/>
          </a:prstGeom>
          <a:noFill/>
        </p:spPr>
        <p:txBody>
          <a:bodyPr wrap="square" rtlCol="0">
            <a:spAutoFit/>
          </a:bodyPr>
          <a:lstStyle/>
          <a:p>
            <a:r>
              <a:rPr lang="fr-FR" b="1" dirty="0">
                <a:solidFill>
                  <a:schemeClr val="bg1"/>
                </a:solidFill>
              </a:rPr>
              <a:t>4</a:t>
            </a:r>
          </a:p>
        </p:txBody>
      </p:sp>
      <p:sp>
        <p:nvSpPr>
          <p:cNvPr id="15" name="ZoneTexte 14">
            <a:extLst>
              <a:ext uri="{FF2B5EF4-FFF2-40B4-BE49-F238E27FC236}">
                <a16:creationId xmlns:a16="http://schemas.microsoft.com/office/drawing/2014/main" xmlns="" id="{CBB094D6-AA8C-3CEC-80B3-78DCEB65956B}"/>
              </a:ext>
            </a:extLst>
          </p:cNvPr>
          <p:cNvSpPr txBox="1"/>
          <p:nvPr/>
        </p:nvSpPr>
        <p:spPr>
          <a:xfrm>
            <a:off x="7390811" y="771148"/>
            <a:ext cx="576064" cy="369332"/>
          </a:xfrm>
          <a:prstGeom prst="rect">
            <a:avLst/>
          </a:prstGeom>
          <a:noFill/>
        </p:spPr>
        <p:txBody>
          <a:bodyPr wrap="square" rtlCol="0">
            <a:spAutoFit/>
          </a:bodyPr>
          <a:lstStyle/>
          <a:p>
            <a:r>
              <a:rPr lang="fr-FR" b="1" dirty="0">
                <a:solidFill>
                  <a:schemeClr val="bg1"/>
                </a:solidFill>
              </a:rPr>
              <a:t>5</a:t>
            </a:r>
          </a:p>
        </p:txBody>
      </p:sp>
      <p:sp>
        <p:nvSpPr>
          <p:cNvPr id="3" name="ZoneTexte 2">
            <a:extLst>
              <a:ext uri="{FF2B5EF4-FFF2-40B4-BE49-F238E27FC236}">
                <a16:creationId xmlns:a16="http://schemas.microsoft.com/office/drawing/2014/main" xmlns="" id="{4CEB3C77-D174-51DA-908E-5CF2710C6C52}"/>
              </a:ext>
            </a:extLst>
          </p:cNvPr>
          <p:cNvSpPr txBox="1"/>
          <p:nvPr/>
        </p:nvSpPr>
        <p:spPr>
          <a:xfrm rot="20021615">
            <a:off x="168621" y="3845177"/>
            <a:ext cx="1800200" cy="369332"/>
          </a:xfrm>
          <a:prstGeom prst="rect">
            <a:avLst/>
          </a:prstGeom>
          <a:noFill/>
        </p:spPr>
        <p:txBody>
          <a:bodyPr wrap="square" rtlCol="0">
            <a:spAutoFit/>
          </a:bodyPr>
          <a:lstStyle/>
          <a:p>
            <a:r>
              <a:rPr lang="fr-FR" dirty="0">
                <a:solidFill>
                  <a:schemeClr val="bg1"/>
                </a:solidFill>
              </a:rPr>
              <a:t>Public désigné</a:t>
            </a:r>
          </a:p>
        </p:txBody>
      </p:sp>
      <p:sp>
        <p:nvSpPr>
          <p:cNvPr id="4" name="ZoneTexte 3">
            <a:extLst>
              <a:ext uri="{FF2B5EF4-FFF2-40B4-BE49-F238E27FC236}">
                <a16:creationId xmlns:a16="http://schemas.microsoft.com/office/drawing/2014/main" xmlns="" id="{4287393E-FE8A-8DA6-F8EF-B28FB387B4C2}"/>
              </a:ext>
            </a:extLst>
          </p:cNvPr>
          <p:cNvSpPr txBox="1"/>
          <p:nvPr/>
        </p:nvSpPr>
        <p:spPr>
          <a:xfrm rot="20021615">
            <a:off x="1962901" y="3825484"/>
            <a:ext cx="1800200" cy="369332"/>
          </a:xfrm>
          <a:prstGeom prst="rect">
            <a:avLst/>
          </a:prstGeom>
          <a:noFill/>
        </p:spPr>
        <p:txBody>
          <a:bodyPr wrap="square" rtlCol="0">
            <a:spAutoFit/>
          </a:bodyPr>
          <a:lstStyle/>
          <a:p>
            <a:r>
              <a:rPr lang="fr-FR" dirty="0">
                <a:solidFill>
                  <a:schemeClr val="bg1"/>
                </a:solidFill>
              </a:rPr>
              <a:t>Public désigné</a:t>
            </a:r>
          </a:p>
        </p:txBody>
      </p:sp>
      <p:sp>
        <p:nvSpPr>
          <p:cNvPr id="5" name="ZoneTexte 4">
            <a:extLst>
              <a:ext uri="{FF2B5EF4-FFF2-40B4-BE49-F238E27FC236}">
                <a16:creationId xmlns:a16="http://schemas.microsoft.com/office/drawing/2014/main" xmlns="" id="{6659DA07-1841-23BD-B6B6-6D6935E930E0}"/>
              </a:ext>
            </a:extLst>
          </p:cNvPr>
          <p:cNvSpPr txBox="1"/>
          <p:nvPr/>
        </p:nvSpPr>
        <p:spPr>
          <a:xfrm rot="20021615">
            <a:off x="3820589" y="3544929"/>
            <a:ext cx="1800200" cy="646331"/>
          </a:xfrm>
          <a:prstGeom prst="rect">
            <a:avLst/>
          </a:prstGeom>
          <a:noFill/>
        </p:spPr>
        <p:txBody>
          <a:bodyPr wrap="square" rtlCol="0">
            <a:spAutoFit/>
          </a:bodyPr>
          <a:lstStyle/>
          <a:p>
            <a:r>
              <a:rPr lang="fr-FR" dirty="0">
                <a:solidFill>
                  <a:schemeClr val="bg1"/>
                </a:solidFill>
              </a:rPr>
              <a:t>Candidature individuelle</a:t>
            </a:r>
          </a:p>
        </p:txBody>
      </p:sp>
      <p:sp>
        <p:nvSpPr>
          <p:cNvPr id="6" name="ZoneTexte 5">
            <a:extLst>
              <a:ext uri="{FF2B5EF4-FFF2-40B4-BE49-F238E27FC236}">
                <a16:creationId xmlns:a16="http://schemas.microsoft.com/office/drawing/2014/main" xmlns="" id="{3B480A72-6C04-1ACE-E2D7-CFC0880DEB20}"/>
              </a:ext>
            </a:extLst>
          </p:cNvPr>
          <p:cNvSpPr txBox="1"/>
          <p:nvPr/>
        </p:nvSpPr>
        <p:spPr>
          <a:xfrm rot="20021615">
            <a:off x="5602119" y="3474456"/>
            <a:ext cx="1800200" cy="646331"/>
          </a:xfrm>
          <a:prstGeom prst="rect">
            <a:avLst/>
          </a:prstGeom>
          <a:noFill/>
        </p:spPr>
        <p:txBody>
          <a:bodyPr wrap="square" rtlCol="0">
            <a:spAutoFit/>
          </a:bodyPr>
          <a:lstStyle/>
          <a:p>
            <a:r>
              <a:rPr lang="fr-FR" dirty="0">
                <a:solidFill>
                  <a:schemeClr val="bg1"/>
                </a:solidFill>
              </a:rPr>
              <a:t>Candidature individuelle</a:t>
            </a:r>
          </a:p>
        </p:txBody>
      </p:sp>
      <p:sp>
        <p:nvSpPr>
          <p:cNvPr id="9" name="ZoneTexte 8">
            <a:extLst>
              <a:ext uri="{FF2B5EF4-FFF2-40B4-BE49-F238E27FC236}">
                <a16:creationId xmlns:a16="http://schemas.microsoft.com/office/drawing/2014/main" xmlns="" id="{53724038-D1A5-AADC-4734-F011E3D4F1FF}"/>
              </a:ext>
            </a:extLst>
          </p:cNvPr>
          <p:cNvSpPr txBox="1"/>
          <p:nvPr/>
        </p:nvSpPr>
        <p:spPr>
          <a:xfrm rot="20021615">
            <a:off x="7392311" y="3474455"/>
            <a:ext cx="1800200" cy="646331"/>
          </a:xfrm>
          <a:prstGeom prst="rect">
            <a:avLst/>
          </a:prstGeom>
          <a:noFill/>
        </p:spPr>
        <p:txBody>
          <a:bodyPr wrap="square" rtlCol="0">
            <a:spAutoFit/>
          </a:bodyPr>
          <a:lstStyle/>
          <a:p>
            <a:r>
              <a:rPr lang="fr-FR" dirty="0">
                <a:solidFill>
                  <a:schemeClr val="bg1"/>
                </a:solidFill>
              </a:rPr>
              <a:t>Candidature individuelle</a:t>
            </a:r>
          </a:p>
        </p:txBody>
      </p:sp>
    </p:spTree>
    <p:extLst>
      <p:ext uri="{BB962C8B-B14F-4D97-AF65-F5344CB8AC3E}">
        <p14:creationId xmlns:p14="http://schemas.microsoft.com/office/powerpoint/2010/main" val="222124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llipse 22">
            <a:extLst>
              <a:ext uri="{FF2B5EF4-FFF2-40B4-BE49-F238E27FC236}">
                <a16:creationId xmlns:a16="http://schemas.microsoft.com/office/drawing/2014/main" xmlns="" id="{74FD306E-15DD-CC7B-E3D5-E34290110636}"/>
              </a:ext>
            </a:extLst>
          </p:cNvPr>
          <p:cNvSpPr/>
          <p:nvPr/>
        </p:nvSpPr>
        <p:spPr>
          <a:xfrm>
            <a:off x="6555660" y="1379038"/>
            <a:ext cx="2548971" cy="255264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 coins arrondis 4">
            <a:extLst>
              <a:ext uri="{FF2B5EF4-FFF2-40B4-BE49-F238E27FC236}">
                <a16:creationId xmlns:a16="http://schemas.microsoft.com/office/drawing/2014/main" xmlns="" id="{B3A97C04-FBB3-0431-A524-BFF6AA8934CB}"/>
              </a:ext>
            </a:extLst>
          </p:cNvPr>
          <p:cNvSpPr/>
          <p:nvPr/>
        </p:nvSpPr>
        <p:spPr>
          <a:xfrm>
            <a:off x="414442" y="820093"/>
            <a:ext cx="2709449" cy="3600400"/>
          </a:xfrm>
          <a:prstGeom prst="roundRect">
            <a:avLst/>
          </a:prstGeom>
          <a:solidFill>
            <a:schemeClr val="tx2">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F226C31D-0C6F-CB16-39C9-AEAF0C1877C9}"/>
              </a:ext>
            </a:extLst>
          </p:cNvPr>
          <p:cNvSpPr txBox="1"/>
          <p:nvPr/>
        </p:nvSpPr>
        <p:spPr>
          <a:xfrm>
            <a:off x="325937" y="1127576"/>
            <a:ext cx="2808427" cy="2954655"/>
          </a:xfrm>
          <a:prstGeom prst="rect">
            <a:avLst/>
          </a:prstGeom>
          <a:noFill/>
        </p:spPr>
        <p:txBody>
          <a:bodyPr wrap="square" rtlCol="0">
            <a:spAutoFit/>
          </a:bodyPr>
          <a:lstStyle/>
          <a:p>
            <a:pPr algn="ctr"/>
            <a:r>
              <a:rPr lang="fr-FR" sz="2000" b="1" dirty="0">
                <a:solidFill>
                  <a:schemeClr val="bg1"/>
                </a:solidFill>
              </a:rPr>
              <a:t>Les communautés apprenantes</a:t>
            </a:r>
            <a:r>
              <a:rPr lang="fr-FR" b="1" dirty="0">
                <a:solidFill>
                  <a:schemeClr val="bg1"/>
                </a:solidFill>
              </a:rPr>
              <a:t>`</a:t>
            </a:r>
          </a:p>
          <a:p>
            <a:pPr algn="ctr"/>
            <a:endParaRPr lang="fr-FR" b="1" dirty="0">
              <a:solidFill>
                <a:schemeClr val="bg1"/>
              </a:solidFill>
            </a:endParaRPr>
          </a:p>
          <a:p>
            <a:pPr algn="ctr"/>
            <a:r>
              <a:rPr lang="fr-FR" sz="1600" b="1" dirty="0">
                <a:solidFill>
                  <a:schemeClr val="bg1"/>
                </a:solidFill>
              </a:rPr>
              <a:t>Comment favoriser le travail collaboratif en histoire et géographie, au sein d'une liaison collège/lycée, autour d'un objet de travail commun choisi par des enseignants volontaires ?  </a:t>
            </a:r>
          </a:p>
        </p:txBody>
      </p:sp>
      <p:sp>
        <p:nvSpPr>
          <p:cNvPr id="11" name="ZoneTexte 10">
            <a:extLst>
              <a:ext uri="{FF2B5EF4-FFF2-40B4-BE49-F238E27FC236}">
                <a16:creationId xmlns:a16="http://schemas.microsoft.com/office/drawing/2014/main" xmlns="" id="{F52BA48B-3775-2755-F7F1-9C53A2E9DF75}"/>
              </a:ext>
            </a:extLst>
          </p:cNvPr>
          <p:cNvSpPr txBox="1"/>
          <p:nvPr/>
        </p:nvSpPr>
        <p:spPr>
          <a:xfrm>
            <a:off x="1106655" y="157893"/>
            <a:ext cx="3276176" cy="369332"/>
          </a:xfrm>
          <a:prstGeom prst="rect">
            <a:avLst/>
          </a:prstGeom>
          <a:noFill/>
        </p:spPr>
        <p:txBody>
          <a:bodyPr wrap="square" rtlCol="0">
            <a:spAutoFit/>
          </a:bodyPr>
          <a:lstStyle/>
          <a:p>
            <a:r>
              <a:rPr lang="fr-FR" b="1" dirty="0"/>
              <a:t>Dispositif 1</a:t>
            </a:r>
          </a:p>
        </p:txBody>
      </p:sp>
      <p:sp>
        <p:nvSpPr>
          <p:cNvPr id="18" name="Rectangle : coins arrondis 17">
            <a:extLst>
              <a:ext uri="{FF2B5EF4-FFF2-40B4-BE49-F238E27FC236}">
                <a16:creationId xmlns:a16="http://schemas.microsoft.com/office/drawing/2014/main" xmlns="" id="{959EBE2E-E989-BECE-E974-E096967F81E2}"/>
              </a:ext>
            </a:extLst>
          </p:cNvPr>
          <p:cNvSpPr/>
          <p:nvPr/>
        </p:nvSpPr>
        <p:spPr>
          <a:xfrm>
            <a:off x="3230702" y="181146"/>
            <a:ext cx="3231846" cy="2263137"/>
          </a:xfrm>
          <a:prstGeom prst="round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xmlns="" id="{9AC447E3-BA20-D41B-4D6B-8427F6EA707A}"/>
              </a:ext>
            </a:extLst>
          </p:cNvPr>
          <p:cNvSpPr txBox="1"/>
          <p:nvPr/>
        </p:nvSpPr>
        <p:spPr>
          <a:xfrm>
            <a:off x="3230702" y="382180"/>
            <a:ext cx="3109501" cy="2062103"/>
          </a:xfrm>
          <a:prstGeom prst="rect">
            <a:avLst/>
          </a:prstGeom>
          <a:noFill/>
        </p:spPr>
        <p:txBody>
          <a:bodyPr wrap="square" rtlCol="0">
            <a:spAutoFit/>
          </a:bodyPr>
          <a:lstStyle/>
          <a:p>
            <a:pPr marL="285750" indent="-285750">
              <a:buFont typeface="Wingdings" pitchFamily="2" charset="2"/>
              <a:buChar char="Ø"/>
            </a:pPr>
            <a:r>
              <a:rPr lang="fr-FR" sz="1600" b="1" dirty="0">
                <a:solidFill>
                  <a:schemeClr val="bg1"/>
                </a:solidFill>
              </a:rPr>
              <a:t>Maximum 10 enseignants</a:t>
            </a:r>
          </a:p>
          <a:p>
            <a:pPr marL="285750" indent="-285750">
              <a:buFont typeface="Wingdings" pitchFamily="2" charset="2"/>
              <a:buChar char="Ø"/>
            </a:pPr>
            <a:r>
              <a:rPr lang="fr-FR" sz="1600" b="1" dirty="0">
                <a:solidFill>
                  <a:schemeClr val="bg1"/>
                </a:solidFill>
              </a:rPr>
              <a:t>Au sein d’une liaison collège-lycée (si possible)</a:t>
            </a:r>
          </a:p>
          <a:p>
            <a:pPr marL="285750" indent="-285750">
              <a:buFont typeface="Wingdings" pitchFamily="2" charset="2"/>
              <a:buChar char="Ø"/>
            </a:pPr>
            <a:r>
              <a:rPr lang="fr-FR" sz="1600" b="1" dirty="0">
                <a:solidFill>
                  <a:schemeClr val="bg1"/>
                </a:solidFill>
              </a:rPr>
              <a:t>À échelle d’un réseau</a:t>
            </a:r>
          </a:p>
          <a:p>
            <a:pPr marL="285750" indent="-285750">
              <a:buFont typeface="Wingdings" pitchFamily="2" charset="2"/>
              <a:buChar char="Ø"/>
            </a:pPr>
            <a:r>
              <a:rPr lang="fr-FR" sz="1600" b="1" dirty="0">
                <a:solidFill>
                  <a:schemeClr val="bg1"/>
                </a:solidFill>
              </a:rPr>
              <a:t>Pour 5 réseaux maximum dans l’académie</a:t>
            </a:r>
          </a:p>
          <a:p>
            <a:pPr marL="285750" indent="-285750">
              <a:buFont typeface="Wingdings" pitchFamily="2" charset="2"/>
              <a:buChar char="Ø"/>
            </a:pPr>
            <a:r>
              <a:rPr lang="fr-FR" sz="1600" b="1" dirty="0">
                <a:solidFill>
                  <a:schemeClr val="bg1"/>
                </a:solidFill>
              </a:rPr>
              <a:t>4 journées non consécutives (au choix)</a:t>
            </a:r>
          </a:p>
        </p:txBody>
      </p:sp>
      <p:sp>
        <p:nvSpPr>
          <p:cNvPr id="20" name="Rectangle : coins arrondis 19">
            <a:extLst>
              <a:ext uri="{FF2B5EF4-FFF2-40B4-BE49-F238E27FC236}">
                <a16:creationId xmlns:a16="http://schemas.microsoft.com/office/drawing/2014/main" xmlns="" id="{ADE4483F-55E7-B01F-84DF-7766E2794D35}"/>
              </a:ext>
            </a:extLst>
          </p:cNvPr>
          <p:cNvSpPr/>
          <p:nvPr/>
        </p:nvSpPr>
        <p:spPr>
          <a:xfrm>
            <a:off x="3217003" y="2468853"/>
            <a:ext cx="3231846" cy="2263137"/>
          </a:xfrm>
          <a:prstGeom prst="roundRect">
            <a:avLst/>
          </a:prstGeom>
          <a:solidFill>
            <a:schemeClr val="tx2">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xmlns="" id="{5E95F4E5-8DEB-692C-09E5-8A3E6942FBEC}"/>
              </a:ext>
            </a:extLst>
          </p:cNvPr>
          <p:cNvSpPr txBox="1"/>
          <p:nvPr/>
        </p:nvSpPr>
        <p:spPr>
          <a:xfrm>
            <a:off x="6826813" y="1674873"/>
            <a:ext cx="2088232" cy="2308324"/>
          </a:xfrm>
          <a:prstGeom prst="rect">
            <a:avLst/>
          </a:prstGeom>
          <a:noFill/>
        </p:spPr>
        <p:txBody>
          <a:bodyPr wrap="square" rtlCol="0">
            <a:spAutoFit/>
          </a:bodyPr>
          <a:lstStyle/>
          <a:p>
            <a:pPr algn="ctr"/>
            <a:r>
              <a:rPr lang="fr-FR" b="1" dirty="0"/>
              <a:t>Candidatures hors PAF à envoyer avant le 30 septembre 2022 à </a:t>
            </a:r>
            <a:r>
              <a:rPr lang="fr-FR" b="1" dirty="0">
                <a:solidFill>
                  <a:srgbClr val="00B0F0"/>
                </a:solidFill>
                <a:hlinkClick r:id="rId2">
                  <a:extLst>
                    <a:ext uri="{A12FA001-AC4F-418D-AE19-62706E023703}">
                      <ahyp:hlinkClr xmlns:ahyp="http://schemas.microsoft.com/office/drawing/2018/hyperlinkcolor" xmlns="" val="tx"/>
                    </a:ext>
                  </a:extLst>
                </a:hlinkClick>
              </a:rPr>
              <a:t>virginie.pibarot@ac-dijon.fr</a:t>
            </a:r>
            <a:r>
              <a:rPr lang="fr-FR" b="1" dirty="0">
                <a:solidFill>
                  <a:srgbClr val="00B0F0"/>
                </a:solidFill>
              </a:rPr>
              <a:t> </a:t>
            </a:r>
          </a:p>
          <a:p>
            <a:pPr algn="ctr"/>
            <a:endParaRPr lang="fr-FR" b="1" dirty="0">
              <a:solidFill>
                <a:srgbClr val="00B050"/>
              </a:solidFill>
            </a:endParaRPr>
          </a:p>
        </p:txBody>
      </p:sp>
      <p:sp>
        <p:nvSpPr>
          <p:cNvPr id="24" name="Flèche vers la droite 23">
            <a:extLst>
              <a:ext uri="{FF2B5EF4-FFF2-40B4-BE49-F238E27FC236}">
                <a16:creationId xmlns:a16="http://schemas.microsoft.com/office/drawing/2014/main" xmlns="" id="{20C42046-33A5-5C8B-0CA7-A6AE2E886923}"/>
              </a:ext>
            </a:extLst>
          </p:cNvPr>
          <p:cNvSpPr/>
          <p:nvPr/>
        </p:nvSpPr>
        <p:spPr>
          <a:xfrm>
            <a:off x="6094378" y="2373499"/>
            <a:ext cx="432049" cy="266179"/>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xmlns="" id="{B6A1FA71-EDDC-ED2E-AAEA-CFD30916C0A0}"/>
              </a:ext>
            </a:extLst>
          </p:cNvPr>
          <p:cNvSpPr txBox="1"/>
          <p:nvPr/>
        </p:nvSpPr>
        <p:spPr>
          <a:xfrm>
            <a:off x="3187770" y="2774212"/>
            <a:ext cx="3418069" cy="1675843"/>
          </a:xfrm>
          <a:prstGeom prst="rect">
            <a:avLst/>
          </a:prstGeom>
          <a:noFill/>
        </p:spPr>
        <p:txBody>
          <a:bodyPr wrap="square">
            <a:spAutoFit/>
          </a:bodyPr>
          <a:lstStyle/>
          <a:p>
            <a:pPr marL="285750" lvl="0" indent="-285750" defTabSz="533400">
              <a:lnSpc>
                <a:spcPct val="90000"/>
              </a:lnSpc>
              <a:spcBef>
                <a:spcPct val="0"/>
              </a:spcBef>
              <a:spcAft>
                <a:spcPct val="35000"/>
              </a:spcAft>
              <a:buFontTx/>
              <a:buChar char="-"/>
            </a:pPr>
            <a:r>
              <a:rPr lang="fr-FR" sz="1400" b="1" dirty="0">
                <a:solidFill>
                  <a:schemeClr val="bg1"/>
                </a:solidFill>
              </a:rPr>
              <a:t>Définition d’un o</a:t>
            </a:r>
            <a:r>
              <a:rPr lang="fr-FR" sz="1400" b="1" kern="1200" dirty="0">
                <a:solidFill>
                  <a:schemeClr val="bg1"/>
                </a:solidFill>
              </a:rPr>
              <a:t>bjet de travail commun (didactique, pédagogique)</a:t>
            </a:r>
          </a:p>
          <a:p>
            <a:pPr marL="285750" lvl="0" indent="-285750" defTabSz="533400">
              <a:lnSpc>
                <a:spcPct val="90000"/>
              </a:lnSpc>
              <a:spcBef>
                <a:spcPct val="0"/>
              </a:spcBef>
              <a:spcAft>
                <a:spcPct val="35000"/>
              </a:spcAft>
              <a:buFontTx/>
              <a:buChar char="-"/>
            </a:pPr>
            <a:r>
              <a:rPr lang="fr-FR" sz="1400" b="1" dirty="0">
                <a:solidFill>
                  <a:schemeClr val="bg1"/>
                </a:solidFill>
              </a:rPr>
              <a:t>P</a:t>
            </a:r>
            <a:r>
              <a:rPr lang="fr-FR" sz="1400" b="1" kern="1200" dirty="0">
                <a:solidFill>
                  <a:schemeClr val="bg1"/>
                </a:solidFill>
              </a:rPr>
              <a:t>roduction collective d’une ressource</a:t>
            </a:r>
          </a:p>
          <a:p>
            <a:pPr marL="285750" lvl="0" indent="-285750" defTabSz="533400">
              <a:lnSpc>
                <a:spcPct val="90000"/>
              </a:lnSpc>
              <a:spcBef>
                <a:spcPct val="0"/>
              </a:spcBef>
              <a:spcAft>
                <a:spcPct val="35000"/>
              </a:spcAft>
              <a:buFontTx/>
              <a:buChar char="-"/>
            </a:pPr>
            <a:r>
              <a:rPr lang="fr-FR" sz="1400" b="1" dirty="0">
                <a:solidFill>
                  <a:schemeClr val="bg1"/>
                </a:solidFill>
              </a:rPr>
              <a:t>O</a:t>
            </a:r>
            <a:r>
              <a:rPr lang="fr-FR" sz="1400" b="1" kern="1200" dirty="0">
                <a:solidFill>
                  <a:schemeClr val="bg1"/>
                </a:solidFill>
              </a:rPr>
              <a:t>bservations croisées</a:t>
            </a:r>
          </a:p>
          <a:p>
            <a:pPr marL="285750" lvl="0" indent="-285750" defTabSz="533400">
              <a:lnSpc>
                <a:spcPct val="90000"/>
              </a:lnSpc>
              <a:spcBef>
                <a:spcPct val="0"/>
              </a:spcBef>
              <a:spcAft>
                <a:spcPct val="35000"/>
              </a:spcAft>
              <a:buFontTx/>
              <a:buChar char="-"/>
            </a:pPr>
            <a:r>
              <a:rPr lang="fr-FR" sz="1400" b="1" dirty="0">
                <a:solidFill>
                  <a:schemeClr val="bg1"/>
                </a:solidFill>
              </a:rPr>
              <a:t>S</a:t>
            </a:r>
            <a:r>
              <a:rPr lang="fr-FR" sz="1400" b="1" kern="1200" dirty="0">
                <a:solidFill>
                  <a:schemeClr val="bg1"/>
                </a:solidFill>
              </a:rPr>
              <a:t>uivi du groupe par un formateur</a:t>
            </a:r>
          </a:p>
        </p:txBody>
      </p:sp>
      <p:sp>
        <p:nvSpPr>
          <p:cNvPr id="16" name="ZoneTexte 15">
            <a:extLst>
              <a:ext uri="{FF2B5EF4-FFF2-40B4-BE49-F238E27FC236}">
                <a16:creationId xmlns:a16="http://schemas.microsoft.com/office/drawing/2014/main" xmlns="" id="{B8B09CC9-91FB-F040-5CE3-BFDC75A907F3}"/>
              </a:ext>
            </a:extLst>
          </p:cNvPr>
          <p:cNvSpPr txBox="1"/>
          <p:nvPr/>
        </p:nvSpPr>
        <p:spPr>
          <a:xfrm>
            <a:off x="182653" y="4761516"/>
            <a:ext cx="8778694" cy="276999"/>
          </a:xfrm>
          <a:prstGeom prst="rect">
            <a:avLst/>
          </a:prstGeom>
          <a:noFill/>
        </p:spPr>
        <p:txBody>
          <a:bodyPr wrap="square">
            <a:spAutoFit/>
          </a:bodyPr>
          <a:lstStyle/>
          <a:p>
            <a:r>
              <a:rPr lang="fr-FR" sz="1200" dirty="0"/>
              <a:t>C14 - S'engager dans une démarche individuelle et collective de développement professionnel</a:t>
            </a:r>
          </a:p>
        </p:txBody>
      </p:sp>
    </p:spTree>
    <p:extLst>
      <p:ext uri="{BB962C8B-B14F-4D97-AF65-F5344CB8AC3E}">
        <p14:creationId xmlns:p14="http://schemas.microsoft.com/office/powerpoint/2010/main" val="3125411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llipse 22">
            <a:extLst>
              <a:ext uri="{FF2B5EF4-FFF2-40B4-BE49-F238E27FC236}">
                <a16:creationId xmlns:a16="http://schemas.microsoft.com/office/drawing/2014/main" xmlns="" id="{74FD306E-15DD-CC7B-E3D5-E34290110636}"/>
              </a:ext>
            </a:extLst>
          </p:cNvPr>
          <p:cNvSpPr/>
          <p:nvPr/>
        </p:nvSpPr>
        <p:spPr>
          <a:xfrm>
            <a:off x="6555660" y="1379038"/>
            <a:ext cx="2548971" cy="255264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Rectangle : coins arrondis 4">
            <a:extLst>
              <a:ext uri="{FF2B5EF4-FFF2-40B4-BE49-F238E27FC236}">
                <a16:creationId xmlns:a16="http://schemas.microsoft.com/office/drawing/2014/main" xmlns="" id="{B3A97C04-FBB3-0431-A524-BFF6AA8934CB}"/>
              </a:ext>
            </a:extLst>
          </p:cNvPr>
          <p:cNvSpPr/>
          <p:nvPr/>
        </p:nvSpPr>
        <p:spPr>
          <a:xfrm>
            <a:off x="414442" y="820093"/>
            <a:ext cx="2709449" cy="3600400"/>
          </a:xfrm>
          <a:prstGeom prst="roundRect">
            <a:avLst/>
          </a:prstGeom>
          <a:solidFill>
            <a:schemeClr val="accent1">
              <a:lumMod val="90000"/>
              <a:lumOff val="1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F226C31D-0C6F-CB16-39C9-AEAF0C1877C9}"/>
              </a:ext>
            </a:extLst>
          </p:cNvPr>
          <p:cNvSpPr txBox="1"/>
          <p:nvPr/>
        </p:nvSpPr>
        <p:spPr>
          <a:xfrm>
            <a:off x="286231" y="2090340"/>
            <a:ext cx="2808427" cy="707886"/>
          </a:xfrm>
          <a:prstGeom prst="rect">
            <a:avLst/>
          </a:prstGeom>
          <a:noFill/>
        </p:spPr>
        <p:txBody>
          <a:bodyPr wrap="square" rtlCol="0">
            <a:spAutoFit/>
          </a:bodyPr>
          <a:lstStyle/>
          <a:p>
            <a:pPr algn="ctr"/>
            <a:r>
              <a:rPr lang="fr-FR" sz="2000" b="1" dirty="0">
                <a:solidFill>
                  <a:schemeClr val="bg1"/>
                </a:solidFill>
              </a:rPr>
              <a:t>Préparation à l’agrégation interne</a:t>
            </a:r>
          </a:p>
        </p:txBody>
      </p:sp>
      <p:sp>
        <p:nvSpPr>
          <p:cNvPr id="11" name="ZoneTexte 10">
            <a:extLst>
              <a:ext uri="{FF2B5EF4-FFF2-40B4-BE49-F238E27FC236}">
                <a16:creationId xmlns:a16="http://schemas.microsoft.com/office/drawing/2014/main" xmlns="" id="{F52BA48B-3775-2755-F7F1-9C53A2E9DF75}"/>
              </a:ext>
            </a:extLst>
          </p:cNvPr>
          <p:cNvSpPr txBox="1"/>
          <p:nvPr/>
        </p:nvSpPr>
        <p:spPr>
          <a:xfrm>
            <a:off x="1106655" y="157893"/>
            <a:ext cx="3276176" cy="369332"/>
          </a:xfrm>
          <a:prstGeom prst="rect">
            <a:avLst/>
          </a:prstGeom>
          <a:noFill/>
        </p:spPr>
        <p:txBody>
          <a:bodyPr wrap="square" rtlCol="0">
            <a:spAutoFit/>
          </a:bodyPr>
          <a:lstStyle/>
          <a:p>
            <a:r>
              <a:rPr lang="fr-FR" b="1" dirty="0"/>
              <a:t>Dispositif 2</a:t>
            </a:r>
          </a:p>
        </p:txBody>
      </p:sp>
      <p:sp>
        <p:nvSpPr>
          <p:cNvPr id="18" name="Rectangle : coins arrondis 17">
            <a:extLst>
              <a:ext uri="{FF2B5EF4-FFF2-40B4-BE49-F238E27FC236}">
                <a16:creationId xmlns:a16="http://schemas.microsoft.com/office/drawing/2014/main" xmlns="" id="{959EBE2E-E989-BECE-E974-E096967F81E2}"/>
              </a:ext>
            </a:extLst>
          </p:cNvPr>
          <p:cNvSpPr/>
          <p:nvPr/>
        </p:nvSpPr>
        <p:spPr>
          <a:xfrm>
            <a:off x="3266696" y="820093"/>
            <a:ext cx="3231846" cy="2263137"/>
          </a:xfrm>
          <a:prstGeom prst="roundRect">
            <a:avLst/>
          </a:prstGeom>
          <a:solidFill>
            <a:schemeClr val="accent1">
              <a:lumMod val="75000"/>
              <a:lumOff val="2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xmlns="" id="{9AC447E3-BA20-D41B-4D6B-8427F6EA707A}"/>
              </a:ext>
            </a:extLst>
          </p:cNvPr>
          <p:cNvSpPr txBox="1"/>
          <p:nvPr/>
        </p:nvSpPr>
        <p:spPr>
          <a:xfrm>
            <a:off x="3327868" y="936178"/>
            <a:ext cx="3109501" cy="2308324"/>
          </a:xfrm>
          <a:prstGeom prst="rect">
            <a:avLst/>
          </a:prstGeom>
          <a:noFill/>
        </p:spPr>
        <p:txBody>
          <a:bodyPr wrap="square" rtlCol="0">
            <a:spAutoFit/>
          </a:bodyPr>
          <a:lstStyle/>
          <a:p>
            <a:pPr marL="285750" indent="-285750">
              <a:buFont typeface="Wingdings" pitchFamily="2" charset="2"/>
              <a:buChar char="Ø"/>
            </a:pPr>
            <a:r>
              <a:rPr lang="fr-FR" sz="1600" b="1" dirty="0">
                <a:solidFill>
                  <a:schemeClr val="bg1"/>
                </a:solidFill>
              </a:rPr>
              <a:t>Préparation à l’écrit en présentiel (Dijon) et à distance (Parcours </a:t>
            </a:r>
            <a:r>
              <a:rPr lang="fr-FR" sz="1600" b="1" dirty="0" err="1">
                <a:solidFill>
                  <a:schemeClr val="bg1"/>
                </a:solidFill>
              </a:rPr>
              <a:t>M@gistère</a:t>
            </a:r>
            <a:r>
              <a:rPr lang="fr-FR" sz="1600" b="1" dirty="0">
                <a:solidFill>
                  <a:schemeClr val="bg1"/>
                </a:solidFill>
              </a:rPr>
              <a:t>)</a:t>
            </a:r>
          </a:p>
          <a:p>
            <a:pPr marL="285750" indent="-285750">
              <a:buFont typeface="Wingdings" pitchFamily="2" charset="2"/>
              <a:buChar char="Ø"/>
            </a:pPr>
            <a:r>
              <a:rPr lang="fr-FR" sz="1600" b="1" dirty="0">
                <a:solidFill>
                  <a:schemeClr val="bg1"/>
                </a:solidFill>
              </a:rPr>
              <a:t>Un concours blanc </a:t>
            </a:r>
          </a:p>
          <a:p>
            <a:pPr marL="285750" indent="-285750">
              <a:buFont typeface="Wingdings" pitchFamily="2" charset="2"/>
              <a:buChar char="Ø"/>
            </a:pPr>
            <a:r>
              <a:rPr lang="fr-FR" sz="1600" b="1" dirty="0">
                <a:solidFill>
                  <a:schemeClr val="bg1"/>
                </a:solidFill>
              </a:rPr>
              <a:t>Un suivi personnalisé par deux formateurs </a:t>
            </a:r>
          </a:p>
          <a:p>
            <a:pPr marL="285750" indent="-285750">
              <a:buFont typeface="Wingdings" pitchFamily="2" charset="2"/>
              <a:buChar char="Ø"/>
            </a:pPr>
            <a:r>
              <a:rPr lang="fr-FR" sz="1600" b="1" dirty="0">
                <a:solidFill>
                  <a:schemeClr val="bg1"/>
                </a:solidFill>
              </a:rPr>
              <a:t>Préparation à l’oral</a:t>
            </a:r>
          </a:p>
          <a:p>
            <a:pPr marL="285750" indent="-285750">
              <a:buFont typeface="Wingdings" pitchFamily="2" charset="2"/>
              <a:buChar char="Ø"/>
            </a:pPr>
            <a:endParaRPr lang="fr-FR" sz="1600" b="1" dirty="0">
              <a:solidFill>
                <a:schemeClr val="bg1"/>
              </a:solidFill>
            </a:endParaRPr>
          </a:p>
        </p:txBody>
      </p:sp>
      <p:sp>
        <p:nvSpPr>
          <p:cNvPr id="22" name="ZoneTexte 21">
            <a:extLst>
              <a:ext uri="{FF2B5EF4-FFF2-40B4-BE49-F238E27FC236}">
                <a16:creationId xmlns:a16="http://schemas.microsoft.com/office/drawing/2014/main" xmlns="" id="{5E95F4E5-8DEB-692C-09E5-8A3E6942FBEC}"/>
              </a:ext>
            </a:extLst>
          </p:cNvPr>
          <p:cNvSpPr txBox="1"/>
          <p:nvPr/>
        </p:nvSpPr>
        <p:spPr>
          <a:xfrm>
            <a:off x="6826813" y="1674873"/>
            <a:ext cx="2088232" cy="2031325"/>
          </a:xfrm>
          <a:prstGeom prst="rect">
            <a:avLst/>
          </a:prstGeom>
          <a:noFill/>
        </p:spPr>
        <p:txBody>
          <a:bodyPr wrap="square" rtlCol="0">
            <a:spAutoFit/>
          </a:bodyPr>
          <a:lstStyle/>
          <a:p>
            <a:pPr algn="ctr"/>
            <a:r>
              <a:rPr lang="fr-FR" sz="1400" b="1" dirty="0"/>
              <a:t>Inscription en juin dernier</a:t>
            </a:r>
          </a:p>
          <a:p>
            <a:pPr algn="ctr"/>
            <a:endParaRPr lang="fr-FR" sz="1400" b="1" dirty="0"/>
          </a:p>
          <a:p>
            <a:pPr algn="ctr"/>
            <a:r>
              <a:rPr lang="fr-FR" sz="1400" b="1" dirty="0"/>
              <a:t>Si vous souhaitez intégrer la formation, contactez </a:t>
            </a:r>
            <a:r>
              <a:rPr lang="fr-FR" sz="1400" b="1" dirty="0">
                <a:solidFill>
                  <a:srgbClr val="00B0F0"/>
                </a:solidFill>
                <a:hlinkClick r:id="rId2">
                  <a:extLst>
                    <a:ext uri="{A12FA001-AC4F-418D-AE19-62706E023703}">
                      <ahyp:hlinkClr xmlns:ahyp="http://schemas.microsoft.com/office/drawing/2018/hyperlinkcolor" xmlns="" val="tx"/>
                    </a:ext>
                  </a:extLst>
                </a:hlinkClick>
              </a:rPr>
              <a:t>virginie.pibarot@ac-dijon.fr</a:t>
            </a:r>
            <a:r>
              <a:rPr lang="fr-FR" sz="1400" b="1" dirty="0">
                <a:solidFill>
                  <a:srgbClr val="00B0F0"/>
                </a:solidFill>
              </a:rPr>
              <a:t> </a:t>
            </a:r>
          </a:p>
          <a:p>
            <a:pPr algn="ctr"/>
            <a:endParaRPr lang="fr-FR" sz="1400" b="1" dirty="0">
              <a:solidFill>
                <a:srgbClr val="00B050"/>
              </a:solidFill>
            </a:endParaRPr>
          </a:p>
        </p:txBody>
      </p:sp>
      <p:sp>
        <p:nvSpPr>
          <p:cNvPr id="24" name="Flèche vers la droite 23">
            <a:extLst>
              <a:ext uri="{FF2B5EF4-FFF2-40B4-BE49-F238E27FC236}">
                <a16:creationId xmlns:a16="http://schemas.microsoft.com/office/drawing/2014/main" xmlns="" id="{20C42046-33A5-5C8B-0CA7-A6AE2E886923}"/>
              </a:ext>
            </a:extLst>
          </p:cNvPr>
          <p:cNvSpPr/>
          <p:nvPr/>
        </p:nvSpPr>
        <p:spPr>
          <a:xfrm>
            <a:off x="6095052" y="3127274"/>
            <a:ext cx="432049" cy="266179"/>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 coins arrondis 1">
            <a:extLst>
              <a:ext uri="{FF2B5EF4-FFF2-40B4-BE49-F238E27FC236}">
                <a16:creationId xmlns:a16="http://schemas.microsoft.com/office/drawing/2014/main" xmlns="" id="{5B2FBA63-CE20-C690-3AAE-573DB0BE4945}"/>
              </a:ext>
            </a:extLst>
          </p:cNvPr>
          <p:cNvSpPr/>
          <p:nvPr/>
        </p:nvSpPr>
        <p:spPr>
          <a:xfrm>
            <a:off x="3231810" y="3191839"/>
            <a:ext cx="2709449" cy="1131568"/>
          </a:xfrm>
          <a:prstGeom prst="roundRect">
            <a:avLst/>
          </a:prstGeom>
          <a:solidFill>
            <a:schemeClr val="accent1">
              <a:lumMod val="75000"/>
              <a:lumOff val="2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xmlns="" id="{5C6D4C25-EE6C-4210-82CE-33A32153E5BD}"/>
              </a:ext>
            </a:extLst>
          </p:cNvPr>
          <p:cNvSpPr txBox="1"/>
          <p:nvPr/>
        </p:nvSpPr>
        <p:spPr>
          <a:xfrm>
            <a:off x="3275695" y="3431033"/>
            <a:ext cx="3109501" cy="830997"/>
          </a:xfrm>
          <a:prstGeom prst="rect">
            <a:avLst/>
          </a:prstGeom>
          <a:noFill/>
        </p:spPr>
        <p:txBody>
          <a:bodyPr wrap="square" rtlCol="0">
            <a:spAutoFit/>
          </a:bodyPr>
          <a:lstStyle/>
          <a:p>
            <a:r>
              <a:rPr lang="fr-FR" sz="1600" b="1" dirty="0">
                <a:solidFill>
                  <a:schemeClr val="bg1"/>
                </a:solidFill>
              </a:rPr>
              <a:t>30 places</a:t>
            </a:r>
          </a:p>
          <a:p>
            <a:r>
              <a:rPr lang="fr-FR" sz="1600" b="1" dirty="0">
                <a:solidFill>
                  <a:schemeClr val="bg1"/>
                </a:solidFill>
              </a:rPr>
              <a:t>Le mercredi après-midi</a:t>
            </a:r>
          </a:p>
          <a:p>
            <a:pPr marL="285750" indent="-285750">
              <a:buFont typeface="Wingdings" pitchFamily="2" charset="2"/>
              <a:buChar char="Ø"/>
            </a:pPr>
            <a:endParaRPr lang="fr-FR" sz="1600" b="1" dirty="0">
              <a:solidFill>
                <a:schemeClr val="bg1"/>
              </a:solidFill>
            </a:endParaRPr>
          </a:p>
        </p:txBody>
      </p:sp>
      <p:sp>
        <p:nvSpPr>
          <p:cNvPr id="7" name="ZoneTexte 6">
            <a:extLst>
              <a:ext uri="{FF2B5EF4-FFF2-40B4-BE49-F238E27FC236}">
                <a16:creationId xmlns:a16="http://schemas.microsoft.com/office/drawing/2014/main" xmlns="" id="{D5F9450D-80F9-49DF-973A-7BC2E6EB8C00}"/>
              </a:ext>
            </a:extLst>
          </p:cNvPr>
          <p:cNvSpPr txBox="1"/>
          <p:nvPr/>
        </p:nvSpPr>
        <p:spPr>
          <a:xfrm>
            <a:off x="182653" y="4761516"/>
            <a:ext cx="8778694" cy="276999"/>
          </a:xfrm>
          <a:prstGeom prst="rect">
            <a:avLst/>
          </a:prstGeom>
          <a:noFill/>
        </p:spPr>
        <p:txBody>
          <a:bodyPr wrap="square">
            <a:spAutoFit/>
          </a:bodyPr>
          <a:lstStyle/>
          <a:p>
            <a:r>
              <a:rPr lang="fr-FR" sz="1200" dirty="0"/>
              <a:t>C14 - S'engager dans une démarche individuelle et collective de développement professionnel</a:t>
            </a:r>
          </a:p>
        </p:txBody>
      </p:sp>
    </p:spTree>
    <p:extLst>
      <p:ext uri="{BB962C8B-B14F-4D97-AF65-F5344CB8AC3E}">
        <p14:creationId xmlns:p14="http://schemas.microsoft.com/office/powerpoint/2010/main" val="211953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 coins arrondis 16">
            <a:extLst>
              <a:ext uri="{FF2B5EF4-FFF2-40B4-BE49-F238E27FC236}">
                <a16:creationId xmlns:a16="http://schemas.microsoft.com/office/drawing/2014/main" xmlns="" id="{15033928-6173-1819-31AC-D47D4C61109F}"/>
              </a:ext>
            </a:extLst>
          </p:cNvPr>
          <p:cNvSpPr/>
          <p:nvPr/>
        </p:nvSpPr>
        <p:spPr>
          <a:xfrm>
            <a:off x="2865885" y="2850931"/>
            <a:ext cx="2930026" cy="175493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xmlns="" id="{B07CF9DD-2375-1357-9FD3-AF50EF3BFA37}"/>
              </a:ext>
            </a:extLst>
          </p:cNvPr>
          <p:cNvSpPr txBox="1"/>
          <p:nvPr/>
        </p:nvSpPr>
        <p:spPr>
          <a:xfrm>
            <a:off x="3022901" y="2998749"/>
            <a:ext cx="2641666" cy="1477328"/>
          </a:xfrm>
          <a:prstGeom prst="rect">
            <a:avLst/>
          </a:prstGeom>
          <a:noFill/>
        </p:spPr>
        <p:txBody>
          <a:bodyPr wrap="square">
            <a:spAutoFit/>
          </a:bodyPr>
          <a:lstStyle/>
          <a:p>
            <a:pPr marL="285750" indent="-285750">
              <a:buFont typeface="Wingdings" pitchFamily="2" charset="2"/>
              <a:buChar char="Ø"/>
            </a:pPr>
            <a:r>
              <a:rPr lang="fr-FR" sz="1800" b="1" dirty="0">
                <a:solidFill>
                  <a:schemeClr val="bg1"/>
                </a:solidFill>
              </a:rPr>
              <a:t>Deux conférences (2 heures chacune) à distance (13 décembre 2022 et 31 janvier 2023)</a:t>
            </a:r>
          </a:p>
        </p:txBody>
      </p:sp>
      <p:sp>
        <p:nvSpPr>
          <p:cNvPr id="5" name="Rectangle : coins arrondis 4">
            <a:extLst>
              <a:ext uri="{FF2B5EF4-FFF2-40B4-BE49-F238E27FC236}">
                <a16:creationId xmlns:a16="http://schemas.microsoft.com/office/drawing/2014/main" xmlns="" id="{B3A97C04-FBB3-0431-A524-BFF6AA8934CB}"/>
              </a:ext>
            </a:extLst>
          </p:cNvPr>
          <p:cNvSpPr/>
          <p:nvPr/>
        </p:nvSpPr>
        <p:spPr>
          <a:xfrm>
            <a:off x="58463" y="979346"/>
            <a:ext cx="2709449" cy="3600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F226C31D-0C6F-CB16-39C9-AEAF0C1877C9}"/>
              </a:ext>
            </a:extLst>
          </p:cNvPr>
          <p:cNvSpPr txBox="1"/>
          <p:nvPr/>
        </p:nvSpPr>
        <p:spPr>
          <a:xfrm>
            <a:off x="8973" y="2381219"/>
            <a:ext cx="2808427" cy="1015663"/>
          </a:xfrm>
          <a:prstGeom prst="rect">
            <a:avLst/>
          </a:prstGeom>
          <a:noFill/>
        </p:spPr>
        <p:txBody>
          <a:bodyPr wrap="square" rtlCol="0">
            <a:spAutoFit/>
          </a:bodyPr>
          <a:lstStyle/>
          <a:p>
            <a:pPr algn="ctr"/>
            <a:r>
              <a:rPr lang="fr-FR" sz="2000" b="1" dirty="0">
                <a:solidFill>
                  <a:schemeClr val="bg1"/>
                </a:solidFill>
              </a:rPr>
              <a:t>Parcours d’approfondissement scientifique</a:t>
            </a:r>
          </a:p>
        </p:txBody>
      </p:sp>
      <p:sp>
        <p:nvSpPr>
          <p:cNvPr id="11" name="ZoneTexte 10">
            <a:extLst>
              <a:ext uri="{FF2B5EF4-FFF2-40B4-BE49-F238E27FC236}">
                <a16:creationId xmlns:a16="http://schemas.microsoft.com/office/drawing/2014/main" xmlns="" id="{F52BA48B-3775-2755-F7F1-9C53A2E9DF75}"/>
              </a:ext>
            </a:extLst>
          </p:cNvPr>
          <p:cNvSpPr txBox="1"/>
          <p:nvPr/>
        </p:nvSpPr>
        <p:spPr>
          <a:xfrm>
            <a:off x="1106655" y="157893"/>
            <a:ext cx="3276176" cy="369332"/>
          </a:xfrm>
          <a:prstGeom prst="rect">
            <a:avLst/>
          </a:prstGeom>
          <a:noFill/>
        </p:spPr>
        <p:txBody>
          <a:bodyPr wrap="square" rtlCol="0">
            <a:spAutoFit/>
          </a:bodyPr>
          <a:lstStyle/>
          <a:p>
            <a:r>
              <a:rPr lang="fr-FR" b="1" dirty="0"/>
              <a:t>Dispositif 3</a:t>
            </a:r>
          </a:p>
        </p:txBody>
      </p:sp>
      <p:sp>
        <p:nvSpPr>
          <p:cNvPr id="18" name="Rectangle : coins arrondis 17">
            <a:extLst>
              <a:ext uri="{FF2B5EF4-FFF2-40B4-BE49-F238E27FC236}">
                <a16:creationId xmlns:a16="http://schemas.microsoft.com/office/drawing/2014/main" xmlns="" id="{959EBE2E-E989-BECE-E974-E096967F81E2}"/>
              </a:ext>
            </a:extLst>
          </p:cNvPr>
          <p:cNvSpPr/>
          <p:nvPr/>
        </p:nvSpPr>
        <p:spPr>
          <a:xfrm>
            <a:off x="2797600" y="391806"/>
            <a:ext cx="3325177" cy="240849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xmlns="" id="{9AC447E3-BA20-D41B-4D6B-8427F6EA707A}"/>
              </a:ext>
            </a:extLst>
          </p:cNvPr>
          <p:cNvSpPr txBox="1"/>
          <p:nvPr/>
        </p:nvSpPr>
        <p:spPr>
          <a:xfrm>
            <a:off x="2797976" y="590509"/>
            <a:ext cx="3325177" cy="2308324"/>
          </a:xfrm>
          <a:prstGeom prst="rect">
            <a:avLst/>
          </a:prstGeom>
          <a:noFill/>
        </p:spPr>
        <p:txBody>
          <a:bodyPr wrap="square" rtlCol="0">
            <a:spAutoFit/>
          </a:bodyPr>
          <a:lstStyle/>
          <a:p>
            <a:pPr marL="285750" indent="-285750">
              <a:buFont typeface="Wingdings" pitchFamily="2" charset="2"/>
              <a:buChar char="Ø"/>
            </a:pPr>
            <a:r>
              <a:rPr lang="fr-FR" b="1" dirty="0">
                <a:solidFill>
                  <a:schemeClr val="bg1"/>
                </a:solidFill>
              </a:rPr>
              <a:t>Une journée universitaire le 30/11/2022 à l’Université de Bourgogne (Dijon)</a:t>
            </a:r>
          </a:p>
          <a:p>
            <a:pPr marL="285750" indent="-285750">
              <a:buFont typeface="Wingdings" pitchFamily="2" charset="2"/>
              <a:buChar char="Ø"/>
            </a:pPr>
            <a:r>
              <a:rPr lang="fr-FR" b="1" dirty="0">
                <a:solidFill>
                  <a:schemeClr val="bg1"/>
                </a:solidFill>
              </a:rPr>
              <a:t>20 places </a:t>
            </a:r>
            <a:r>
              <a:rPr lang="fr-FR" b="1" u="sng" dirty="0">
                <a:solidFill>
                  <a:schemeClr val="bg1"/>
                </a:solidFill>
              </a:rPr>
              <a:t>en présentiel </a:t>
            </a:r>
            <a:r>
              <a:rPr lang="fr-FR" b="1" dirty="0">
                <a:solidFill>
                  <a:schemeClr val="bg1"/>
                </a:solidFill>
              </a:rPr>
              <a:t>(21), le reste </a:t>
            </a:r>
            <a:r>
              <a:rPr lang="fr-FR" b="1" u="sng" dirty="0">
                <a:solidFill>
                  <a:schemeClr val="bg1"/>
                </a:solidFill>
              </a:rPr>
              <a:t>à distance </a:t>
            </a:r>
            <a:r>
              <a:rPr lang="fr-FR" b="1" dirty="0">
                <a:solidFill>
                  <a:schemeClr val="bg1"/>
                </a:solidFill>
              </a:rPr>
              <a:t>(58, 89, 71)</a:t>
            </a:r>
          </a:p>
          <a:p>
            <a:pPr marL="285750" indent="-285750">
              <a:buFont typeface="Wingdings" pitchFamily="2" charset="2"/>
              <a:buChar char="Ø"/>
            </a:pPr>
            <a:endParaRPr lang="fr-FR" b="1" dirty="0">
              <a:solidFill>
                <a:schemeClr val="bg1"/>
              </a:solidFill>
            </a:endParaRPr>
          </a:p>
        </p:txBody>
      </p:sp>
      <p:sp>
        <p:nvSpPr>
          <p:cNvPr id="3" name="Ellipse 2">
            <a:extLst>
              <a:ext uri="{FF2B5EF4-FFF2-40B4-BE49-F238E27FC236}">
                <a16:creationId xmlns:a16="http://schemas.microsoft.com/office/drawing/2014/main" xmlns="" id="{99A60092-933F-3A1D-1399-76CB69C1B4AE}"/>
              </a:ext>
            </a:extLst>
          </p:cNvPr>
          <p:cNvSpPr/>
          <p:nvPr/>
        </p:nvSpPr>
        <p:spPr>
          <a:xfrm>
            <a:off x="6536566" y="232672"/>
            <a:ext cx="2548971" cy="255264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xmlns="" id="{DBC88878-1C47-4823-B205-A7A076617437}"/>
              </a:ext>
            </a:extLst>
          </p:cNvPr>
          <p:cNvSpPr txBox="1"/>
          <p:nvPr/>
        </p:nvSpPr>
        <p:spPr>
          <a:xfrm>
            <a:off x="6651816" y="590509"/>
            <a:ext cx="2318470" cy="3139321"/>
          </a:xfrm>
          <a:prstGeom prst="rect">
            <a:avLst/>
          </a:prstGeom>
          <a:noFill/>
        </p:spPr>
        <p:txBody>
          <a:bodyPr wrap="square" rtlCol="0">
            <a:spAutoFit/>
          </a:bodyPr>
          <a:lstStyle/>
          <a:p>
            <a:pPr algn="ctr"/>
            <a:r>
              <a:rPr lang="fr-FR" b="1" dirty="0"/>
              <a:t>Inscription au PAF</a:t>
            </a:r>
          </a:p>
          <a:p>
            <a:pPr algn="ctr"/>
            <a:r>
              <a:rPr lang="fr-FR" sz="1400" b="1" i="1" dirty="0">
                <a:solidFill>
                  <a:srgbClr val="FF0000"/>
                </a:solidFill>
              </a:rPr>
              <a:t>Pour les collègues du 21 </a:t>
            </a:r>
            <a:endParaRPr lang="fr-FR" sz="1400" i="1" dirty="0"/>
          </a:p>
          <a:p>
            <a:pPr algn="ctr"/>
            <a:r>
              <a:rPr lang="fr-FR" sz="1400" i="1" u="sng" dirty="0"/>
              <a:t>Dispositif </a:t>
            </a:r>
            <a:r>
              <a:rPr lang="fr-FR" sz="1400" i="1" dirty="0"/>
              <a:t>: 22A0070361</a:t>
            </a:r>
          </a:p>
          <a:p>
            <a:pPr algn="ctr"/>
            <a:r>
              <a:rPr lang="fr-FR" sz="1400" i="1" u="sng" dirty="0"/>
              <a:t>Module</a:t>
            </a:r>
            <a:r>
              <a:rPr lang="fr-FR" sz="1400" b="1" i="1" dirty="0"/>
              <a:t> : </a:t>
            </a:r>
            <a:r>
              <a:rPr lang="fr-FR" sz="1400" i="1" dirty="0"/>
              <a:t>71206</a:t>
            </a:r>
          </a:p>
          <a:p>
            <a:pPr algn="ctr"/>
            <a:endParaRPr lang="fr-FR" sz="1400" b="1" i="1" dirty="0"/>
          </a:p>
          <a:p>
            <a:pPr algn="ctr"/>
            <a:r>
              <a:rPr lang="fr-FR" sz="1400" b="1" i="1" dirty="0">
                <a:solidFill>
                  <a:srgbClr val="FF0000"/>
                </a:solidFill>
              </a:rPr>
              <a:t>Pour les collègues hors 21</a:t>
            </a:r>
            <a:endParaRPr lang="fr-FR" sz="1400" i="1" dirty="0"/>
          </a:p>
          <a:p>
            <a:pPr algn="ctr"/>
            <a:r>
              <a:rPr lang="fr-FR" sz="1400" i="1" u="sng" dirty="0"/>
              <a:t>Dispositif </a:t>
            </a:r>
            <a:r>
              <a:rPr lang="fr-FR" sz="1400" i="1" dirty="0"/>
              <a:t>: 22A0070361</a:t>
            </a:r>
          </a:p>
          <a:p>
            <a:pPr algn="ctr"/>
            <a:r>
              <a:rPr lang="fr-FR" sz="1400" i="1" u="sng" dirty="0"/>
              <a:t>Module</a:t>
            </a:r>
            <a:r>
              <a:rPr lang="fr-FR" sz="1400" b="1" i="1" dirty="0"/>
              <a:t> : </a:t>
            </a:r>
            <a:r>
              <a:rPr lang="fr-FR" sz="1400" i="1" dirty="0"/>
              <a:t>71207</a:t>
            </a:r>
          </a:p>
          <a:p>
            <a:pPr algn="ctr"/>
            <a:endParaRPr lang="fr-FR" sz="1400" b="1" i="1" dirty="0"/>
          </a:p>
          <a:p>
            <a:pPr algn="ctr"/>
            <a:endParaRPr lang="fr-FR" b="1" dirty="0"/>
          </a:p>
          <a:p>
            <a:pPr algn="ctr"/>
            <a:endParaRPr lang="fr-FR" b="1" dirty="0"/>
          </a:p>
          <a:p>
            <a:pPr algn="ctr"/>
            <a:endParaRPr lang="fr-FR" b="1" dirty="0">
              <a:solidFill>
                <a:srgbClr val="00B050"/>
              </a:solidFill>
            </a:endParaRPr>
          </a:p>
        </p:txBody>
      </p:sp>
      <p:sp>
        <p:nvSpPr>
          <p:cNvPr id="13" name="Flèche vers la droite 12">
            <a:extLst>
              <a:ext uri="{FF2B5EF4-FFF2-40B4-BE49-F238E27FC236}">
                <a16:creationId xmlns:a16="http://schemas.microsoft.com/office/drawing/2014/main" xmlns="" id="{BD9093A4-C0CF-B7F1-1A20-F99542BFCDEB}"/>
              </a:ext>
            </a:extLst>
          </p:cNvPr>
          <p:cNvSpPr/>
          <p:nvPr/>
        </p:nvSpPr>
        <p:spPr>
          <a:xfrm>
            <a:off x="6137253" y="1376501"/>
            <a:ext cx="432049" cy="266179"/>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courbée vers la droite 24">
            <a:extLst>
              <a:ext uri="{FF2B5EF4-FFF2-40B4-BE49-F238E27FC236}">
                <a16:creationId xmlns:a16="http://schemas.microsoft.com/office/drawing/2014/main" xmlns="" id="{8C2A3510-FE89-606D-288B-212228EDC122}"/>
              </a:ext>
            </a:extLst>
          </p:cNvPr>
          <p:cNvSpPr/>
          <p:nvPr/>
        </p:nvSpPr>
        <p:spPr>
          <a:xfrm rot="19029672" flipH="1">
            <a:off x="8275335" y="3991337"/>
            <a:ext cx="859793" cy="1105482"/>
          </a:xfrm>
          <a:prstGeom prst="curvedRightArrow">
            <a:avLst>
              <a:gd name="adj1" fmla="val 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ZoneTexte 25">
            <a:extLst>
              <a:ext uri="{FF2B5EF4-FFF2-40B4-BE49-F238E27FC236}">
                <a16:creationId xmlns:a16="http://schemas.microsoft.com/office/drawing/2014/main" xmlns="" id="{9A7614D3-351E-A85E-3F42-E2E40DD88E4D}"/>
              </a:ext>
            </a:extLst>
          </p:cNvPr>
          <p:cNvSpPr txBox="1"/>
          <p:nvPr/>
        </p:nvSpPr>
        <p:spPr>
          <a:xfrm>
            <a:off x="7551726" y="4455617"/>
            <a:ext cx="1873198" cy="276999"/>
          </a:xfrm>
          <a:prstGeom prst="rect">
            <a:avLst/>
          </a:prstGeom>
          <a:noFill/>
        </p:spPr>
        <p:txBody>
          <a:bodyPr wrap="square" rtlCol="0">
            <a:spAutoFit/>
          </a:bodyPr>
          <a:lstStyle/>
          <a:p>
            <a:r>
              <a:rPr lang="fr-FR" sz="1200" dirty="0"/>
              <a:t>Détails ci-après</a:t>
            </a:r>
          </a:p>
        </p:txBody>
      </p:sp>
      <p:sp>
        <p:nvSpPr>
          <p:cNvPr id="28" name="ZoneTexte 27">
            <a:extLst>
              <a:ext uri="{FF2B5EF4-FFF2-40B4-BE49-F238E27FC236}">
                <a16:creationId xmlns:a16="http://schemas.microsoft.com/office/drawing/2014/main" xmlns="" id="{24248F2F-3D18-95BD-20E5-F904637EB60A}"/>
              </a:ext>
            </a:extLst>
          </p:cNvPr>
          <p:cNvSpPr txBox="1"/>
          <p:nvPr/>
        </p:nvSpPr>
        <p:spPr>
          <a:xfrm>
            <a:off x="-19339" y="4790211"/>
            <a:ext cx="6574999" cy="307777"/>
          </a:xfrm>
          <a:prstGeom prst="rect">
            <a:avLst/>
          </a:prstGeom>
          <a:noFill/>
        </p:spPr>
        <p:txBody>
          <a:bodyPr wrap="square">
            <a:spAutoFit/>
          </a:bodyPr>
          <a:lstStyle/>
          <a:p>
            <a:r>
              <a:rPr lang="fr-FR" sz="1400" dirty="0"/>
              <a:t>P1 - Maîtriser les savoirs disciplinaires et leur didactique</a:t>
            </a:r>
          </a:p>
        </p:txBody>
      </p:sp>
      <p:sp>
        <p:nvSpPr>
          <p:cNvPr id="4" name="Ellipse 3">
            <a:extLst>
              <a:ext uri="{FF2B5EF4-FFF2-40B4-BE49-F238E27FC236}">
                <a16:creationId xmlns:a16="http://schemas.microsoft.com/office/drawing/2014/main" xmlns="" id="{A1CDAFB3-1C8C-ACC8-FCCA-E4DEC8FA866F}"/>
              </a:ext>
            </a:extLst>
          </p:cNvPr>
          <p:cNvSpPr/>
          <p:nvPr/>
        </p:nvSpPr>
        <p:spPr>
          <a:xfrm>
            <a:off x="6182460" y="2800299"/>
            <a:ext cx="2060769" cy="181899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Flèche vers la droite 6">
            <a:extLst>
              <a:ext uri="{FF2B5EF4-FFF2-40B4-BE49-F238E27FC236}">
                <a16:creationId xmlns:a16="http://schemas.microsoft.com/office/drawing/2014/main" xmlns="" id="{250280BF-2D11-1F39-5144-C521EED719FB}"/>
              </a:ext>
            </a:extLst>
          </p:cNvPr>
          <p:cNvSpPr/>
          <p:nvPr/>
        </p:nvSpPr>
        <p:spPr>
          <a:xfrm>
            <a:off x="5821583" y="3725230"/>
            <a:ext cx="335205" cy="168850"/>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xmlns="" id="{023D3063-9E69-2F0D-3CEC-7A32BF2AF615}"/>
              </a:ext>
            </a:extLst>
          </p:cNvPr>
          <p:cNvSpPr txBox="1"/>
          <p:nvPr/>
        </p:nvSpPr>
        <p:spPr>
          <a:xfrm>
            <a:off x="6122777" y="3338055"/>
            <a:ext cx="2200190" cy="954107"/>
          </a:xfrm>
          <a:prstGeom prst="rect">
            <a:avLst/>
          </a:prstGeom>
          <a:noFill/>
        </p:spPr>
        <p:txBody>
          <a:bodyPr wrap="square">
            <a:spAutoFit/>
          </a:bodyPr>
          <a:lstStyle/>
          <a:p>
            <a:pPr algn="ctr"/>
            <a:r>
              <a:rPr lang="fr-FR" sz="1400" b="1" dirty="0"/>
              <a:t>Inscription au PAF</a:t>
            </a:r>
          </a:p>
          <a:p>
            <a:pPr algn="ctr"/>
            <a:r>
              <a:rPr lang="fr-FR" sz="1400" i="1" u="sng" dirty="0"/>
              <a:t>Dispositif </a:t>
            </a:r>
            <a:r>
              <a:rPr lang="fr-FR" sz="1400" i="1" dirty="0"/>
              <a:t>: 22A0070361</a:t>
            </a:r>
          </a:p>
          <a:p>
            <a:pPr algn="ctr"/>
            <a:r>
              <a:rPr lang="fr-FR" sz="1400" i="1" u="sng" dirty="0"/>
              <a:t>Modules</a:t>
            </a:r>
            <a:r>
              <a:rPr lang="fr-FR" sz="1400" b="1" i="1" dirty="0"/>
              <a:t> : </a:t>
            </a:r>
            <a:r>
              <a:rPr lang="fr-FR" sz="1400" i="1" dirty="0"/>
              <a:t>71208 et 71209</a:t>
            </a:r>
          </a:p>
        </p:txBody>
      </p:sp>
    </p:spTree>
    <p:extLst>
      <p:ext uri="{BB962C8B-B14F-4D97-AF65-F5344CB8AC3E}">
        <p14:creationId xmlns:p14="http://schemas.microsoft.com/office/powerpoint/2010/main" val="308936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pied de page 7">
            <a:extLst>
              <a:ext uri="{FF2B5EF4-FFF2-40B4-BE49-F238E27FC236}">
                <a16:creationId xmlns:a16="http://schemas.microsoft.com/office/drawing/2014/main" xmlns="" id="{4D35C797-8480-EA33-0CE4-7F2B9A1C91FE}"/>
              </a:ext>
            </a:extLst>
          </p:cNvPr>
          <p:cNvSpPr>
            <a:spLocks noGrp="1"/>
          </p:cNvSpPr>
          <p:nvPr>
            <p:ph type="ftr" sz="quarter" idx="11"/>
          </p:nvPr>
        </p:nvSpPr>
        <p:spPr>
          <a:xfrm>
            <a:off x="395536" y="4803998"/>
            <a:ext cx="5759984" cy="339502"/>
          </a:xfrm>
        </p:spPr>
        <p:txBody>
          <a:bodyPr/>
          <a:lstStyle/>
          <a:p>
            <a:r>
              <a:rPr lang="fr-FR" dirty="0"/>
              <a:t>Virginie PIBAROT, IA-IPR d’histoire et géographie</a:t>
            </a:r>
          </a:p>
        </p:txBody>
      </p:sp>
      <p:sp>
        <p:nvSpPr>
          <p:cNvPr id="6" name="ZoneTexte 5">
            <a:extLst>
              <a:ext uri="{FF2B5EF4-FFF2-40B4-BE49-F238E27FC236}">
                <a16:creationId xmlns:a16="http://schemas.microsoft.com/office/drawing/2014/main" xmlns="" id="{F226C31D-0C6F-CB16-39C9-AEAF0C1877C9}"/>
              </a:ext>
            </a:extLst>
          </p:cNvPr>
          <p:cNvSpPr txBox="1"/>
          <p:nvPr/>
        </p:nvSpPr>
        <p:spPr>
          <a:xfrm>
            <a:off x="130021" y="2461455"/>
            <a:ext cx="2808427" cy="1015663"/>
          </a:xfrm>
          <a:prstGeom prst="rect">
            <a:avLst/>
          </a:prstGeom>
          <a:noFill/>
        </p:spPr>
        <p:txBody>
          <a:bodyPr wrap="square" rtlCol="0">
            <a:spAutoFit/>
          </a:bodyPr>
          <a:lstStyle/>
          <a:p>
            <a:pPr algn="ctr"/>
            <a:r>
              <a:rPr lang="fr-FR" sz="2000" b="1" dirty="0">
                <a:solidFill>
                  <a:schemeClr val="bg1"/>
                </a:solidFill>
              </a:rPr>
              <a:t>Parcours d’approfondissement scientifique</a:t>
            </a:r>
          </a:p>
        </p:txBody>
      </p:sp>
      <p:graphicFrame>
        <p:nvGraphicFramePr>
          <p:cNvPr id="2" name="Tableau 2">
            <a:extLst>
              <a:ext uri="{FF2B5EF4-FFF2-40B4-BE49-F238E27FC236}">
                <a16:creationId xmlns:a16="http://schemas.microsoft.com/office/drawing/2014/main" xmlns="" id="{C254B176-CBDC-C03A-B969-8A2580CEF06A}"/>
              </a:ext>
            </a:extLst>
          </p:cNvPr>
          <p:cNvGraphicFramePr>
            <a:graphicFrameLocks noGrp="1"/>
          </p:cNvGraphicFramePr>
          <p:nvPr>
            <p:extLst>
              <p:ext uri="{D42A27DB-BD31-4B8C-83A1-F6EECF244321}">
                <p14:modId xmlns:p14="http://schemas.microsoft.com/office/powerpoint/2010/main" val="1335678187"/>
              </p:ext>
            </p:extLst>
          </p:nvPr>
        </p:nvGraphicFramePr>
        <p:xfrm>
          <a:off x="26394" y="88405"/>
          <a:ext cx="8987587" cy="4966689"/>
        </p:xfrm>
        <a:graphic>
          <a:graphicData uri="http://schemas.openxmlformats.org/drawingml/2006/table">
            <a:tbl>
              <a:tblPr firstRow="1" bandRow="1">
                <a:tableStyleId>{5C22544A-7EE6-4342-B048-85BDC9FD1C3A}</a:tableStyleId>
              </a:tblPr>
              <a:tblGrid>
                <a:gridCol w="2508734">
                  <a:extLst>
                    <a:ext uri="{9D8B030D-6E8A-4147-A177-3AD203B41FA5}">
                      <a16:colId xmlns:a16="http://schemas.microsoft.com/office/drawing/2014/main" xmlns="" val="1139926074"/>
                    </a:ext>
                  </a:extLst>
                </a:gridCol>
                <a:gridCol w="3482991">
                  <a:extLst>
                    <a:ext uri="{9D8B030D-6E8A-4147-A177-3AD203B41FA5}">
                      <a16:colId xmlns:a16="http://schemas.microsoft.com/office/drawing/2014/main" xmlns="" val="794287556"/>
                    </a:ext>
                  </a:extLst>
                </a:gridCol>
                <a:gridCol w="2995862">
                  <a:extLst>
                    <a:ext uri="{9D8B030D-6E8A-4147-A177-3AD203B41FA5}">
                      <a16:colId xmlns:a16="http://schemas.microsoft.com/office/drawing/2014/main" xmlns="" val="3969244294"/>
                    </a:ext>
                  </a:extLst>
                </a:gridCol>
              </a:tblGrid>
              <a:tr h="544937">
                <a:tc>
                  <a:txBody>
                    <a:bodyPr/>
                    <a:lstStyle/>
                    <a:p>
                      <a:pPr algn="ctr"/>
                      <a:r>
                        <a:rPr lang="fr-FR" sz="1400" b="0" dirty="0">
                          <a:solidFill>
                            <a:schemeClr val="tx1"/>
                          </a:solidFill>
                        </a:rPr>
                        <a:t>Modules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fr-FR" sz="1400" b="0" dirty="0">
                          <a:solidFill>
                            <a:schemeClr val="tx1"/>
                          </a:solidFill>
                        </a:rPr>
                        <a:t>Intervenants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fr-FR" sz="1400" b="0" dirty="0">
                          <a:solidFill>
                            <a:schemeClr val="tx1"/>
                          </a:solidFill>
                        </a:rPr>
                        <a:t>Public cible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xmlns="" val="1194191066"/>
                  </a:ext>
                </a:extLst>
              </a:tr>
              <a:tr h="542401">
                <a:tc rowSpan="3">
                  <a:txBody>
                    <a:bodyPr/>
                    <a:lstStyle/>
                    <a:p>
                      <a:pPr algn="ctr"/>
                      <a:endParaRPr lang="fr-FR" sz="1400" b="1" dirty="0">
                        <a:solidFill>
                          <a:srgbClr val="0070C0"/>
                        </a:solidFill>
                      </a:endParaRPr>
                    </a:p>
                    <a:p>
                      <a:pPr algn="ctr"/>
                      <a:endParaRPr lang="fr-FR" sz="1400" b="1" dirty="0">
                        <a:solidFill>
                          <a:srgbClr val="0070C0"/>
                        </a:solidFill>
                      </a:endParaRPr>
                    </a:p>
                    <a:p>
                      <a:pPr algn="ctr"/>
                      <a:endParaRPr lang="fr-FR" sz="1400" b="1" dirty="0">
                        <a:solidFill>
                          <a:srgbClr val="0070C0"/>
                        </a:solidFill>
                      </a:endParaRPr>
                    </a:p>
                    <a:p>
                      <a:pPr algn="ctr"/>
                      <a:endParaRPr lang="fr-FR" sz="1400" b="1" dirty="0">
                        <a:solidFill>
                          <a:srgbClr val="0070C0"/>
                        </a:solidFill>
                      </a:endParaRPr>
                    </a:p>
                    <a:p>
                      <a:pPr algn="ctr"/>
                      <a:r>
                        <a:rPr lang="fr-FR" sz="1400" b="1" dirty="0">
                          <a:solidFill>
                            <a:srgbClr val="0070C0"/>
                          </a:solidFill>
                        </a:rPr>
                        <a:t>Journée universitaire du 30 novembre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Laurent Carroué – </a:t>
                      </a:r>
                      <a:r>
                        <a:rPr lang="fr-FR" sz="1400" b="1" dirty="0">
                          <a:solidFill>
                            <a:schemeClr val="tx1"/>
                          </a:solidFill>
                        </a:rPr>
                        <a:t>Les frontières en géographie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Agrégatifs</a:t>
                      </a:r>
                    </a:p>
                    <a:p>
                      <a:r>
                        <a:rPr lang="fr-FR" sz="1400" b="0" dirty="0">
                          <a:solidFill>
                            <a:schemeClr val="tx1"/>
                          </a:solidFill>
                        </a:rPr>
                        <a:t>Enseignants d’HGGSP</a:t>
                      </a:r>
                    </a:p>
                    <a:p>
                      <a:r>
                        <a:rPr lang="fr-FR" sz="1400" b="0" dirty="0">
                          <a:solidFill>
                            <a:schemeClr val="tx1"/>
                          </a:solidFill>
                        </a:rPr>
                        <a:t>Enseignants de collège 4</a:t>
                      </a:r>
                      <a:r>
                        <a:rPr lang="fr-FR" sz="1400" b="0" baseline="30000" dirty="0">
                          <a:solidFill>
                            <a:schemeClr val="tx1"/>
                          </a:solidFill>
                        </a:rPr>
                        <a:t>ème</a:t>
                      </a:r>
                      <a:r>
                        <a:rPr lang="fr-FR" sz="1400" b="0" dirty="0">
                          <a:solidFill>
                            <a:schemeClr val="tx1"/>
                          </a:solidFill>
                        </a:rPr>
                        <a:t> et 3</a:t>
                      </a:r>
                      <a:r>
                        <a:rPr lang="fr-FR" sz="1400" b="0" baseline="30000" dirty="0">
                          <a:solidFill>
                            <a:schemeClr val="tx1"/>
                          </a:solidFill>
                        </a:rPr>
                        <a:t>ème</a:t>
                      </a:r>
                      <a:r>
                        <a:rPr lang="fr-FR" sz="1400" b="0" dirty="0">
                          <a:solidFill>
                            <a:schemeClr val="tx1"/>
                          </a:solidFill>
                        </a:rPr>
                        <a:t>, de 2</a:t>
                      </a:r>
                      <a:r>
                        <a:rPr lang="fr-FR" sz="1400" b="0" baseline="30000" dirty="0">
                          <a:solidFill>
                            <a:schemeClr val="tx1"/>
                          </a:solidFill>
                        </a:rPr>
                        <a:t>nde</a:t>
                      </a:r>
                      <a:r>
                        <a:rPr lang="fr-FR" sz="1400" b="0" dirty="0">
                          <a:solidFill>
                            <a:schemeClr val="tx1"/>
                          </a:solidFill>
                        </a:rPr>
                        <a:t> et de Terminale 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520076633"/>
                  </a:ext>
                </a:extLst>
              </a:tr>
              <a:tr h="770781">
                <a:tc vMerge="1">
                  <a:txBody>
                    <a:bodyPr/>
                    <a:lstStyle/>
                    <a:p>
                      <a:endParaRPr lang="fr-F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b="0" dirty="0">
                          <a:solidFill>
                            <a:schemeClr val="tx1"/>
                          </a:solidFill>
                        </a:rPr>
                        <a:t>François </a:t>
                      </a:r>
                      <a:r>
                        <a:rPr lang="fr-FR" sz="1400" b="0" dirty="0" err="1">
                          <a:solidFill>
                            <a:schemeClr val="tx1"/>
                          </a:solidFill>
                        </a:rPr>
                        <a:t>Jarrige</a:t>
                      </a:r>
                      <a:r>
                        <a:rPr lang="fr-FR" sz="1400" b="0" dirty="0">
                          <a:solidFill>
                            <a:schemeClr val="tx1"/>
                          </a:solidFill>
                        </a:rPr>
                        <a:t> – </a:t>
                      </a:r>
                      <a:r>
                        <a:rPr lang="fr-FR" sz="1400" b="1" dirty="0">
                          <a:solidFill>
                            <a:schemeClr val="tx1"/>
                          </a:solidFill>
                        </a:rPr>
                        <a:t>Les risques au travail (1830-1930)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a:solidFill>
                            <a:schemeClr val="tx1"/>
                          </a:solidFill>
                        </a:rPr>
                        <a:t>Agrégatifs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a:solidFill>
                            <a:schemeClr val="tx1"/>
                          </a:solidFill>
                        </a:rPr>
                        <a:t>Enseignants de 4</a:t>
                      </a:r>
                      <a:r>
                        <a:rPr lang="fr-FR" sz="1400" b="0" baseline="30000" dirty="0">
                          <a:solidFill>
                            <a:schemeClr val="tx1"/>
                          </a:solidFill>
                        </a:rPr>
                        <a:t>ème</a:t>
                      </a:r>
                      <a:r>
                        <a:rPr lang="fr-FR" sz="1400" b="0" dirty="0">
                          <a:solidFill>
                            <a:schemeClr val="tx1"/>
                          </a:solidFill>
                        </a:rPr>
                        <a:t> et de Première 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61540882"/>
                  </a:ext>
                </a:extLst>
              </a:tr>
              <a:tr h="936151">
                <a:tc vMerge="1">
                  <a:txBody>
                    <a:bodyPr/>
                    <a:lstStyle/>
                    <a:p>
                      <a:endParaRPr lang="fr-F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400" b="0" dirty="0">
                          <a:solidFill>
                            <a:schemeClr val="tx1"/>
                          </a:solidFill>
                        </a:rPr>
                        <a:t>Jérôme Loiseau - </a:t>
                      </a:r>
                      <a:r>
                        <a:rPr lang="fr-FR" sz="1400" b="1" dirty="0">
                          <a:solidFill>
                            <a:schemeClr val="tx1"/>
                          </a:solidFill>
                        </a:rPr>
                        <a:t>Parlementer dans les monarchies française et britannique (vers 1640-vers 1780)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Agrégatifs</a:t>
                      </a:r>
                    </a:p>
                    <a:p>
                      <a:r>
                        <a:rPr lang="fr-FR" sz="1400" b="0" dirty="0">
                          <a:solidFill>
                            <a:schemeClr val="tx1"/>
                          </a:solidFill>
                        </a:rPr>
                        <a:t>Enseignants de 4</a:t>
                      </a:r>
                      <a:r>
                        <a:rPr lang="fr-FR" sz="1400" b="0" baseline="30000" dirty="0">
                          <a:solidFill>
                            <a:schemeClr val="tx1"/>
                          </a:solidFill>
                        </a:rPr>
                        <a:t>ème</a:t>
                      </a:r>
                      <a:r>
                        <a:rPr lang="fr-FR" sz="1400" b="0" dirty="0">
                          <a:solidFill>
                            <a:schemeClr val="tx1"/>
                          </a:solidFill>
                        </a:rPr>
                        <a:t> et 1</a:t>
                      </a:r>
                      <a:r>
                        <a:rPr lang="fr-FR" sz="1400" b="0" baseline="30000" dirty="0">
                          <a:solidFill>
                            <a:schemeClr val="tx1"/>
                          </a:solidFill>
                        </a:rPr>
                        <a:t>ère</a:t>
                      </a:r>
                      <a:r>
                        <a:rPr lang="fr-FR" sz="1400" b="0" dirty="0">
                          <a:solidFill>
                            <a:schemeClr val="tx1"/>
                          </a:solidFill>
                        </a:rPr>
                        <a:t> GT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a:solidFill>
                            <a:schemeClr val="tx1"/>
                          </a:solidFill>
                        </a:rPr>
                        <a:t>Enseignants de Première HGGSP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04912914"/>
                  </a:ext>
                </a:extLst>
              </a:tr>
              <a:tr h="770781">
                <a:tc>
                  <a:txBody>
                    <a:bodyPr/>
                    <a:lstStyle/>
                    <a:p>
                      <a:pPr algn="ctr"/>
                      <a:r>
                        <a:rPr lang="fr-FR" sz="1400" b="1" dirty="0">
                          <a:solidFill>
                            <a:srgbClr val="0070C0"/>
                          </a:solidFill>
                        </a:rPr>
                        <a:t>Conférence à distance </a:t>
                      </a:r>
                    </a:p>
                    <a:p>
                      <a:pPr algn="ctr"/>
                      <a:r>
                        <a:rPr lang="fr-FR" sz="1400" b="1" dirty="0">
                          <a:solidFill>
                            <a:srgbClr val="0070C0"/>
                          </a:solidFill>
                        </a:rPr>
                        <a:t>(13 décembre 2022) </a:t>
                      </a:r>
                    </a:p>
                    <a:p>
                      <a:pPr algn="ctr"/>
                      <a:r>
                        <a:rPr lang="fr-FR" sz="1400" b="1" dirty="0">
                          <a:solidFill>
                            <a:srgbClr val="0070C0"/>
                          </a:solidFill>
                        </a:rPr>
                        <a:t>2 heures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Anne </a:t>
                      </a:r>
                      <a:r>
                        <a:rPr lang="fr-FR" sz="1400" b="0" dirty="0" err="1">
                          <a:solidFill>
                            <a:schemeClr val="tx1"/>
                          </a:solidFill>
                        </a:rPr>
                        <a:t>Jégou</a:t>
                      </a:r>
                      <a:r>
                        <a:rPr lang="fr-FR" sz="1400" b="0" dirty="0">
                          <a:solidFill>
                            <a:schemeClr val="tx1"/>
                          </a:solidFill>
                        </a:rPr>
                        <a:t> – </a:t>
                      </a:r>
                      <a:r>
                        <a:rPr lang="fr-FR" sz="1400" b="1" dirty="0">
                          <a:solidFill>
                            <a:schemeClr val="tx1"/>
                          </a:solidFill>
                        </a:rPr>
                        <a:t>Les enjeux actuels de l’aménagement du territoire français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Agrégatifs</a:t>
                      </a:r>
                    </a:p>
                    <a:p>
                      <a:r>
                        <a:rPr lang="fr-FR" sz="1400" b="0" dirty="0">
                          <a:solidFill>
                            <a:schemeClr val="tx1"/>
                          </a:solidFill>
                        </a:rPr>
                        <a:t>Enseignants de 3</a:t>
                      </a:r>
                      <a:r>
                        <a:rPr lang="fr-FR" sz="1400" b="0" baseline="30000" dirty="0">
                          <a:solidFill>
                            <a:schemeClr val="tx1"/>
                          </a:solidFill>
                        </a:rPr>
                        <a:t>ème</a:t>
                      </a:r>
                      <a:r>
                        <a:rPr lang="fr-FR" sz="1400" b="0" dirty="0">
                          <a:solidFill>
                            <a:schemeClr val="tx1"/>
                          </a:solidFill>
                        </a:rPr>
                        <a:t>, de 2</a:t>
                      </a:r>
                      <a:r>
                        <a:rPr lang="fr-FR" sz="1400" b="0" baseline="30000" dirty="0">
                          <a:solidFill>
                            <a:schemeClr val="tx1"/>
                          </a:solidFill>
                        </a:rPr>
                        <a:t>nde</a:t>
                      </a:r>
                      <a:r>
                        <a:rPr lang="fr-FR" sz="1400" b="0" baseline="0" dirty="0">
                          <a:solidFill>
                            <a:schemeClr val="tx1"/>
                          </a:solidFill>
                        </a:rPr>
                        <a:t>, de 1</a:t>
                      </a:r>
                      <a:r>
                        <a:rPr lang="fr-FR" sz="1400" b="0" baseline="30000" dirty="0">
                          <a:solidFill>
                            <a:schemeClr val="tx1"/>
                          </a:solidFill>
                        </a:rPr>
                        <a:t>ère </a:t>
                      </a:r>
                      <a:r>
                        <a:rPr lang="fr-FR" sz="1400" b="0" baseline="0" dirty="0">
                          <a:solidFill>
                            <a:schemeClr val="tx1"/>
                          </a:solidFill>
                        </a:rPr>
                        <a:t>et Terminale 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65099855"/>
                  </a:ext>
                </a:extLst>
              </a:tr>
              <a:tr h="9991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solidFill>
                            <a:srgbClr val="0070C0"/>
                          </a:solidFill>
                        </a:rPr>
                        <a:t>Conférence à distance (31 janvier 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solidFill>
                            <a:srgbClr val="0070C0"/>
                          </a:solidFill>
                        </a:rPr>
                        <a:t>2 heures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Anne </a:t>
                      </a:r>
                      <a:r>
                        <a:rPr lang="fr-FR" sz="1400" b="0" dirty="0" err="1">
                          <a:solidFill>
                            <a:schemeClr val="tx1"/>
                          </a:solidFill>
                        </a:rPr>
                        <a:t>Jégou</a:t>
                      </a:r>
                      <a:r>
                        <a:rPr lang="fr-FR" sz="1400" b="0" dirty="0">
                          <a:solidFill>
                            <a:schemeClr val="tx1"/>
                          </a:solidFill>
                        </a:rPr>
                        <a:t> – </a:t>
                      </a:r>
                      <a:r>
                        <a:rPr lang="fr-FR" sz="1400" b="1" dirty="0">
                          <a:solidFill>
                            <a:schemeClr val="tx1"/>
                          </a:solidFill>
                        </a:rPr>
                        <a:t>Le processus de transition en géographie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400" b="0" dirty="0">
                          <a:solidFill>
                            <a:schemeClr val="tx1"/>
                          </a:solidFill>
                        </a:rPr>
                        <a:t>Enseignants de 2</a:t>
                      </a:r>
                      <a:r>
                        <a:rPr lang="fr-FR" sz="1400" b="0" baseline="30000" dirty="0">
                          <a:solidFill>
                            <a:schemeClr val="tx1"/>
                          </a:solidFill>
                        </a:rPr>
                        <a:t>nde</a:t>
                      </a:r>
                      <a:r>
                        <a:rPr lang="fr-FR" sz="1400" b="0" dirty="0">
                          <a:solidFill>
                            <a:schemeClr val="tx1"/>
                          </a:solidFill>
                        </a:rPr>
                        <a:t> et de 5</a:t>
                      </a:r>
                      <a:r>
                        <a:rPr lang="fr-FR" sz="1400" b="0" baseline="30000" dirty="0">
                          <a:solidFill>
                            <a:schemeClr val="tx1"/>
                          </a:solidFill>
                        </a:rPr>
                        <a:t>ème</a:t>
                      </a:r>
                      <a:r>
                        <a:rPr lang="fr-FR" sz="1400" b="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57316144"/>
                  </a:ext>
                </a:extLst>
              </a:tr>
            </a:tbl>
          </a:graphicData>
        </a:graphic>
      </p:graphicFrame>
    </p:spTree>
    <p:extLst>
      <p:ext uri="{BB962C8B-B14F-4D97-AF65-F5344CB8AC3E}">
        <p14:creationId xmlns:p14="http://schemas.microsoft.com/office/powerpoint/2010/main" val="212603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 coins arrondis 16">
            <a:extLst>
              <a:ext uri="{FF2B5EF4-FFF2-40B4-BE49-F238E27FC236}">
                <a16:creationId xmlns:a16="http://schemas.microsoft.com/office/drawing/2014/main" xmlns="" id="{15033928-6173-1819-31AC-D47D4C61109F}"/>
              </a:ext>
            </a:extLst>
          </p:cNvPr>
          <p:cNvSpPr/>
          <p:nvPr/>
        </p:nvSpPr>
        <p:spPr>
          <a:xfrm>
            <a:off x="3207808" y="3684678"/>
            <a:ext cx="2930026" cy="975304"/>
          </a:xfrm>
          <a:prstGeom prst="round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xmlns="" id="{B07CF9DD-2375-1357-9FD3-AF50EF3BFA37}"/>
              </a:ext>
            </a:extLst>
          </p:cNvPr>
          <p:cNvSpPr txBox="1"/>
          <p:nvPr/>
        </p:nvSpPr>
        <p:spPr>
          <a:xfrm>
            <a:off x="3358005" y="3879479"/>
            <a:ext cx="2641666" cy="646331"/>
          </a:xfrm>
          <a:prstGeom prst="rect">
            <a:avLst/>
          </a:prstGeom>
          <a:noFill/>
        </p:spPr>
        <p:txBody>
          <a:bodyPr wrap="square">
            <a:spAutoFit/>
          </a:bodyPr>
          <a:lstStyle/>
          <a:p>
            <a:pPr marL="285750" indent="-285750">
              <a:buFont typeface="Wingdings" pitchFamily="2" charset="2"/>
              <a:buChar char="Ø"/>
            </a:pPr>
            <a:r>
              <a:rPr lang="fr-FR" sz="1800" b="1" dirty="0"/>
              <a:t>30 places</a:t>
            </a:r>
          </a:p>
          <a:p>
            <a:pPr marL="285750" indent="-285750">
              <a:buFont typeface="Wingdings" pitchFamily="2" charset="2"/>
              <a:buChar char="Ø"/>
            </a:pPr>
            <a:r>
              <a:rPr lang="fr-FR" b="1" dirty="0"/>
              <a:t>En présentiel</a:t>
            </a:r>
            <a:endParaRPr lang="fr-FR" sz="1800" b="1" dirty="0"/>
          </a:p>
        </p:txBody>
      </p:sp>
      <p:sp>
        <p:nvSpPr>
          <p:cNvPr id="5" name="Rectangle : coins arrondis 4">
            <a:extLst>
              <a:ext uri="{FF2B5EF4-FFF2-40B4-BE49-F238E27FC236}">
                <a16:creationId xmlns:a16="http://schemas.microsoft.com/office/drawing/2014/main" xmlns="" id="{B3A97C04-FBB3-0431-A524-BFF6AA8934CB}"/>
              </a:ext>
            </a:extLst>
          </p:cNvPr>
          <p:cNvSpPr/>
          <p:nvPr/>
        </p:nvSpPr>
        <p:spPr>
          <a:xfrm>
            <a:off x="179511" y="1059582"/>
            <a:ext cx="2709449" cy="3600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F226C31D-0C6F-CB16-39C9-AEAF0C1877C9}"/>
              </a:ext>
            </a:extLst>
          </p:cNvPr>
          <p:cNvSpPr txBox="1"/>
          <p:nvPr/>
        </p:nvSpPr>
        <p:spPr>
          <a:xfrm>
            <a:off x="130021" y="2461455"/>
            <a:ext cx="2808427" cy="1323439"/>
          </a:xfrm>
          <a:prstGeom prst="rect">
            <a:avLst/>
          </a:prstGeom>
          <a:noFill/>
        </p:spPr>
        <p:txBody>
          <a:bodyPr wrap="square" rtlCol="0">
            <a:spAutoFit/>
          </a:bodyPr>
          <a:lstStyle/>
          <a:p>
            <a:pPr algn="ctr"/>
            <a:r>
              <a:rPr lang="fr-FR" sz="2000" b="1" dirty="0">
                <a:solidFill>
                  <a:schemeClr val="bg1"/>
                </a:solidFill>
              </a:rPr>
              <a:t>Journée universitaire sur les questions vives</a:t>
            </a:r>
          </a:p>
          <a:p>
            <a:pPr algn="ctr"/>
            <a:r>
              <a:rPr lang="fr-FR" sz="2000" b="1" dirty="0">
                <a:solidFill>
                  <a:srgbClr val="FF0000"/>
                </a:solidFill>
              </a:rPr>
              <a:t>12 janvier 2023</a:t>
            </a:r>
          </a:p>
        </p:txBody>
      </p:sp>
      <p:sp>
        <p:nvSpPr>
          <p:cNvPr id="11" name="ZoneTexte 10">
            <a:extLst>
              <a:ext uri="{FF2B5EF4-FFF2-40B4-BE49-F238E27FC236}">
                <a16:creationId xmlns:a16="http://schemas.microsoft.com/office/drawing/2014/main" xmlns="" id="{F52BA48B-3775-2755-F7F1-9C53A2E9DF75}"/>
              </a:ext>
            </a:extLst>
          </p:cNvPr>
          <p:cNvSpPr txBox="1"/>
          <p:nvPr/>
        </p:nvSpPr>
        <p:spPr>
          <a:xfrm>
            <a:off x="1106655" y="157893"/>
            <a:ext cx="3276176" cy="369332"/>
          </a:xfrm>
          <a:prstGeom prst="rect">
            <a:avLst/>
          </a:prstGeom>
          <a:noFill/>
        </p:spPr>
        <p:txBody>
          <a:bodyPr wrap="square" rtlCol="0">
            <a:spAutoFit/>
          </a:bodyPr>
          <a:lstStyle/>
          <a:p>
            <a:r>
              <a:rPr lang="fr-FR" b="1" dirty="0"/>
              <a:t>Dispositif 4</a:t>
            </a:r>
          </a:p>
        </p:txBody>
      </p:sp>
      <p:sp>
        <p:nvSpPr>
          <p:cNvPr id="18" name="Rectangle : coins arrondis 17">
            <a:extLst>
              <a:ext uri="{FF2B5EF4-FFF2-40B4-BE49-F238E27FC236}">
                <a16:creationId xmlns:a16="http://schemas.microsoft.com/office/drawing/2014/main" xmlns="" id="{959EBE2E-E989-BECE-E974-E096967F81E2}"/>
              </a:ext>
            </a:extLst>
          </p:cNvPr>
          <p:cNvSpPr/>
          <p:nvPr/>
        </p:nvSpPr>
        <p:spPr>
          <a:xfrm>
            <a:off x="3120290" y="157894"/>
            <a:ext cx="3143710" cy="3319224"/>
          </a:xfrm>
          <a:prstGeom prst="roundRect">
            <a:avLst>
              <a:gd name="adj" fmla="val 17954"/>
            </a:avLst>
          </a:prstGeom>
          <a:solidFill>
            <a:schemeClr val="accent1">
              <a:lumMod val="10000"/>
              <a:lumOff val="90000"/>
              <a:alpha val="36863"/>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Conférence d'</a:t>
            </a:r>
            <a:r>
              <a:rPr lang="fr-FR" b="1" dirty="0" err="1">
                <a:solidFill>
                  <a:schemeClr val="tx1"/>
                </a:solidFill>
              </a:rPr>
              <a:t>Abderahmen</a:t>
            </a:r>
            <a:r>
              <a:rPr lang="fr-FR" b="1" dirty="0">
                <a:solidFill>
                  <a:schemeClr val="tx1"/>
                </a:solidFill>
              </a:rPr>
              <a:t> Moumen (ONACVG) sur la guerre d'Algérie et ses mémoires, conférence d'Alban Perrin (Mémorial de la Shoah) sur l'enseignement de la Shoah, atelier de Tal </a:t>
            </a:r>
            <a:r>
              <a:rPr lang="fr-FR" b="1" dirty="0" err="1">
                <a:solidFill>
                  <a:schemeClr val="tx1"/>
                </a:solidFill>
              </a:rPr>
              <a:t>Bruttmann</a:t>
            </a:r>
            <a:r>
              <a:rPr lang="fr-FR" b="1" dirty="0">
                <a:solidFill>
                  <a:schemeClr val="tx1"/>
                </a:solidFill>
              </a:rPr>
              <a:t> sur l'Album d'Auschwitz) </a:t>
            </a:r>
          </a:p>
        </p:txBody>
      </p:sp>
      <p:sp>
        <p:nvSpPr>
          <p:cNvPr id="3" name="Ellipse 2">
            <a:extLst>
              <a:ext uri="{FF2B5EF4-FFF2-40B4-BE49-F238E27FC236}">
                <a16:creationId xmlns:a16="http://schemas.microsoft.com/office/drawing/2014/main" xmlns="" id="{99A60092-933F-3A1D-1399-76CB69C1B4AE}"/>
              </a:ext>
            </a:extLst>
          </p:cNvPr>
          <p:cNvSpPr/>
          <p:nvPr/>
        </p:nvSpPr>
        <p:spPr>
          <a:xfrm>
            <a:off x="6555660" y="1379038"/>
            <a:ext cx="2548971" cy="255264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xmlns="" id="{DBC88878-1C47-4823-B205-A7A076617437}"/>
              </a:ext>
            </a:extLst>
          </p:cNvPr>
          <p:cNvSpPr txBox="1"/>
          <p:nvPr/>
        </p:nvSpPr>
        <p:spPr>
          <a:xfrm>
            <a:off x="6832033" y="2092638"/>
            <a:ext cx="2088232" cy="646331"/>
          </a:xfrm>
          <a:prstGeom prst="rect">
            <a:avLst/>
          </a:prstGeom>
          <a:noFill/>
        </p:spPr>
        <p:txBody>
          <a:bodyPr wrap="square" rtlCol="0">
            <a:spAutoFit/>
          </a:bodyPr>
          <a:lstStyle/>
          <a:p>
            <a:pPr algn="ctr"/>
            <a:endParaRPr lang="fr-FR" b="1" dirty="0"/>
          </a:p>
          <a:p>
            <a:pPr algn="ctr"/>
            <a:endParaRPr lang="fr-FR" b="1" dirty="0">
              <a:solidFill>
                <a:srgbClr val="00B050"/>
              </a:solidFill>
            </a:endParaRPr>
          </a:p>
        </p:txBody>
      </p:sp>
      <p:sp>
        <p:nvSpPr>
          <p:cNvPr id="13" name="Flèche vers la droite 12">
            <a:extLst>
              <a:ext uri="{FF2B5EF4-FFF2-40B4-BE49-F238E27FC236}">
                <a16:creationId xmlns:a16="http://schemas.microsoft.com/office/drawing/2014/main" xmlns="" id="{BD9093A4-C0CF-B7F1-1A20-F99542BFCDEB}"/>
              </a:ext>
            </a:extLst>
          </p:cNvPr>
          <p:cNvSpPr/>
          <p:nvPr/>
        </p:nvSpPr>
        <p:spPr>
          <a:xfrm>
            <a:off x="6075711" y="2532522"/>
            <a:ext cx="432049" cy="266179"/>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xmlns="" id="{24248F2F-3D18-95BD-20E5-F904637EB60A}"/>
              </a:ext>
            </a:extLst>
          </p:cNvPr>
          <p:cNvSpPr txBox="1"/>
          <p:nvPr/>
        </p:nvSpPr>
        <p:spPr>
          <a:xfrm>
            <a:off x="-19339" y="4790211"/>
            <a:ext cx="6574999" cy="307777"/>
          </a:xfrm>
          <a:prstGeom prst="rect">
            <a:avLst/>
          </a:prstGeom>
          <a:noFill/>
        </p:spPr>
        <p:txBody>
          <a:bodyPr wrap="square">
            <a:spAutoFit/>
          </a:bodyPr>
          <a:lstStyle/>
          <a:p>
            <a:r>
              <a:rPr lang="fr-FR" sz="1400" dirty="0"/>
              <a:t>P1 - Maîtriser les savoirs disciplinaires et leur didactique</a:t>
            </a:r>
          </a:p>
        </p:txBody>
      </p:sp>
      <p:sp>
        <p:nvSpPr>
          <p:cNvPr id="2" name="ZoneTexte 1">
            <a:extLst>
              <a:ext uri="{FF2B5EF4-FFF2-40B4-BE49-F238E27FC236}">
                <a16:creationId xmlns:a16="http://schemas.microsoft.com/office/drawing/2014/main" xmlns="" id="{BD18A902-7656-0875-704F-C22CD2AA8E38}"/>
              </a:ext>
            </a:extLst>
          </p:cNvPr>
          <p:cNvSpPr txBox="1"/>
          <p:nvPr/>
        </p:nvSpPr>
        <p:spPr>
          <a:xfrm>
            <a:off x="6832033" y="2092638"/>
            <a:ext cx="2088232" cy="1631216"/>
          </a:xfrm>
          <a:prstGeom prst="rect">
            <a:avLst/>
          </a:prstGeom>
          <a:noFill/>
        </p:spPr>
        <p:txBody>
          <a:bodyPr wrap="square" rtlCol="0">
            <a:spAutoFit/>
          </a:bodyPr>
          <a:lstStyle/>
          <a:p>
            <a:pPr algn="ctr"/>
            <a:r>
              <a:rPr lang="fr-FR" b="1" dirty="0"/>
              <a:t>Inscription au PAF</a:t>
            </a:r>
          </a:p>
          <a:p>
            <a:pPr algn="ctr"/>
            <a:r>
              <a:rPr lang="fr-FR" sz="1400" i="1" u="sng" dirty="0"/>
              <a:t>Dispositif </a:t>
            </a:r>
            <a:r>
              <a:rPr lang="fr-FR" sz="1400" i="1" dirty="0"/>
              <a:t>: 22A0070360</a:t>
            </a:r>
          </a:p>
          <a:p>
            <a:pPr algn="ctr"/>
            <a:r>
              <a:rPr lang="fr-FR" sz="1400" i="1" u="sng" dirty="0"/>
              <a:t>Module</a:t>
            </a:r>
            <a:r>
              <a:rPr lang="fr-FR" sz="1400" b="1" i="1" dirty="0"/>
              <a:t> : </a:t>
            </a:r>
            <a:r>
              <a:rPr lang="fr-FR" sz="1400" i="1" dirty="0"/>
              <a:t>71205</a:t>
            </a:r>
            <a:endParaRPr lang="fr-FR" sz="1400" b="1" i="1" dirty="0"/>
          </a:p>
          <a:p>
            <a:pPr algn="ctr"/>
            <a:endParaRPr lang="fr-FR" b="1" dirty="0"/>
          </a:p>
          <a:p>
            <a:pPr algn="ctr"/>
            <a:endParaRPr lang="fr-FR" b="1" dirty="0">
              <a:solidFill>
                <a:srgbClr val="00B050"/>
              </a:solidFill>
            </a:endParaRPr>
          </a:p>
        </p:txBody>
      </p:sp>
    </p:spTree>
    <p:extLst>
      <p:ext uri="{BB962C8B-B14F-4D97-AF65-F5344CB8AC3E}">
        <p14:creationId xmlns:p14="http://schemas.microsoft.com/office/powerpoint/2010/main" val="16850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 coins arrondis 16">
            <a:extLst>
              <a:ext uri="{FF2B5EF4-FFF2-40B4-BE49-F238E27FC236}">
                <a16:creationId xmlns:a16="http://schemas.microsoft.com/office/drawing/2014/main" xmlns="" id="{15033928-6173-1819-31AC-D47D4C61109F}"/>
              </a:ext>
            </a:extLst>
          </p:cNvPr>
          <p:cNvSpPr/>
          <p:nvPr/>
        </p:nvSpPr>
        <p:spPr>
          <a:xfrm>
            <a:off x="3207808" y="3684678"/>
            <a:ext cx="2930026" cy="97530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xmlns="" id="{B07CF9DD-2375-1357-9FD3-AF50EF3BFA37}"/>
              </a:ext>
            </a:extLst>
          </p:cNvPr>
          <p:cNvSpPr txBox="1"/>
          <p:nvPr/>
        </p:nvSpPr>
        <p:spPr>
          <a:xfrm>
            <a:off x="3358005" y="3879479"/>
            <a:ext cx="2641666" cy="646331"/>
          </a:xfrm>
          <a:prstGeom prst="rect">
            <a:avLst/>
          </a:prstGeom>
          <a:noFill/>
        </p:spPr>
        <p:txBody>
          <a:bodyPr wrap="square">
            <a:spAutoFit/>
          </a:bodyPr>
          <a:lstStyle/>
          <a:p>
            <a:pPr marL="285750" indent="-285750">
              <a:buFont typeface="Wingdings" pitchFamily="2" charset="2"/>
              <a:buChar char="Ø"/>
            </a:pPr>
            <a:r>
              <a:rPr lang="fr-FR" sz="1800" b="1" dirty="0"/>
              <a:t>30 places</a:t>
            </a:r>
          </a:p>
          <a:p>
            <a:pPr marL="285750" indent="-285750">
              <a:buFont typeface="Wingdings" pitchFamily="2" charset="2"/>
              <a:buChar char="Ø"/>
            </a:pPr>
            <a:r>
              <a:rPr lang="fr-FR" b="1" dirty="0"/>
              <a:t>En présentiel</a:t>
            </a:r>
            <a:endParaRPr lang="fr-FR" sz="1800" b="1" dirty="0"/>
          </a:p>
        </p:txBody>
      </p:sp>
      <p:sp>
        <p:nvSpPr>
          <p:cNvPr id="5" name="Rectangle : coins arrondis 4">
            <a:extLst>
              <a:ext uri="{FF2B5EF4-FFF2-40B4-BE49-F238E27FC236}">
                <a16:creationId xmlns:a16="http://schemas.microsoft.com/office/drawing/2014/main" xmlns="" id="{B3A97C04-FBB3-0431-A524-BFF6AA8934CB}"/>
              </a:ext>
            </a:extLst>
          </p:cNvPr>
          <p:cNvSpPr/>
          <p:nvPr/>
        </p:nvSpPr>
        <p:spPr>
          <a:xfrm>
            <a:off x="179511" y="1059582"/>
            <a:ext cx="2709449" cy="3600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F226C31D-0C6F-CB16-39C9-AEAF0C1877C9}"/>
              </a:ext>
            </a:extLst>
          </p:cNvPr>
          <p:cNvSpPr txBox="1"/>
          <p:nvPr/>
        </p:nvSpPr>
        <p:spPr>
          <a:xfrm>
            <a:off x="130021" y="2461455"/>
            <a:ext cx="2808427" cy="1015663"/>
          </a:xfrm>
          <a:prstGeom prst="rect">
            <a:avLst/>
          </a:prstGeom>
          <a:noFill/>
        </p:spPr>
        <p:txBody>
          <a:bodyPr wrap="square" rtlCol="0">
            <a:spAutoFit/>
          </a:bodyPr>
          <a:lstStyle/>
          <a:p>
            <a:pPr algn="ctr"/>
            <a:r>
              <a:rPr lang="fr-FR" sz="2000" b="1" dirty="0">
                <a:solidFill>
                  <a:schemeClr val="bg1"/>
                </a:solidFill>
              </a:rPr>
              <a:t>Journée universitaire CNRD</a:t>
            </a:r>
          </a:p>
          <a:p>
            <a:pPr algn="ctr"/>
            <a:r>
              <a:rPr lang="fr-FR" sz="2000" b="1" dirty="0">
                <a:solidFill>
                  <a:srgbClr val="FF0000"/>
                </a:solidFill>
              </a:rPr>
              <a:t>Date à préciser</a:t>
            </a:r>
          </a:p>
        </p:txBody>
      </p:sp>
      <p:sp>
        <p:nvSpPr>
          <p:cNvPr id="11" name="ZoneTexte 10">
            <a:extLst>
              <a:ext uri="{FF2B5EF4-FFF2-40B4-BE49-F238E27FC236}">
                <a16:creationId xmlns:a16="http://schemas.microsoft.com/office/drawing/2014/main" xmlns="" id="{F52BA48B-3775-2755-F7F1-9C53A2E9DF75}"/>
              </a:ext>
            </a:extLst>
          </p:cNvPr>
          <p:cNvSpPr txBox="1"/>
          <p:nvPr/>
        </p:nvSpPr>
        <p:spPr>
          <a:xfrm>
            <a:off x="1106655" y="157893"/>
            <a:ext cx="3276176" cy="369332"/>
          </a:xfrm>
          <a:prstGeom prst="rect">
            <a:avLst/>
          </a:prstGeom>
          <a:noFill/>
        </p:spPr>
        <p:txBody>
          <a:bodyPr wrap="square" rtlCol="0">
            <a:spAutoFit/>
          </a:bodyPr>
          <a:lstStyle/>
          <a:p>
            <a:r>
              <a:rPr lang="fr-FR" b="1" dirty="0"/>
              <a:t>Dispositif 5</a:t>
            </a:r>
          </a:p>
        </p:txBody>
      </p:sp>
      <p:sp>
        <p:nvSpPr>
          <p:cNvPr id="18" name="Rectangle : coins arrondis 17">
            <a:extLst>
              <a:ext uri="{FF2B5EF4-FFF2-40B4-BE49-F238E27FC236}">
                <a16:creationId xmlns:a16="http://schemas.microsoft.com/office/drawing/2014/main" xmlns="" id="{959EBE2E-E989-BECE-E974-E096967F81E2}"/>
              </a:ext>
            </a:extLst>
          </p:cNvPr>
          <p:cNvSpPr/>
          <p:nvPr/>
        </p:nvSpPr>
        <p:spPr>
          <a:xfrm>
            <a:off x="3021116" y="212874"/>
            <a:ext cx="3276176" cy="3337632"/>
          </a:xfrm>
          <a:prstGeom prst="roundRect">
            <a:avLst>
              <a:gd name="adj" fmla="val 17954"/>
            </a:avLst>
          </a:prstGeom>
          <a:solidFill>
            <a:schemeClr val="accent3">
              <a:lumMod val="40000"/>
              <a:lumOff val="60000"/>
              <a:alpha val="36863"/>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Conférence universitaire de Tristan Lecoq (président du jury national) sur le thème du CNRD 2023, présentation de ressources locales et de pistes d'exploitation pédagogiques  par les archives des différents départements et le Musée de la Résistance en Morvan</a:t>
            </a:r>
          </a:p>
        </p:txBody>
      </p:sp>
      <p:sp>
        <p:nvSpPr>
          <p:cNvPr id="3" name="Ellipse 2">
            <a:extLst>
              <a:ext uri="{FF2B5EF4-FFF2-40B4-BE49-F238E27FC236}">
                <a16:creationId xmlns:a16="http://schemas.microsoft.com/office/drawing/2014/main" xmlns="" id="{99A60092-933F-3A1D-1399-76CB69C1B4AE}"/>
              </a:ext>
            </a:extLst>
          </p:cNvPr>
          <p:cNvSpPr/>
          <p:nvPr/>
        </p:nvSpPr>
        <p:spPr>
          <a:xfrm>
            <a:off x="6555660" y="1379038"/>
            <a:ext cx="2548971" cy="255264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ZoneTexte 11">
            <a:extLst>
              <a:ext uri="{FF2B5EF4-FFF2-40B4-BE49-F238E27FC236}">
                <a16:creationId xmlns:a16="http://schemas.microsoft.com/office/drawing/2014/main" xmlns="" id="{DBC88878-1C47-4823-B205-A7A076617437}"/>
              </a:ext>
            </a:extLst>
          </p:cNvPr>
          <p:cNvSpPr txBox="1"/>
          <p:nvPr/>
        </p:nvSpPr>
        <p:spPr>
          <a:xfrm>
            <a:off x="6832033" y="2092638"/>
            <a:ext cx="2088232" cy="646331"/>
          </a:xfrm>
          <a:prstGeom prst="rect">
            <a:avLst/>
          </a:prstGeom>
          <a:noFill/>
        </p:spPr>
        <p:txBody>
          <a:bodyPr wrap="square" rtlCol="0">
            <a:spAutoFit/>
          </a:bodyPr>
          <a:lstStyle/>
          <a:p>
            <a:pPr algn="ctr"/>
            <a:endParaRPr lang="fr-FR" b="1" dirty="0"/>
          </a:p>
          <a:p>
            <a:pPr algn="ctr"/>
            <a:endParaRPr lang="fr-FR" b="1" dirty="0">
              <a:solidFill>
                <a:srgbClr val="00B050"/>
              </a:solidFill>
            </a:endParaRPr>
          </a:p>
        </p:txBody>
      </p:sp>
      <p:sp>
        <p:nvSpPr>
          <p:cNvPr id="13" name="Flèche vers la droite 12">
            <a:extLst>
              <a:ext uri="{FF2B5EF4-FFF2-40B4-BE49-F238E27FC236}">
                <a16:creationId xmlns:a16="http://schemas.microsoft.com/office/drawing/2014/main" xmlns="" id="{BD9093A4-C0CF-B7F1-1A20-F99542BFCDEB}"/>
              </a:ext>
            </a:extLst>
          </p:cNvPr>
          <p:cNvSpPr/>
          <p:nvPr/>
        </p:nvSpPr>
        <p:spPr>
          <a:xfrm>
            <a:off x="6075711" y="2532522"/>
            <a:ext cx="432049" cy="266179"/>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xmlns="" id="{24248F2F-3D18-95BD-20E5-F904637EB60A}"/>
              </a:ext>
            </a:extLst>
          </p:cNvPr>
          <p:cNvSpPr txBox="1"/>
          <p:nvPr/>
        </p:nvSpPr>
        <p:spPr>
          <a:xfrm>
            <a:off x="-19339" y="4790211"/>
            <a:ext cx="6574999" cy="307777"/>
          </a:xfrm>
          <a:prstGeom prst="rect">
            <a:avLst/>
          </a:prstGeom>
          <a:noFill/>
        </p:spPr>
        <p:txBody>
          <a:bodyPr wrap="square">
            <a:spAutoFit/>
          </a:bodyPr>
          <a:lstStyle/>
          <a:p>
            <a:r>
              <a:rPr lang="fr-FR" sz="1400" dirty="0"/>
              <a:t>P1 - Maîtriser les savoirs disciplinaires et leur didactique</a:t>
            </a:r>
          </a:p>
        </p:txBody>
      </p:sp>
      <p:sp>
        <p:nvSpPr>
          <p:cNvPr id="2" name="ZoneTexte 1">
            <a:extLst>
              <a:ext uri="{FF2B5EF4-FFF2-40B4-BE49-F238E27FC236}">
                <a16:creationId xmlns:a16="http://schemas.microsoft.com/office/drawing/2014/main" xmlns="" id="{33E60259-1C02-4EDF-4F47-134AF7A38C23}"/>
              </a:ext>
            </a:extLst>
          </p:cNvPr>
          <p:cNvSpPr txBox="1"/>
          <p:nvPr/>
        </p:nvSpPr>
        <p:spPr>
          <a:xfrm>
            <a:off x="6832033" y="2092638"/>
            <a:ext cx="2088232" cy="1200329"/>
          </a:xfrm>
          <a:prstGeom prst="rect">
            <a:avLst/>
          </a:prstGeom>
          <a:noFill/>
        </p:spPr>
        <p:txBody>
          <a:bodyPr wrap="square" rtlCol="0">
            <a:spAutoFit/>
          </a:bodyPr>
          <a:lstStyle/>
          <a:p>
            <a:pPr algn="ctr"/>
            <a:r>
              <a:rPr lang="fr-FR" b="1" dirty="0"/>
              <a:t>Inscription au PAF</a:t>
            </a:r>
          </a:p>
          <a:p>
            <a:pPr algn="ctr"/>
            <a:endParaRPr lang="fr-FR" b="1" dirty="0"/>
          </a:p>
          <a:p>
            <a:pPr algn="ctr"/>
            <a:endParaRPr lang="fr-FR" b="1" dirty="0">
              <a:solidFill>
                <a:srgbClr val="00B050"/>
              </a:solidFill>
            </a:endParaRPr>
          </a:p>
        </p:txBody>
      </p:sp>
      <p:sp>
        <p:nvSpPr>
          <p:cNvPr id="7" name="ZoneTexte 6">
            <a:extLst>
              <a:ext uri="{FF2B5EF4-FFF2-40B4-BE49-F238E27FC236}">
                <a16:creationId xmlns:a16="http://schemas.microsoft.com/office/drawing/2014/main" xmlns="" id="{9383E8A8-CDD6-3A70-5E55-35BB0D2DD553}"/>
              </a:ext>
            </a:extLst>
          </p:cNvPr>
          <p:cNvSpPr txBox="1"/>
          <p:nvPr/>
        </p:nvSpPr>
        <p:spPr>
          <a:xfrm>
            <a:off x="6532467" y="2778178"/>
            <a:ext cx="2543798" cy="461665"/>
          </a:xfrm>
          <a:prstGeom prst="rect">
            <a:avLst/>
          </a:prstGeom>
          <a:noFill/>
        </p:spPr>
        <p:txBody>
          <a:bodyPr wrap="square">
            <a:spAutoFit/>
          </a:bodyPr>
          <a:lstStyle/>
          <a:p>
            <a:pPr algn="ctr"/>
            <a:r>
              <a:rPr lang="fr-FR" sz="1200" i="1" u="sng" dirty="0"/>
              <a:t>Dispositif </a:t>
            </a:r>
            <a:r>
              <a:rPr lang="fr-FR" sz="1200" i="1" dirty="0"/>
              <a:t>: 22A0070362</a:t>
            </a:r>
          </a:p>
          <a:p>
            <a:pPr algn="ctr"/>
            <a:r>
              <a:rPr lang="fr-FR" sz="1200" i="1" u="sng" dirty="0"/>
              <a:t>Module</a:t>
            </a:r>
            <a:r>
              <a:rPr lang="fr-FR" sz="1200" b="1" i="1" dirty="0"/>
              <a:t> </a:t>
            </a:r>
            <a:r>
              <a:rPr lang="fr-FR" sz="1200" b="1" i="1"/>
              <a:t>: </a:t>
            </a:r>
            <a:r>
              <a:rPr lang="fr-FR" sz="1200" i="1"/>
              <a:t>71212</a:t>
            </a:r>
            <a:endParaRPr lang="fr-FR" sz="1200" i="1" dirty="0"/>
          </a:p>
        </p:txBody>
      </p:sp>
    </p:spTree>
    <p:extLst>
      <p:ext uri="{BB962C8B-B14F-4D97-AF65-F5344CB8AC3E}">
        <p14:creationId xmlns:p14="http://schemas.microsoft.com/office/powerpoint/2010/main" val="160576551"/>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2c7ddd52-0a06-43b1-a35c-dcb15ea2e3f4">Gabarit powerpoint MENJ</Description0>
  </documentManagement>
</p:properties>
</file>

<file path=customXml/itemProps1.xml><?xml version="1.0" encoding="utf-8"?>
<ds:datastoreItem xmlns:ds="http://schemas.openxmlformats.org/officeDocument/2006/customXml" ds:itemID="{8372BEA4-A762-4CC8-ADD6-932E44D60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24B279A5-87A2-445D-95C3-916EB9C5F0E3}">
  <ds:schemaRefs>
    <ds:schemaRef ds:uri="http://schemas.openxmlformats.org/package/2006/metadata/core-properties"/>
    <ds:schemaRef ds:uri="2c7ddd52-0a06-43b1-a35c-dcb15ea2e3f4"/>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MINISTÈRIEL</Template>
  <TotalTime>16368</TotalTime>
  <Words>617</Words>
  <Application>Microsoft Office PowerPoint</Application>
  <PresentationFormat>Affichage à l'écran (16:9)</PresentationFormat>
  <Paragraphs>119</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Marianne</vt:lpstr>
      <vt:lpstr>Wingdings</vt:lpstr>
      <vt:lpstr>MINISTÈRIEL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Angélique MARIE</cp:lastModifiedBy>
  <cp:revision>43</cp:revision>
  <dcterms:created xsi:type="dcterms:W3CDTF">2020-03-05T15:21:24Z</dcterms:created>
  <dcterms:modified xsi:type="dcterms:W3CDTF">2022-09-02T12:54:00Z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