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4"/>
  </p:notesMasterIdLst>
  <p:sldIdLst>
    <p:sldId id="256" r:id="rId2"/>
    <p:sldId id="257" r:id="rId3"/>
    <p:sldId id="258" r:id="rId4"/>
    <p:sldId id="300" r:id="rId5"/>
    <p:sldId id="289" r:id="rId6"/>
    <p:sldId id="282" r:id="rId7"/>
    <p:sldId id="284" r:id="rId8"/>
    <p:sldId id="285" r:id="rId9"/>
    <p:sldId id="313" r:id="rId10"/>
    <p:sldId id="292" r:id="rId11"/>
    <p:sldId id="293" r:id="rId12"/>
    <p:sldId id="314" r:id="rId1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ence Smits" initials="FS" lastIdx="3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D8420"/>
    <a:srgbClr val="FF1B16"/>
    <a:srgbClr val="FF8D5B"/>
    <a:srgbClr val="F89990"/>
    <a:srgbClr val="8A1C2D"/>
    <a:srgbClr val="8B07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50000"/>
    <p:restoredTop sz="83089"/>
  </p:normalViewPr>
  <p:slideViewPr>
    <p:cSldViewPr>
      <p:cViewPr varScale="1">
        <p:scale>
          <a:sx n="97" d="100"/>
          <a:sy n="97" d="100"/>
        </p:scale>
        <p:origin x="2718"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0AA88C-1160-435C-B7C0-C9696B818400}" type="doc">
      <dgm:prSet loTypeId="urn:microsoft.com/office/officeart/2005/8/layout/hProcess9" loCatId="process" qsTypeId="urn:microsoft.com/office/officeart/2005/8/quickstyle/simple1" qsCatId="simple" csTypeId="urn:microsoft.com/office/officeart/2005/8/colors/colorful1" csCatId="colorful" phldr="1"/>
      <dgm:spPr/>
    </dgm:pt>
    <dgm:pt modelId="{67A48B67-BEA0-4CDD-8F4D-D1783FA3F72E}">
      <dgm:prSet phldrT="[Texte]"/>
      <dgm:spPr/>
      <dgm:t>
        <a:bodyPr/>
        <a:lstStyle/>
        <a:p>
          <a:r>
            <a:rPr lang="fr-FR" dirty="0"/>
            <a:t>Seconde </a:t>
          </a:r>
        </a:p>
        <a:p>
          <a:r>
            <a:rPr lang="fr-FR" dirty="0"/>
            <a:t>« Grandes étapes de la formation du monde moderne»</a:t>
          </a:r>
        </a:p>
      </dgm:t>
    </dgm:pt>
    <dgm:pt modelId="{A63FBF9E-F334-4A36-BC22-7472DD5E21D5}" type="parTrans" cxnId="{55C7C76C-4E14-4C02-B70C-E38B89FB5202}">
      <dgm:prSet/>
      <dgm:spPr/>
      <dgm:t>
        <a:bodyPr/>
        <a:lstStyle/>
        <a:p>
          <a:endParaRPr lang="fr-FR"/>
        </a:p>
      </dgm:t>
    </dgm:pt>
    <dgm:pt modelId="{4725DCDA-37CD-4226-94CE-5467DECEFA38}" type="sibTrans" cxnId="{55C7C76C-4E14-4C02-B70C-E38B89FB5202}">
      <dgm:prSet/>
      <dgm:spPr/>
      <dgm:t>
        <a:bodyPr/>
        <a:lstStyle/>
        <a:p>
          <a:endParaRPr lang="fr-FR"/>
        </a:p>
      </dgm:t>
    </dgm:pt>
    <dgm:pt modelId="{8DA21862-D2F8-497C-A0DE-93783CBCEF4A}">
      <dgm:prSet phldrT="[Texte]"/>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dirty="0"/>
            <a:t>Première</a:t>
          </a:r>
        </a:p>
        <a:p>
          <a:pPr marL="0" marR="0" indent="0" defTabSz="914400" eaLnBrk="1" fontAlgn="auto" latinLnBrk="0" hangingPunct="1">
            <a:lnSpc>
              <a:spcPct val="100000"/>
            </a:lnSpc>
            <a:spcBef>
              <a:spcPts val="0"/>
            </a:spcBef>
            <a:spcAft>
              <a:spcPts val="0"/>
            </a:spcAft>
            <a:buClrTx/>
            <a:buSzTx/>
            <a:buFontTx/>
            <a:buNone/>
            <a:tabLst/>
            <a:defRPr/>
          </a:pPr>
          <a:r>
            <a:rPr lang="fr-FR" dirty="0"/>
            <a:t> « Nations, empires, nationalités (de 1789 aux lendemains de la Première Guerre mondiale) »</a:t>
          </a:r>
        </a:p>
      </dgm:t>
    </dgm:pt>
    <dgm:pt modelId="{AD45A9B2-28FB-4DE4-915F-034A9F936F09}" type="parTrans" cxnId="{306F7321-DAF9-4085-9503-0FD824B3E798}">
      <dgm:prSet/>
      <dgm:spPr/>
      <dgm:t>
        <a:bodyPr/>
        <a:lstStyle/>
        <a:p>
          <a:endParaRPr lang="fr-FR"/>
        </a:p>
      </dgm:t>
    </dgm:pt>
    <dgm:pt modelId="{EBAD8A8A-3351-4BFD-AFAB-858A4051AB6D}" type="sibTrans" cxnId="{306F7321-DAF9-4085-9503-0FD824B3E798}">
      <dgm:prSet/>
      <dgm:spPr/>
      <dgm:t>
        <a:bodyPr/>
        <a:lstStyle/>
        <a:p>
          <a:endParaRPr lang="fr-FR"/>
        </a:p>
      </dgm:t>
    </dgm:pt>
    <dgm:pt modelId="{EA904A4C-832E-415E-AB45-0CC618021A56}">
      <dgm:prSet/>
      <dgm:spPr/>
      <dgm:t>
        <a:bodyPr/>
        <a:lstStyle/>
        <a:p>
          <a:r>
            <a:rPr lang="fr-FR" dirty="0"/>
            <a:t>Terminale </a:t>
          </a:r>
        </a:p>
        <a:p>
          <a:r>
            <a:rPr lang="fr-FR" dirty="0"/>
            <a:t>« Les relations entre les puissances et l’opposition des modèles politiques des années 1930 à nos jours » </a:t>
          </a:r>
        </a:p>
      </dgm:t>
    </dgm:pt>
    <dgm:pt modelId="{FC69BEFE-0328-481A-A608-DA880314B564}" type="parTrans" cxnId="{02C6C700-A63D-4D28-AF84-3DCFC67A2FA7}">
      <dgm:prSet/>
      <dgm:spPr/>
      <dgm:t>
        <a:bodyPr/>
        <a:lstStyle/>
        <a:p>
          <a:endParaRPr lang="fr-FR"/>
        </a:p>
      </dgm:t>
    </dgm:pt>
    <dgm:pt modelId="{038EEDD3-59C6-4922-B8D5-6CE6114F43E0}" type="sibTrans" cxnId="{02C6C700-A63D-4D28-AF84-3DCFC67A2FA7}">
      <dgm:prSet/>
      <dgm:spPr/>
      <dgm:t>
        <a:bodyPr/>
        <a:lstStyle/>
        <a:p>
          <a:endParaRPr lang="fr-FR"/>
        </a:p>
      </dgm:t>
    </dgm:pt>
    <dgm:pt modelId="{9EAB5C3E-F658-442C-A2D4-13DC45EE3021}" type="pres">
      <dgm:prSet presAssocID="{3B0AA88C-1160-435C-B7C0-C9696B818400}" presName="CompostProcess" presStyleCnt="0">
        <dgm:presLayoutVars>
          <dgm:dir/>
          <dgm:resizeHandles val="exact"/>
        </dgm:presLayoutVars>
      </dgm:prSet>
      <dgm:spPr/>
    </dgm:pt>
    <dgm:pt modelId="{157D70EA-71DE-437B-B357-CCB058C6C315}" type="pres">
      <dgm:prSet presAssocID="{3B0AA88C-1160-435C-B7C0-C9696B818400}" presName="arrow" presStyleLbl="bgShp" presStyleIdx="0" presStyleCnt="1"/>
      <dgm:spPr/>
    </dgm:pt>
    <dgm:pt modelId="{6BF88D11-97D2-4A0A-BBDB-508A280C0E84}" type="pres">
      <dgm:prSet presAssocID="{3B0AA88C-1160-435C-B7C0-C9696B818400}" presName="linearProcess" presStyleCnt="0"/>
      <dgm:spPr/>
    </dgm:pt>
    <dgm:pt modelId="{CDB21FFF-024A-4BED-AF03-0B9D2E7920A7}" type="pres">
      <dgm:prSet presAssocID="{67A48B67-BEA0-4CDD-8F4D-D1783FA3F72E}" presName="textNode" presStyleLbl="node1" presStyleIdx="0" presStyleCnt="3" custScaleX="101356">
        <dgm:presLayoutVars>
          <dgm:bulletEnabled val="1"/>
        </dgm:presLayoutVars>
      </dgm:prSet>
      <dgm:spPr/>
      <dgm:t>
        <a:bodyPr/>
        <a:lstStyle/>
        <a:p>
          <a:endParaRPr lang="fr-FR"/>
        </a:p>
      </dgm:t>
    </dgm:pt>
    <dgm:pt modelId="{1F2AECFA-9D58-46E7-9897-A98E1DBC706B}" type="pres">
      <dgm:prSet presAssocID="{4725DCDA-37CD-4226-94CE-5467DECEFA38}" presName="sibTrans" presStyleCnt="0"/>
      <dgm:spPr/>
    </dgm:pt>
    <dgm:pt modelId="{BF4E9166-0AB0-4E03-950D-13DA5FC82322}" type="pres">
      <dgm:prSet presAssocID="{8DA21862-D2F8-497C-A0DE-93783CBCEF4A}" presName="textNode" presStyleLbl="node1" presStyleIdx="1" presStyleCnt="3">
        <dgm:presLayoutVars>
          <dgm:bulletEnabled val="1"/>
        </dgm:presLayoutVars>
      </dgm:prSet>
      <dgm:spPr/>
      <dgm:t>
        <a:bodyPr/>
        <a:lstStyle/>
        <a:p>
          <a:endParaRPr lang="fr-FR"/>
        </a:p>
      </dgm:t>
    </dgm:pt>
    <dgm:pt modelId="{4CDBC4B8-750B-4752-ABC5-AE1AB67DB250}" type="pres">
      <dgm:prSet presAssocID="{EBAD8A8A-3351-4BFD-AFAB-858A4051AB6D}" presName="sibTrans" presStyleCnt="0"/>
      <dgm:spPr/>
    </dgm:pt>
    <dgm:pt modelId="{341D046F-2401-4F0C-BDFD-B7A28C55CAF3}" type="pres">
      <dgm:prSet presAssocID="{EA904A4C-832E-415E-AB45-0CC618021A56}" presName="textNode" presStyleLbl="node1" presStyleIdx="2" presStyleCnt="3">
        <dgm:presLayoutVars>
          <dgm:bulletEnabled val="1"/>
        </dgm:presLayoutVars>
      </dgm:prSet>
      <dgm:spPr/>
      <dgm:t>
        <a:bodyPr/>
        <a:lstStyle/>
        <a:p>
          <a:endParaRPr lang="fr-FR"/>
        </a:p>
      </dgm:t>
    </dgm:pt>
  </dgm:ptLst>
  <dgm:cxnLst>
    <dgm:cxn modelId="{E221A09B-B00F-4BE2-892C-F38BF751DCBA}" type="presOf" srcId="{3B0AA88C-1160-435C-B7C0-C9696B818400}" destId="{9EAB5C3E-F658-442C-A2D4-13DC45EE3021}" srcOrd="0" destOrd="0" presId="urn:microsoft.com/office/officeart/2005/8/layout/hProcess9"/>
    <dgm:cxn modelId="{306F7321-DAF9-4085-9503-0FD824B3E798}" srcId="{3B0AA88C-1160-435C-B7C0-C9696B818400}" destId="{8DA21862-D2F8-497C-A0DE-93783CBCEF4A}" srcOrd="1" destOrd="0" parTransId="{AD45A9B2-28FB-4DE4-915F-034A9F936F09}" sibTransId="{EBAD8A8A-3351-4BFD-AFAB-858A4051AB6D}"/>
    <dgm:cxn modelId="{4E24E4C2-9FD3-4D32-9C32-0A0BD099B7A2}" type="presOf" srcId="{67A48B67-BEA0-4CDD-8F4D-D1783FA3F72E}" destId="{CDB21FFF-024A-4BED-AF03-0B9D2E7920A7}" srcOrd="0" destOrd="0" presId="urn:microsoft.com/office/officeart/2005/8/layout/hProcess9"/>
    <dgm:cxn modelId="{500D3EA6-F2BB-4D7F-869E-859704A0C7F9}" type="presOf" srcId="{8DA21862-D2F8-497C-A0DE-93783CBCEF4A}" destId="{BF4E9166-0AB0-4E03-950D-13DA5FC82322}" srcOrd="0" destOrd="0" presId="urn:microsoft.com/office/officeart/2005/8/layout/hProcess9"/>
    <dgm:cxn modelId="{21917949-00A0-4091-883F-B2A6034D9BA6}" type="presOf" srcId="{EA904A4C-832E-415E-AB45-0CC618021A56}" destId="{341D046F-2401-4F0C-BDFD-B7A28C55CAF3}" srcOrd="0" destOrd="0" presId="urn:microsoft.com/office/officeart/2005/8/layout/hProcess9"/>
    <dgm:cxn modelId="{55C7C76C-4E14-4C02-B70C-E38B89FB5202}" srcId="{3B0AA88C-1160-435C-B7C0-C9696B818400}" destId="{67A48B67-BEA0-4CDD-8F4D-D1783FA3F72E}" srcOrd="0" destOrd="0" parTransId="{A63FBF9E-F334-4A36-BC22-7472DD5E21D5}" sibTransId="{4725DCDA-37CD-4226-94CE-5467DECEFA38}"/>
    <dgm:cxn modelId="{02C6C700-A63D-4D28-AF84-3DCFC67A2FA7}" srcId="{3B0AA88C-1160-435C-B7C0-C9696B818400}" destId="{EA904A4C-832E-415E-AB45-0CC618021A56}" srcOrd="2" destOrd="0" parTransId="{FC69BEFE-0328-481A-A608-DA880314B564}" sibTransId="{038EEDD3-59C6-4922-B8D5-6CE6114F43E0}"/>
    <dgm:cxn modelId="{DE2C28B3-2957-4140-8084-2ED9CF6DA251}" type="presParOf" srcId="{9EAB5C3E-F658-442C-A2D4-13DC45EE3021}" destId="{157D70EA-71DE-437B-B357-CCB058C6C315}" srcOrd="0" destOrd="0" presId="urn:microsoft.com/office/officeart/2005/8/layout/hProcess9"/>
    <dgm:cxn modelId="{CE2197A9-BC89-4EEB-AB2B-7DA801A293C8}" type="presParOf" srcId="{9EAB5C3E-F658-442C-A2D4-13DC45EE3021}" destId="{6BF88D11-97D2-4A0A-BBDB-508A280C0E84}" srcOrd="1" destOrd="0" presId="urn:microsoft.com/office/officeart/2005/8/layout/hProcess9"/>
    <dgm:cxn modelId="{492C762E-6070-478B-AD66-FD6F97CA0D98}" type="presParOf" srcId="{6BF88D11-97D2-4A0A-BBDB-508A280C0E84}" destId="{CDB21FFF-024A-4BED-AF03-0B9D2E7920A7}" srcOrd="0" destOrd="0" presId="urn:microsoft.com/office/officeart/2005/8/layout/hProcess9"/>
    <dgm:cxn modelId="{2ED69412-2677-43B5-A2DA-09BB2F721643}" type="presParOf" srcId="{6BF88D11-97D2-4A0A-BBDB-508A280C0E84}" destId="{1F2AECFA-9D58-46E7-9897-A98E1DBC706B}" srcOrd="1" destOrd="0" presId="urn:microsoft.com/office/officeart/2005/8/layout/hProcess9"/>
    <dgm:cxn modelId="{EF9A40BC-350B-44DA-8868-E78B2F675BDA}" type="presParOf" srcId="{6BF88D11-97D2-4A0A-BBDB-508A280C0E84}" destId="{BF4E9166-0AB0-4E03-950D-13DA5FC82322}" srcOrd="2" destOrd="0" presId="urn:microsoft.com/office/officeart/2005/8/layout/hProcess9"/>
    <dgm:cxn modelId="{7BF18065-1B3A-4DE3-983E-88A3F5A078D5}" type="presParOf" srcId="{6BF88D11-97D2-4A0A-BBDB-508A280C0E84}" destId="{4CDBC4B8-750B-4752-ABC5-AE1AB67DB250}" srcOrd="3" destOrd="0" presId="urn:microsoft.com/office/officeart/2005/8/layout/hProcess9"/>
    <dgm:cxn modelId="{D9455C76-491D-4776-BF02-3DE94CFE20CB}" type="presParOf" srcId="{6BF88D11-97D2-4A0A-BBDB-508A280C0E84}" destId="{341D046F-2401-4F0C-BDFD-B7A28C55CAF3}"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7D70EA-71DE-437B-B357-CCB058C6C315}">
      <dsp:nvSpPr>
        <dsp:cNvPr id="0" name=""/>
        <dsp:cNvSpPr/>
      </dsp:nvSpPr>
      <dsp:spPr>
        <a:xfrm>
          <a:off x="642699" y="0"/>
          <a:ext cx="7283926" cy="345122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B21FFF-024A-4BED-AF03-0B9D2E7920A7}">
      <dsp:nvSpPr>
        <dsp:cNvPr id="0" name=""/>
        <dsp:cNvSpPr/>
      </dsp:nvSpPr>
      <dsp:spPr>
        <a:xfrm>
          <a:off x="273583" y="1035367"/>
          <a:ext cx="2605657" cy="138049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kern="1200" dirty="0"/>
            <a:t>Seconde </a:t>
          </a:r>
        </a:p>
        <a:p>
          <a:pPr lvl="0" algn="ctr" defTabSz="622300">
            <a:lnSpc>
              <a:spcPct val="90000"/>
            </a:lnSpc>
            <a:spcBef>
              <a:spcPct val="0"/>
            </a:spcBef>
            <a:spcAft>
              <a:spcPct val="35000"/>
            </a:spcAft>
          </a:pPr>
          <a:r>
            <a:rPr lang="fr-FR" sz="1400" kern="1200" dirty="0"/>
            <a:t>« Grandes étapes de la formation du monde moderne»</a:t>
          </a:r>
        </a:p>
      </dsp:txBody>
      <dsp:txXfrm>
        <a:off x="340973" y="1102757"/>
        <a:ext cx="2470877" cy="1245710"/>
      </dsp:txXfrm>
    </dsp:sp>
    <dsp:sp modelId="{BF4E9166-0AB0-4E03-950D-13DA5FC82322}">
      <dsp:nvSpPr>
        <dsp:cNvPr id="0" name=""/>
        <dsp:cNvSpPr/>
      </dsp:nvSpPr>
      <dsp:spPr>
        <a:xfrm>
          <a:off x="3016693" y="1035367"/>
          <a:ext cx="2570797" cy="138049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FR" sz="1400" kern="1200" dirty="0"/>
            <a:t>Première</a:t>
          </a:r>
        </a:p>
        <a:p>
          <a:pPr marL="0" marR="0" lvl="0" indent="0" algn="ctr" defTabSz="914400" eaLnBrk="1" fontAlgn="auto" latinLnBrk="0" hangingPunct="1">
            <a:lnSpc>
              <a:spcPct val="100000"/>
            </a:lnSpc>
            <a:spcBef>
              <a:spcPct val="0"/>
            </a:spcBef>
            <a:spcAft>
              <a:spcPts val="0"/>
            </a:spcAft>
            <a:buClrTx/>
            <a:buSzTx/>
            <a:buFontTx/>
            <a:buNone/>
            <a:tabLst/>
            <a:defRPr/>
          </a:pPr>
          <a:r>
            <a:rPr lang="fr-FR" sz="1400" kern="1200" dirty="0"/>
            <a:t> « Nations, empires, nationalités (de 1789 aux lendemains de la Première Guerre mondiale) »</a:t>
          </a:r>
        </a:p>
      </dsp:txBody>
      <dsp:txXfrm>
        <a:off x="3084083" y="1102757"/>
        <a:ext cx="2436017" cy="1245710"/>
      </dsp:txXfrm>
    </dsp:sp>
    <dsp:sp modelId="{341D046F-2401-4F0C-BDFD-B7A28C55CAF3}">
      <dsp:nvSpPr>
        <dsp:cNvPr id="0" name=""/>
        <dsp:cNvSpPr/>
      </dsp:nvSpPr>
      <dsp:spPr>
        <a:xfrm>
          <a:off x="5724943" y="1035367"/>
          <a:ext cx="2570797" cy="138049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kern="1200" dirty="0"/>
            <a:t>Terminale </a:t>
          </a:r>
        </a:p>
        <a:p>
          <a:pPr lvl="0" algn="ctr" defTabSz="622300">
            <a:lnSpc>
              <a:spcPct val="90000"/>
            </a:lnSpc>
            <a:spcBef>
              <a:spcPct val="0"/>
            </a:spcBef>
            <a:spcAft>
              <a:spcPct val="35000"/>
            </a:spcAft>
          </a:pPr>
          <a:r>
            <a:rPr lang="fr-FR" sz="1400" kern="1200" dirty="0"/>
            <a:t>« Les relations entre les puissances et l’opposition des modèles politiques des années 1930 à nos jours » </a:t>
          </a:r>
        </a:p>
      </dsp:txBody>
      <dsp:txXfrm>
        <a:off x="5792333" y="1102757"/>
        <a:ext cx="2436017" cy="124571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34355A-2BDA-4E4C-8F51-F66423B09045}" type="datetimeFigureOut">
              <a:rPr lang="fr-FR" smtClean="0"/>
              <a:t>03/09/2020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D3125E-5344-45B8-B8DE-DE36EB660B01}" type="slidenum">
              <a:rPr lang="fr-FR" smtClean="0"/>
              <a:t>‹N°›</a:t>
            </a:fld>
            <a:endParaRPr lang="fr-FR"/>
          </a:p>
        </p:txBody>
      </p:sp>
    </p:spTree>
    <p:extLst>
      <p:ext uri="{BB962C8B-B14F-4D97-AF65-F5344CB8AC3E}">
        <p14:creationId xmlns:p14="http://schemas.microsoft.com/office/powerpoint/2010/main" val="2852553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D3125E-5344-45B8-B8DE-DE36EB660B01}" type="slidenum">
              <a:rPr lang="fr-FR" smtClean="0"/>
              <a:t>8</a:t>
            </a:fld>
            <a:endParaRPr lang="fr-FR"/>
          </a:p>
        </p:txBody>
      </p:sp>
    </p:spTree>
    <p:extLst>
      <p:ext uri="{BB962C8B-B14F-4D97-AF65-F5344CB8AC3E}">
        <p14:creationId xmlns:p14="http://schemas.microsoft.com/office/powerpoint/2010/main" val="2811448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D3125E-5344-45B8-B8DE-DE36EB660B01}" type="slidenum">
              <a:rPr lang="fr-FR" smtClean="0"/>
              <a:t>12</a:t>
            </a:fld>
            <a:endParaRPr lang="fr-FR"/>
          </a:p>
        </p:txBody>
      </p:sp>
    </p:spTree>
    <p:extLst>
      <p:ext uri="{BB962C8B-B14F-4D97-AF65-F5344CB8AC3E}">
        <p14:creationId xmlns:p14="http://schemas.microsoft.com/office/powerpoint/2010/main" val="531617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1544AB7-1A83-4790-91CA-DD7E9D6990B0}" type="datetimeFigureOut">
              <a:rPr lang="fr-FR" smtClean="0"/>
              <a:t>03/09/2020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5E9C536-EF33-4FE9-9519-D887B2DB54B6}"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91544AB7-1A83-4790-91CA-DD7E9D6990B0}" type="datetimeFigureOut">
              <a:rPr lang="fr-FR" smtClean="0"/>
              <a:t>03/09/2020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5E9C536-EF33-4FE9-9519-D887B2DB54B6}"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91544AB7-1A83-4790-91CA-DD7E9D6990B0}" type="datetimeFigureOut">
              <a:rPr lang="fr-FR" smtClean="0"/>
              <a:t>03/09/2020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5E9C536-EF33-4FE9-9519-D887B2DB54B6}" type="slidenum">
              <a:rPr lang="fr-FR" smtClean="0"/>
              <a:t>‹N°›</a:t>
            </a:fld>
            <a:endParaRPr lang="fr-F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91544AB7-1A83-4790-91CA-DD7E9D6990B0}" type="datetimeFigureOut">
              <a:rPr lang="fr-FR" smtClean="0"/>
              <a:t>03/09/2020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5E9C536-EF33-4FE9-9519-D887B2DB54B6}" type="slidenum">
              <a:rPr lang="fr-FR" smtClean="0"/>
              <a:t>‹N°›</a:t>
            </a:fld>
            <a:endParaRPr lang="fr-FR"/>
          </a:p>
        </p:txBody>
      </p:sp>
      <p:sp>
        <p:nvSpPr>
          <p:cNvPr id="7" name="Title 6"/>
          <p:cNvSpPr>
            <a:spLocks noGrp="1"/>
          </p:cNvSpPr>
          <p:nvPr>
            <p:ph type="title"/>
          </p:nvPr>
        </p:nvSpPr>
        <p:spPr/>
        <p:txBody>
          <a:bodyPr/>
          <a:lstStyle/>
          <a:p>
            <a:r>
              <a:rPr lang="fr-FR"/>
              <a:t>Modifiez le style du titre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fr-FR"/>
              <a:t>Modifiez le style du titre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91544AB7-1A83-4790-91CA-DD7E9D6990B0}" type="datetimeFigureOut">
              <a:rPr lang="fr-FR" smtClean="0"/>
              <a:t>03/09/2020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5E9C536-EF33-4FE9-9519-D887B2DB54B6}"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5" name="Date Placeholder 4"/>
          <p:cNvSpPr>
            <a:spLocks noGrp="1"/>
          </p:cNvSpPr>
          <p:nvPr>
            <p:ph type="dt" sz="half" idx="10"/>
          </p:nvPr>
        </p:nvSpPr>
        <p:spPr/>
        <p:txBody>
          <a:bodyPr/>
          <a:lstStyle/>
          <a:p>
            <a:fld id="{91544AB7-1A83-4790-91CA-DD7E9D6990B0}" type="datetimeFigureOut">
              <a:rPr lang="fr-FR" smtClean="0"/>
              <a:t>03/09/2020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5E9C536-EF33-4FE9-9519-D887B2DB54B6}" type="slidenum">
              <a:rPr lang="fr-FR" smtClean="0"/>
              <a:t>‹N°›</a:t>
            </a:fld>
            <a:endParaRPr lang="fr-FR"/>
          </a:p>
        </p:txBody>
      </p:sp>
      <p:sp>
        <p:nvSpPr>
          <p:cNvPr id="9" name="Content Placeholder 8"/>
          <p:cNvSpPr>
            <a:spLocks noGrp="1"/>
          </p:cNvSpPr>
          <p:nvPr>
            <p:ph sz="quarter" idx="13"/>
          </p:nvPr>
        </p:nvSpPr>
        <p:spPr>
          <a:xfrm>
            <a:off x="676655" y="2679192"/>
            <a:ext cx="3822192" cy="34472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1544AB7-1A83-4790-91CA-DD7E9D6990B0}" type="datetimeFigureOut">
              <a:rPr lang="fr-FR" smtClean="0"/>
              <a:t>03/09/2020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5E9C536-EF33-4FE9-9519-D887B2DB54B6}"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91544AB7-1A83-4790-91CA-DD7E9D6990B0}" type="datetimeFigureOut">
              <a:rPr lang="fr-FR" smtClean="0"/>
              <a:t>03/09/2020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5E9C536-EF33-4FE9-9519-D887B2DB54B6}"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91544AB7-1A83-4790-91CA-DD7E9D6990B0}" type="datetimeFigureOut">
              <a:rPr lang="fr-FR" smtClean="0"/>
              <a:t>03/09/2020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5E9C536-EF33-4FE9-9519-D887B2DB54B6}"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1544AB7-1A83-4790-91CA-DD7E9D6990B0}" type="datetimeFigureOut">
              <a:rPr lang="fr-FR" smtClean="0"/>
              <a:t>03/09/2020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5E9C536-EF33-4FE9-9519-D887B2DB54B6}" type="slidenum">
              <a:rPr lang="fr-FR" smtClean="0"/>
              <a:t>‹N°›</a:t>
            </a:fld>
            <a:endParaRPr lang="fr-F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fr-FR"/>
              <a:t>Modifiez le style du titre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1544AB7-1A83-4790-91CA-DD7E9D6990B0}" type="datetimeFigureOut">
              <a:rPr lang="fr-FR" smtClean="0"/>
              <a:t>03/09/2020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5E9C536-EF33-4FE9-9519-D887B2DB54B6}" type="slidenum">
              <a:rPr lang="fr-FR" smtClean="0"/>
              <a:t>‹N°›</a:t>
            </a:fld>
            <a:endParaRPr lang="fr-F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1544AB7-1A83-4790-91CA-DD7E9D6990B0}" type="datetimeFigureOut">
              <a:rPr lang="fr-FR" smtClean="0"/>
              <a:t>03/09/2020</a:t>
            </a:fld>
            <a:endParaRPr lang="fr-F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fr-F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A5E9C536-EF33-4FE9-9519-D887B2DB54B6}" type="slidenum">
              <a:rPr lang="fr-FR" smtClean="0"/>
              <a:t>‹N°›</a:t>
            </a:fld>
            <a:endParaRPr lang="fr-F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hyperlink" Target="https://www.iris-france.org/wp-content/uploads/2014/11/2004_puissance.pdf"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844824"/>
            <a:ext cx="7772400" cy="1780108"/>
          </a:xfrm>
        </p:spPr>
        <p:txBody>
          <a:bodyPr>
            <a:normAutofit fontScale="90000"/>
          </a:bodyPr>
          <a:lstStyle/>
          <a:p>
            <a:r>
              <a:rPr lang="fr-FR" dirty="0"/>
              <a:t>Présentation des programmes d’histoire de la classe de terminale générale . </a:t>
            </a:r>
            <a:br>
              <a:rPr lang="fr-FR" dirty="0"/>
            </a:br>
            <a:r>
              <a:rPr lang="fr-FR" dirty="0"/>
              <a:t>Enseignement de tronc commun </a:t>
            </a:r>
            <a:br>
              <a:rPr lang="fr-FR" dirty="0"/>
            </a:br>
            <a:r>
              <a:rPr lang="fr-FR" dirty="0"/>
              <a:t>(</a:t>
            </a:r>
            <a:r>
              <a:rPr lang="fr-FR" i="1" dirty="0"/>
              <a:t>BO spécial n°8 </a:t>
            </a:r>
            <a:r>
              <a:rPr lang="fr-FR" dirty="0"/>
              <a:t>du 25 juillet 2019)</a:t>
            </a:r>
          </a:p>
        </p:txBody>
      </p:sp>
      <p:sp>
        <p:nvSpPr>
          <p:cNvPr id="3" name="Sous-titre 2"/>
          <p:cNvSpPr>
            <a:spLocks noGrp="1"/>
          </p:cNvSpPr>
          <p:nvPr>
            <p:ph type="subTitle" idx="1"/>
          </p:nvPr>
        </p:nvSpPr>
        <p:spPr>
          <a:xfrm>
            <a:off x="1403648" y="3933056"/>
            <a:ext cx="6400800" cy="1473200"/>
          </a:xfrm>
        </p:spPr>
        <p:txBody>
          <a:bodyPr>
            <a:normAutofit lnSpcReduction="10000"/>
          </a:bodyPr>
          <a:lstStyle/>
          <a:p>
            <a:r>
              <a:rPr lang="fr-FR" dirty="0"/>
              <a:t>Juin 2020</a:t>
            </a:r>
          </a:p>
          <a:p>
            <a:r>
              <a:rPr lang="fr-FR" dirty="0"/>
              <a:t>Académie de Reims</a:t>
            </a:r>
          </a:p>
          <a:p>
            <a:endParaRPr lang="fr-FR" dirty="0"/>
          </a:p>
          <a:p>
            <a:r>
              <a:rPr lang="fr-FR" dirty="0"/>
              <a:t>Françoise JANIER-DUBRY, IGÉSR.</a:t>
            </a:r>
          </a:p>
        </p:txBody>
      </p:sp>
      <p:pic>
        <p:nvPicPr>
          <p:cNvPr id="4" name="Image 3" descr="2019_signature_mail_4_Ministeres+igesr"/>
          <p:cNvPicPr/>
          <p:nvPr/>
        </p:nvPicPr>
        <p:blipFill>
          <a:blip r:embed="rId4">
            <a:extLst>
              <a:ext uri="{28A0092B-C50C-407E-A947-70E740481C1C}">
                <a14:useLocalDpi xmlns:a14="http://schemas.microsoft.com/office/drawing/2010/main" val="0"/>
              </a:ext>
            </a:extLst>
          </a:blip>
          <a:srcRect/>
          <a:stretch>
            <a:fillRect/>
          </a:stretch>
        </p:blipFill>
        <p:spPr bwMode="auto">
          <a:xfrm>
            <a:off x="3995936" y="5440830"/>
            <a:ext cx="4924425" cy="1133475"/>
          </a:xfrm>
          <a:prstGeom prst="rect">
            <a:avLst/>
          </a:prstGeom>
          <a:noFill/>
          <a:ln>
            <a:noFill/>
          </a:ln>
        </p:spPr>
      </p:pic>
      <p:pic>
        <p:nvPicPr>
          <p:cNvPr id="10" name="Son enregistré">
            <a:hlinkClick r:id="" action="ppaction://media"/>
            <a:extLst>
              <a:ext uri="{FF2B5EF4-FFF2-40B4-BE49-F238E27FC236}">
                <a16:creationId xmlns="" xmlns:a16="http://schemas.microsoft.com/office/drawing/2014/main" id="{D61836BA-106B-234A-8E5F-23F0587F72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584" y="6045200"/>
            <a:ext cx="812800" cy="812800"/>
          </a:xfrm>
          <a:prstGeom prst="rect">
            <a:avLst/>
          </a:prstGeom>
        </p:spPr>
      </p:pic>
    </p:spTree>
    <p:extLst>
      <p:ext uri="{BB962C8B-B14F-4D97-AF65-F5344CB8AC3E}">
        <p14:creationId xmlns:p14="http://schemas.microsoft.com/office/powerpoint/2010/main" val="143411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7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 xmlns:a16="http://schemas.microsoft.com/office/drawing/2014/main" id="{FD399614-FC97-FC4D-854A-477B3811A21A}"/>
              </a:ext>
            </a:extLst>
          </p:cNvPr>
          <p:cNvSpPr>
            <a:spLocks noGrp="1"/>
          </p:cNvSpPr>
          <p:nvPr>
            <p:ph idx="1"/>
          </p:nvPr>
        </p:nvSpPr>
        <p:spPr>
          <a:xfrm>
            <a:off x="251520" y="1268760"/>
            <a:ext cx="8784975" cy="5472608"/>
          </a:xfrm>
        </p:spPr>
        <p:txBody>
          <a:bodyPr>
            <a:normAutofit fontScale="77500" lnSpcReduction="20000"/>
          </a:bodyPr>
          <a:lstStyle/>
          <a:p>
            <a:pPr marL="0" indent="0">
              <a:buNone/>
            </a:pPr>
            <a:r>
              <a:rPr lang="fr-FR" b="1" u="sng" dirty="0"/>
              <a:t>La place de l’Etat</a:t>
            </a:r>
            <a:r>
              <a:rPr lang="fr-FR" u="sng" dirty="0"/>
              <a:t> </a:t>
            </a:r>
          </a:p>
          <a:p>
            <a:pPr algn="just"/>
            <a:r>
              <a:rPr lang="fr-FR" dirty="0"/>
              <a:t>posée par la crise de 1929 (</a:t>
            </a:r>
            <a:r>
              <a:rPr lang="fr-FR" i="1" dirty="0">
                <a:solidFill>
                  <a:schemeClr val="accent3"/>
                </a:solidFill>
              </a:rPr>
              <a:t>thème 1 chapitre 1</a:t>
            </a:r>
            <a:r>
              <a:rPr lang="fr-FR" dirty="0"/>
              <a:t>) avec des tentatives d’intervention qui ont des efficacités limitées (</a:t>
            </a:r>
            <a:r>
              <a:rPr lang="fr-FR" i="1" dirty="0"/>
              <a:t>New Deal, Accords de Matignon</a:t>
            </a:r>
            <a:r>
              <a:rPr lang="fr-FR" dirty="0"/>
              <a:t>). C’est la </a:t>
            </a:r>
            <a:r>
              <a:rPr lang="fr-FR" b="1" dirty="0"/>
              <a:t>guerre</a:t>
            </a:r>
            <a:r>
              <a:rPr lang="fr-FR" dirty="0"/>
              <a:t> qui permet aux Etats-Unis de sortir de la crise économique.</a:t>
            </a:r>
          </a:p>
          <a:p>
            <a:pPr algn="just"/>
            <a:r>
              <a:rPr lang="fr-FR" dirty="0"/>
              <a:t>reposée en 1945 avec l’ambition de construire des démocraties économiques et sociales (concept d’</a:t>
            </a:r>
            <a:r>
              <a:rPr lang="fr-FR" b="1" dirty="0"/>
              <a:t>Etat-providence</a:t>
            </a:r>
            <a:r>
              <a:rPr lang="fr-FR" dirty="0"/>
              <a:t>). (</a:t>
            </a:r>
            <a:r>
              <a:rPr lang="fr-FR" i="1" dirty="0">
                <a:solidFill>
                  <a:schemeClr val="accent3"/>
                </a:solidFill>
              </a:rPr>
              <a:t>thème 2 chapitre 1</a:t>
            </a:r>
            <a:r>
              <a:rPr lang="fr-FR" dirty="0"/>
              <a:t>)</a:t>
            </a:r>
          </a:p>
          <a:p>
            <a:pPr algn="just"/>
            <a:r>
              <a:rPr lang="fr-FR" dirty="0"/>
              <a:t>remise en cause dans les années 1970 et 80 avec les progrès du </a:t>
            </a:r>
            <a:r>
              <a:rPr lang="fr-FR" b="1" dirty="0"/>
              <a:t>néolibéralisme</a:t>
            </a:r>
            <a:r>
              <a:rPr lang="fr-FR" dirty="0"/>
              <a:t>. (</a:t>
            </a:r>
            <a:r>
              <a:rPr lang="fr-FR" i="1" dirty="0">
                <a:solidFill>
                  <a:schemeClr val="accent3"/>
                </a:solidFill>
              </a:rPr>
              <a:t>thème 3 chapitre 1</a:t>
            </a:r>
            <a:r>
              <a:rPr lang="fr-FR" dirty="0"/>
              <a:t>) « </a:t>
            </a:r>
            <a:r>
              <a:rPr lang="fr-FR" i="1" dirty="0"/>
              <a:t>Dans la crise actuelle, l’État n’est pas la solution à notre problème ; l’État est le problème</a:t>
            </a:r>
            <a:r>
              <a:rPr lang="fr-FR" dirty="0"/>
              <a:t> ». (Reagan, 20 janvier 1981)</a:t>
            </a:r>
          </a:p>
          <a:p>
            <a:pPr marL="0" indent="0" algn="just">
              <a:buNone/>
            </a:pPr>
            <a:r>
              <a:rPr lang="fr-FR" b="1" u="sng" dirty="0"/>
              <a:t>La gouvernance économique internationale :</a:t>
            </a:r>
          </a:p>
          <a:p>
            <a:pPr algn="just"/>
            <a:r>
              <a:rPr lang="fr-FR" dirty="0"/>
              <a:t>Posée dans les années 1930 avec l’impossibilité de conduire des politiques concertées de lutte contre la crise économique (nationalismes économiques qui rendent les politiques de lutte inefficaces ou limitent leur efficacité : autarcie, protectionnisme ) (</a:t>
            </a:r>
            <a:r>
              <a:rPr lang="fr-FR" i="1" dirty="0">
                <a:solidFill>
                  <a:schemeClr val="accent3"/>
                </a:solidFill>
              </a:rPr>
              <a:t>thème 1 chapitre 1</a:t>
            </a:r>
            <a:r>
              <a:rPr lang="fr-FR" dirty="0"/>
              <a:t>)</a:t>
            </a:r>
          </a:p>
          <a:p>
            <a:pPr algn="just"/>
            <a:r>
              <a:rPr lang="fr-FR" dirty="0"/>
              <a:t>Reposée après 1945 avec la création d’institutions internationales qui sont censées mettre en place des règles de gouvernance (Accords de </a:t>
            </a:r>
            <a:r>
              <a:rPr lang="fr-FR" dirty="0" err="1"/>
              <a:t>Bretton</a:t>
            </a:r>
            <a:r>
              <a:rPr lang="fr-FR" dirty="0"/>
              <a:t>-Woods 1944) et promouvoir l’essor des relations commerciales internationales (GATT 1947) (</a:t>
            </a:r>
            <a:r>
              <a:rPr lang="fr-FR" i="1" dirty="0">
                <a:solidFill>
                  <a:schemeClr val="accent3"/>
                </a:solidFill>
              </a:rPr>
              <a:t>thème 2 chapitre 1</a:t>
            </a:r>
            <a:r>
              <a:rPr lang="fr-FR" dirty="0"/>
              <a:t>) mais c’est un échec car l’ensemble cantonne au monde libéral.</a:t>
            </a:r>
          </a:p>
          <a:p>
            <a:pPr algn="just"/>
            <a:r>
              <a:rPr lang="fr-FR" dirty="0"/>
              <a:t>1994 : création de l’OMC qui accompagne le processus de mondialisation et de libéralisation économique.</a:t>
            </a:r>
          </a:p>
          <a:p>
            <a:endParaRPr lang="fr-FR" dirty="0"/>
          </a:p>
        </p:txBody>
      </p:sp>
      <p:sp>
        <p:nvSpPr>
          <p:cNvPr id="3" name="Titre 2">
            <a:extLst>
              <a:ext uri="{FF2B5EF4-FFF2-40B4-BE49-F238E27FC236}">
                <a16:creationId xmlns="" xmlns:a16="http://schemas.microsoft.com/office/drawing/2014/main" id="{229A777E-0B4C-6748-95C5-545AC666837D}"/>
              </a:ext>
            </a:extLst>
          </p:cNvPr>
          <p:cNvSpPr>
            <a:spLocks noGrp="1"/>
          </p:cNvSpPr>
          <p:nvPr>
            <p:ph type="title"/>
          </p:nvPr>
        </p:nvSpPr>
        <p:spPr>
          <a:xfrm>
            <a:off x="457200" y="338328"/>
            <a:ext cx="8229600" cy="714408"/>
          </a:xfrm>
        </p:spPr>
        <p:txBody>
          <a:bodyPr>
            <a:noAutofit/>
          </a:bodyPr>
          <a:lstStyle/>
          <a:p>
            <a:r>
              <a:rPr lang="fr-FR" sz="2400" dirty="0"/>
              <a:t>Quelques axes thématiques autour des « modèles »</a:t>
            </a:r>
          </a:p>
        </p:txBody>
      </p:sp>
      <p:pic>
        <p:nvPicPr>
          <p:cNvPr id="5" name="Son enregistré">
            <a:hlinkClick r:id="" action="ppaction://media"/>
            <a:extLst>
              <a:ext uri="{FF2B5EF4-FFF2-40B4-BE49-F238E27FC236}">
                <a16:creationId xmlns="" xmlns:a16="http://schemas.microsoft.com/office/drawing/2014/main" id="{BD572633-642C-F743-8400-2CC3782193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6376" y="715921"/>
            <a:ext cx="812800" cy="812800"/>
          </a:xfrm>
          <a:prstGeom prst="rect">
            <a:avLst/>
          </a:prstGeom>
        </p:spPr>
      </p:pic>
    </p:spTree>
    <p:extLst>
      <p:ext uri="{BB962C8B-B14F-4D97-AF65-F5344CB8AC3E}">
        <p14:creationId xmlns:p14="http://schemas.microsoft.com/office/powerpoint/2010/main" val="27067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 xmlns:a16="http://schemas.microsoft.com/office/drawing/2014/main" id="{6ACBAA48-D689-6C47-A3CB-2D3273A7AF37}"/>
              </a:ext>
            </a:extLst>
          </p:cNvPr>
          <p:cNvSpPr>
            <a:spLocks noGrp="1"/>
          </p:cNvSpPr>
          <p:nvPr>
            <p:ph idx="1"/>
          </p:nvPr>
        </p:nvSpPr>
        <p:spPr>
          <a:xfrm>
            <a:off x="0" y="188640"/>
            <a:ext cx="9108504" cy="6768752"/>
          </a:xfrm>
        </p:spPr>
        <p:txBody>
          <a:bodyPr>
            <a:normAutofit fontScale="92500" lnSpcReduction="20000"/>
          </a:bodyPr>
          <a:lstStyle/>
          <a:p>
            <a:pPr marL="0" indent="0">
              <a:buNone/>
            </a:pPr>
            <a:r>
              <a:rPr lang="fr-FR" sz="1400" b="1" u="sng" dirty="0"/>
              <a:t>Un « siècle idéologique et politique » </a:t>
            </a:r>
            <a:r>
              <a:rPr lang="fr-FR" sz="1400" dirty="0"/>
              <a:t>(</a:t>
            </a:r>
            <a:r>
              <a:rPr lang="fr-FR" sz="1400" dirty="0" err="1"/>
              <a:t>M.Winock</a:t>
            </a:r>
            <a:r>
              <a:rPr lang="fr-FR" sz="1400" dirty="0"/>
              <a:t>) </a:t>
            </a:r>
            <a:r>
              <a:rPr lang="fr-FR" sz="1400" b="1" dirty="0"/>
              <a:t>: </a:t>
            </a:r>
            <a:r>
              <a:rPr lang="fr-FR" sz="1400" dirty="0"/>
              <a:t>les oppositions idéologiques (montée aux extrêmes) rendent difficiles le dialogue entre les puissances. </a:t>
            </a:r>
          </a:p>
          <a:p>
            <a:pPr marL="0" indent="0" algn="just">
              <a:buNone/>
            </a:pPr>
            <a:r>
              <a:rPr lang="fr-FR" sz="1400" b="1" dirty="0"/>
              <a:t>- Dans les années 1930, </a:t>
            </a:r>
            <a:r>
              <a:rPr lang="fr-FR" sz="1400" dirty="0"/>
              <a:t>l’émergence et l’affirmation de nouveaux types de régimes politiques (URSS, régimes fasciste et nazi) a des conséquences : </a:t>
            </a:r>
          </a:p>
          <a:p>
            <a:pPr marL="301943" lvl="1" indent="0" algn="just">
              <a:buNone/>
            </a:pPr>
            <a:r>
              <a:rPr lang="fr-FR" sz="1400" dirty="0"/>
              <a:t>-- </a:t>
            </a:r>
            <a:r>
              <a:rPr lang="fr-FR" sz="1400" b="1" dirty="0"/>
              <a:t>sur l’équilibre européen </a:t>
            </a:r>
            <a:r>
              <a:rPr lang="fr-FR" sz="1400" dirty="0"/>
              <a:t>(dimension géopolitique des totalitarismes qui sont aussi des nationalismes (</a:t>
            </a:r>
            <a:r>
              <a:rPr lang="fr-FR" sz="1400" i="1" dirty="0">
                <a:solidFill>
                  <a:schemeClr val="accent3"/>
                </a:solidFill>
              </a:rPr>
              <a:t>thème 1 chapitre 2</a:t>
            </a:r>
            <a:r>
              <a:rPr lang="fr-FR" sz="1400" i="1" dirty="0"/>
              <a:t> </a:t>
            </a:r>
            <a:r>
              <a:rPr lang="fr-FR" sz="1400" dirty="0"/>
              <a:t>), remise en cause de la sécurité collective et du concert européen des puissances,</a:t>
            </a:r>
          </a:p>
          <a:p>
            <a:pPr marL="301943" lvl="1" indent="0" algn="just">
              <a:buNone/>
            </a:pPr>
            <a:r>
              <a:rPr lang="fr-FR" sz="1400" dirty="0"/>
              <a:t>-- sur les </a:t>
            </a:r>
            <a:r>
              <a:rPr lang="fr-FR" sz="1400" b="1" dirty="0"/>
              <a:t>équilibres internes des Etats démocratiques avec des polarisations idéologiques internes </a:t>
            </a:r>
            <a:r>
              <a:rPr lang="fr-FR" sz="1400" dirty="0"/>
              <a:t>(anticommunismes, antifascismes, anti-impérialismes) qui rendent complexes les politiques étrangères </a:t>
            </a:r>
          </a:p>
          <a:p>
            <a:pPr marL="301943" lvl="1" indent="0" algn="just">
              <a:buNone/>
            </a:pPr>
            <a:r>
              <a:rPr lang="fr-FR" sz="1400" dirty="0"/>
              <a:t>== &gt; cf. </a:t>
            </a:r>
            <a:r>
              <a:rPr lang="fr-FR" sz="1400" b="1" dirty="0"/>
              <a:t>la guerre d’Espagne, guerre civile internationalisée divise au sein des démocraties</a:t>
            </a:r>
            <a:r>
              <a:rPr lang="fr-FR" sz="1400" dirty="0"/>
              <a:t>. Des polarisations idéologiques qui sont </a:t>
            </a:r>
            <a:r>
              <a:rPr lang="fr-FR" sz="1400" b="1" dirty="0"/>
              <a:t>transnationales</a:t>
            </a:r>
            <a:r>
              <a:rPr lang="fr-FR" sz="1400" dirty="0"/>
              <a:t> dans un contexte de crise économique mondiale. On notera que ces polarisations idéologiques perdurent dans la guerre froide avec l’opposition EU-URSS. (</a:t>
            </a:r>
            <a:r>
              <a:rPr lang="fr-FR" sz="1400" i="1" dirty="0">
                <a:solidFill>
                  <a:schemeClr val="accent3"/>
                </a:solidFill>
              </a:rPr>
              <a:t>thème 1 chapitre 2</a:t>
            </a:r>
            <a:r>
              <a:rPr lang="fr-FR" sz="1400" i="1" dirty="0"/>
              <a:t> </a:t>
            </a:r>
            <a:r>
              <a:rPr lang="fr-FR" sz="1400" dirty="0"/>
              <a:t>)</a:t>
            </a:r>
          </a:p>
          <a:p>
            <a:pPr marL="0" indent="0" algn="just">
              <a:buNone/>
            </a:pPr>
            <a:r>
              <a:rPr lang="fr-FR" sz="1400" dirty="0"/>
              <a:t>- </a:t>
            </a:r>
            <a:r>
              <a:rPr lang="fr-FR" sz="1400" b="1" dirty="0"/>
              <a:t>Pendant la Seconde Guerre mondiale </a:t>
            </a:r>
            <a:r>
              <a:rPr lang="fr-FR" sz="1400" dirty="0"/>
              <a:t>(</a:t>
            </a:r>
            <a:r>
              <a:rPr lang="fr-FR" sz="1400" i="1" dirty="0">
                <a:solidFill>
                  <a:schemeClr val="accent3"/>
                </a:solidFill>
              </a:rPr>
              <a:t>thème 1 chapitre 3</a:t>
            </a:r>
            <a:r>
              <a:rPr lang="fr-FR" sz="1400" dirty="0"/>
              <a:t>) : un conflit idéologique entre des régimes antagonistes,  démocraties /dictatures fascistes, entre Communistes/Nazis. Présence également de nationalismes exacerbés : Pierre </a:t>
            </a:r>
            <a:r>
              <a:rPr lang="fr-FR" sz="1400" dirty="0" err="1"/>
              <a:t>Grosser</a:t>
            </a:r>
            <a:r>
              <a:rPr lang="fr-FR" sz="1400" dirty="0"/>
              <a:t> parle d’ « hystérie nationaliste » qui au nom de l’unité, de la pureté alimente des guerres civiles, des nettoyages ethniques au-delà des oppositions entre résistants et collaborateurs, entre communistes et non communistes (en Pologne, Ukraine, Lituanie…) </a:t>
            </a:r>
          </a:p>
          <a:p>
            <a:pPr marL="0" indent="0" algn="just">
              <a:buNone/>
            </a:pPr>
            <a:r>
              <a:rPr lang="fr-FR" sz="1400" b="1" dirty="0"/>
              <a:t>- Après 1945, </a:t>
            </a:r>
            <a:r>
              <a:rPr lang="fr-FR" sz="1400" dirty="0"/>
              <a:t>tentative d’un nouvel ordre mondial se heurte à : </a:t>
            </a:r>
          </a:p>
          <a:p>
            <a:pPr marL="301943" lvl="1" indent="0" algn="just">
              <a:buNone/>
            </a:pPr>
            <a:r>
              <a:rPr lang="fr-FR" sz="1400" dirty="0"/>
              <a:t>-- aux </a:t>
            </a:r>
            <a:r>
              <a:rPr lang="fr-FR" sz="1400" b="1" dirty="0"/>
              <a:t>oppositions idéologiques</a:t>
            </a:r>
            <a:r>
              <a:rPr lang="fr-FR" sz="1400" dirty="0"/>
              <a:t> entre Etats-Unis et URSS : une guerre froide,</a:t>
            </a:r>
          </a:p>
          <a:p>
            <a:pPr marL="301943" lvl="1" indent="0" algn="just">
              <a:buNone/>
            </a:pPr>
            <a:r>
              <a:rPr lang="fr-FR" sz="1400" dirty="0"/>
              <a:t>-- à l’affirmation et au développement  des </a:t>
            </a:r>
            <a:r>
              <a:rPr lang="fr-FR" sz="1400" b="1" dirty="0"/>
              <a:t>nationalismes</a:t>
            </a:r>
            <a:r>
              <a:rPr lang="fr-FR" sz="1400" dirty="0"/>
              <a:t> dans les empires coloniaux (</a:t>
            </a:r>
            <a:r>
              <a:rPr lang="fr-FR" sz="1400" i="1" dirty="0">
                <a:solidFill>
                  <a:schemeClr val="accent3"/>
                </a:solidFill>
              </a:rPr>
              <a:t>thème 2 chapitre 2</a:t>
            </a:r>
            <a:r>
              <a:rPr lang="fr-FR" sz="1400" dirty="0"/>
              <a:t>) , la longue guerre de 35 années des Vietnamiens : Guerre d’Indochine et du Vietnam (affirmation du nationalisme et du communisme),</a:t>
            </a:r>
          </a:p>
          <a:p>
            <a:pPr marL="301943" lvl="1" indent="0" algn="just">
              <a:buNone/>
            </a:pPr>
            <a:r>
              <a:rPr lang="fr-FR" sz="1400" dirty="0"/>
              <a:t>-- des </a:t>
            </a:r>
            <a:r>
              <a:rPr lang="fr-FR" sz="1400" b="1" dirty="0"/>
              <a:t>contestations</a:t>
            </a:r>
            <a:r>
              <a:rPr lang="fr-FR" sz="1400" dirty="0"/>
              <a:t> de l’organisation du monde, des modèles idéologiques ( Cf. L’année 1968 dans le monde) (</a:t>
            </a:r>
            <a:r>
              <a:rPr lang="fr-FR" sz="1400" i="1" dirty="0">
                <a:solidFill>
                  <a:schemeClr val="accent3"/>
                </a:solidFill>
              </a:rPr>
              <a:t>thème 2 chapitre 2</a:t>
            </a:r>
            <a:r>
              <a:rPr lang="fr-FR" sz="1400" dirty="0"/>
              <a:t>). </a:t>
            </a:r>
          </a:p>
          <a:p>
            <a:pPr marL="0" indent="0" algn="just">
              <a:buNone/>
            </a:pPr>
            <a:r>
              <a:rPr lang="fr-FR" sz="1400" b="1" dirty="0"/>
              <a:t>-À partir des années 1970 :</a:t>
            </a:r>
          </a:p>
          <a:p>
            <a:pPr marL="301943" lvl="1" indent="0" algn="just">
              <a:buNone/>
            </a:pPr>
            <a:r>
              <a:rPr lang="fr-FR" sz="1400" b="1" dirty="0"/>
              <a:t>-- </a:t>
            </a:r>
            <a:r>
              <a:rPr lang="fr-FR" sz="1400" dirty="0"/>
              <a:t>la </a:t>
            </a:r>
            <a:r>
              <a:rPr lang="fr-FR" sz="1400" b="1" dirty="0"/>
              <a:t>crise</a:t>
            </a:r>
            <a:r>
              <a:rPr lang="fr-FR" sz="1400" dirty="0"/>
              <a:t> des modèles idéologiques,</a:t>
            </a:r>
          </a:p>
          <a:p>
            <a:pPr marL="301943" lvl="1" indent="0" algn="just">
              <a:buNone/>
            </a:pPr>
            <a:r>
              <a:rPr lang="fr-FR" sz="1400" b="1" dirty="0"/>
              <a:t>-- </a:t>
            </a:r>
            <a:r>
              <a:rPr lang="fr-FR" sz="1400" dirty="0"/>
              <a:t>l’émergence des </a:t>
            </a:r>
            <a:r>
              <a:rPr lang="fr-FR" sz="1400" b="1" dirty="0"/>
              <a:t>fondamentalismes</a:t>
            </a:r>
            <a:r>
              <a:rPr lang="fr-FR" sz="1400" dirty="0"/>
              <a:t> religieux (Iran 1979), </a:t>
            </a:r>
          </a:p>
          <a:p>
            <a:pPr marL="301943" lvl="1" indent="0" algn="just">
              <a:buNone/>
            </a:pPr>
            <a:r>
              <a:rPr lang="fr-FR" sz="1400" dirty="0"/>
              <a:t>-- le développement de </a:t>
            </a:r>
            <a:r>
              <a:rPr lang="fr-FR" sz="1400" b="1" dirty="0"/>
              <a:t>terrorismes : </a:t>
            </a:r>
            <a:r>
              <a:rPr lang="fr-FR" sz="1400" dirty="0"/>
              <a:t> </a:t>
            </a:r>
          </a:p>
          <a:p>
            <a:pPr marL="301943" lvl="1" indent="0" algn="just">
              <a:buNone/>
            </a:pPr>
            <a:r>
              <a:rPr lang="fr-FR" sz="1400" dirty="0"/>
              <a:t>Deux branches de terrorisme naissent qui sont en lien avec la guerre froide : </a:t>
            </a:r>
          </a:p>
          <a:p>
            <a:pPr lvl="1" algn="just">
              <a:buFont typeface="Wingdings" pitchFamily="2" charset="2"/>
              <a:buChar char="è"/>
            </a:pPr>
            <a:r>
              <a:rPr lang="fr-FR" sz="1400" dirty="0">
                <a:sym typeface="Wingdings" pitchFamily="2" charset="2"/>
              </a:rPr>
              <a:t>Naissance d’un </a:t>
            </a:r>
            <a:r>
              <a:rPr lang="fr-FR" sz="1400" dirty="0"/>
              <a:t>terrorisme international autour de la cause palestinienne et la lutte contre Israël et ses alliés occidentaux (réunit mouvements d’extrême gauche et nationalistes) qui, ancrés nationalement, partagent des mobilisations (Radicalisation politique de certains jeunes occidentaux qui glissent de la « cause » vietnamienne à la « cause » palestinienne dans un contexte de rejet de la société occidentale) et un projet plus global (hostilité aux démocraties occidentales) et les conduit à développer des connexions internationales (importance des flux financiers). </a:t>
            </a:r>
          </a:p>
          <a:p>
            <a:pPr lvl="1" algn="just">
              <a:buFont typeface="Wingdings" pitchFamily="2" charset="2"/>
              <a:buChar char="è"/>
            </a:pPr>
            <a:r>
              <a:rPr lang="fr-FR" sz="1400" dirty="0"/>
              <a:t>Naissance d’un terrorisme international islamiste (mouvance djihadiste) qui se déploie autour du combat des Afghans contre l’occupation soviétique de l’Afghanistan à partir de 1979. Combattants portent ensuite le djihad dans leurs pays respectifs à la fin des années 1980 (Yémen, Algérie, Egypte…).</a:t>
            </a:r>
          </a:p>
          <a:p>
            <a:pPr marL="301943" lvl="1" indent="0" algn="just">
              <a:buNone/>
            </a:pPr>
            <a:r>
              <a:rPr lang="fr-FR" sz="1400" dirty="0"/>
              <a:t>Après l’accalmie des années 1990, le terrorisme international connaît un nouvel essor à partir de 2004 d’abord au Proche et Moyen-Orient. </a:t>
            </a:r>
            <a:r>
              <a:rPr lang="fr-FR" sz="1200" dirty="0"/>
              <a:t>(cf. Jenny </a:t>
            </a:r>
            <a:r>
              <a:rPr lang="fr-FR" sz="1200" dirty="0" err="1"/>
              <a:t>Raflik</a:t>
            </a:r>
            <a:r>
              <a:rPr lang="fr-FR" sz="1200" dirty="0"/>
              <a:t>, </a:t>
            </a:r>
            <a:r>
              <a:rPr lang="fr-FR" sz="1200" i="1" dirty="0"/>
              <a:t>Terrorisme et mondialisation, </a:t>
            </a:r>
            <a:r>
              <a:rPr lang="fr-FR" sz="1100" i="1" dirty="0"/>
              <a:t>Approches historiques, </a:t>
            </a:r>
            <a:r>
              <a:rPr lang="fr-FR" sz="1200" dirty="0"/>
              <a:t>Gallimard, 2016, p. 85 et suivantes et p. 268 et suivantes)</a:t>
            </a:r>
            <a:r>
              <a:rPr lang="fr-FR" sz="1400" dirty="0"/>
              <a:t> (</a:t>
            </a:r>
            <a:r>
              <a:rPr lang="fr-FR" sz="1400" i="1" dirty="0">
                <a:solidFill>
                  <a:schemeClr val="accent3"/>
                </a:solidFill>
              </a:rPr>
              <a:t>thème 3 chapitre 1 et thème 4 chapitre 1</a:t>
            </a:r>
            <a:r>
              <a:rPr lang="fr-FR" sz="1400" dirty="0"/>
              <a:t>). </a:t>
            </a:r>
          </a:p>
        </p:txBody>
      </p:sp>
      <p:pic>
        <p:nvPicPr>
          <p:cNvPr id="3" name="Son enregistré">
            <a:hlinkClick r:id="" action="ppaction://media"/>
            <a:extLst>
              <a:ext uri="{FF2B5EF4-FFF2-40B4-BE49-F238E27FC236}">
                <a16:creationId xmlns="" xmlns:a16="http://schemas.microsoft.com/office/drawing/2014/main" id="{4EF95DED-B295-A942-96FD-EB1A9C749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2400" y="4077072"/>
            <a:ext cx="812800" cy="812800"/>
          </a:xfrm>
          <a:prstGeom prst="rect">
            <a:avLst/>
          </a:prstGeom>
        </p:spPr>
      </p:pic>
    </p:spTree>
    <p:extLst>
      <p:ext uri="{BB962C8B-B14F-4D97-AF65-F5344CB8AC3E}">
        <p14:creationId xmlns:p14="http://schemas.microsoft.com/office/powerpoint/2010/main" val="379694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2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 xmlns:a16="http://schemas.microsoft.com/office/drawing/2014/main" id="{D5390A92-0D3D-4242-85CC-86658E349FC4}"/>
              </a:ext>
            </a:extLst>
          </p:cNvPr>
          <p:cNvSpPr>
            <a:spLocks noGrp="1"/>
          </p:cNvSpPr>
          <p:nvPr>
            <p:ph idx="1"/>
          </p:nvPr>
        </p:nvSpPr>
        <p:spPr>
          <a:xfrm>
            <a:off x="251520" y="1904322"/>
            <a:ext cx="8640960" cy="1158123"/>
          </a:xfrm>
        </p:spPr>
        <p:txBody>
          <a:bodyPr>
            <a:normAutofit/>
          </a:bodyPr>
          <a:lstStyle/>
          <a:p>
            <a:pPr marL="0" indent="0" algn="ctr">
              <a:buNone/>
            </a:pPr>
            <a:r>
              <a:rPr lang="fr-FR" sz="2000" b="1" dirty="0"/>
              <a:t>Un exemple de questionnement : comment les relations entre les puissances sont-elles structurées autour de modèles politiques qui sont défendus, questionnés, contestés et renouvelés des années 1930 aux années 2000 ?</a:t>
            </a:r>
          </a:p>
          <a:p>
            <a:endParaRPr lang="fr-FR" sz="2000" dirty="0"/>
          </a:p>
        </p:txBody>
      </p:sp>
      <p:sp>
        <p:nvSpPr>
          <p:cNvPr id="3" name="Titre 2">
            <a:extLst>
              <a:ext uri="{FF2B5EF4-FFF2-40B4-BE49-F238E27FC236}">
                <a16:creationId xmlns="" xmlns:a16="http://schemas.microsoft.com/office/drawing/2014/main" id="{10A209C6-F9B9-794B-9AA0-10C02F335D16}"/>
              </a:ext>
            </a:extLst>
          </p:cNvPr>
          <p:cNvSpPr>
            <a:spLocks noGrp="1"/>
          </p:cNvSpPr>
          <p:nvPr>
            <p:ph type="title"/>
          </p:nvPr>
        </p:nvSpPr>
        <p:spPr/>
        <p:txBody>
          <a:bodyPr>
            <a:noAutofit/>
          </a:bodyPr>
          <a:lstStyle/>
          <a:p>
            <a:r>
              <a:rPr lang="fr-FR" sz="3200" b="1" dirty="0"/>
              <a:t>Articuler puissance et modèle politique</a:t>
            </a:r>
          </a:p>
        </p:txBody>
      </p:sp>
      <p:sp>
        <p:nvSpPr>
          <p:cNvPr id="5" name="ZoneTexte 4">
            <a:extLst>
              <a:ext uri="{FF2B5EF4-FFF2-40B4-BE49-F238E27FC236}">
                <a16:creationId xmlns="" xmlns:a16="http://schemas.microsoft.com/office/drawing/2014/main" id="{B19326E7-EE88-8F41-BF1A-8EA767D8E9F5}"/>
              </a:ext>
            </a:extLst>
          </p:cNvPr>
          <p:cNvSpPr txBox="1"/>
          <p:nvPr/>
        </p:nvSpPr>
        <p:spPr>
          <a:xfrm>
            <a:off x="251520" y="3062445"/>
            <a:ext cx="8640960" cy="3416320"/>
          </a:xfrm>
          <a:prstGeom prst="rect">
            <a:avLst/>
          </a:prstGeom>
          <a:noFill/>
        </p:spPr>
        <p:txBody>
          <a:bodyPr wrap="square" rtlCol="0">
            <a:spAutoFit/>
          </a:bodyPr>
          <a:lstStyle/>
          <a:p>
            <a:pPr algn="just"/>
            <a:r>
              <a:rPr lang="fr-FR" b="1" dirty="0"/>
              <a:t>Un exemple d’articulation politique étrangère/politique intérieure : </a:t>
            </a:r>
            <a:r>
              <a:rPr lang="fr-FR" dirty="0"/>
              <a:t>la guerre d’Algérie pèse sur la politique extérieure de la France. L’incident de </a:t>
            </a:r>
            <a:r>
              <a:rPr lang="fr-FR" b="1" dirty="0" err="1"/>
              <a:t>Sakiet</a:t>
            </a:r>
            <a:r>
              <a:rPr lang="fr-FR" b="1" dirty="0"/>
              <a:t> Sidi Youssef </a:t>
            </a:r>
            <a:r>
              <a:rPr lang="fr-FR" dirty="0"/>
              <a:t>(Tunisie) </a:t>
            </a:r>
            <a:r>
              <a:rPr lang="fr-FR" b="1" dirty="0"/>
              <a:t>le 8 février 1958 </a:t>
            </a:r>
            <a:r>
              <a:rPr lang="fr-FR" dirty="0"/>
              <a:t>est à l’origine d’une très grave crise internationale après que la France ait bombardé la ville en représailles de tirs de la DCA (Sidi Youssef est une base arrière du FLN). Les condamnations de la France par les Anglo-saxons (Etats-Unis et Grande Bretagne) qui redoutent une progression du communisme dans le monde arabe déclenchent une explosion de rancœurs contre les Etats-Unis. Le gouvernement Felix Gaillard chute. « Le 13 mai 1958 et la chute de la IVe République furent la conséquence directe de (…) la politique extérieure française ». (G-H </a:t>
            </a:r>
            <a:r>
              <a:rPr lang="fr-FR" dirty="0" err="1"/>
              <a:t>Soutou</a:t>
            </a:r>
            <a:r>
              <a:rPr lang="fr-FR" dirty="0"/>
              <a:t>, </a:t>
            </a:r>
            <a:r>
              <a:rPr lang="fr-FR" i="1" dirty="0"/>
              <a:t>La guerre froide de la France, 1941-1990</a:t>
            </a:r>
            <a:r>
              <a:rPr lang="fr-FR" dirty="0"/>
              <a:t>, </a:t>
            </a:r>
            <a:r>
              <a:rPr lang="fr-FR" dirty="0" err="1"/>
              <a:t>Tallandier</a:t>
            </a:r>
            <a:r>
              <a:rPr lang="fr-FR" dirty="0"/>
              <a:t>, 2018, p.291). C’est le début d’une réorientation de la politique extérieure de la France, avec une remise en cause de l’atlantisme. C’est aussi un tournant politique majeur avec un changement de République.</a:t>
            </a:r>
          </a:p>
        </p:txBody>
      </p:sp>
      <p:pic>
        <p:nvPicPr>
          <p:cNvPr id="6" name="Son enregistré">
            <a:hlinkClick r:id="" action="ppaction://media"/>
            <a:extLst>
              <a:ext uri="{FF2B5EF4-FFF2-40B4-BE49-F238E27FC236}">
                <a16:creationId xmlns="" xmlns:a16="http://schemas.microsoft.com/office/drawing/2014/main" id="{B2BAC684-84B2-5446-B970-30703D3ECF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95275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251520" y="1124744"/>
            <a:ext cx="8712968" cy="5472608"/>
          </a:xfrm>
        </p:spPr>
        <p:txBody>
          <a:bodyPr>
            <a:normAutofit/>
          </a:bodyPr>
          <a:lstStyle/>
          <a:p>
            <a:r>
              <a:rPr lang="fr-FR" dirty="0"/>
              <a:t>Introduction  </a:t>
            </a:r>
          </a:p>
          <a:p>
            <a:r>
              <a:rPr lang="fr-FR" dirty="0"/>
              <a:t>1. « Les relations entre les puissances et l’opposition des modèles politiques des années 1930 à nos jours » : grille de lecture, ruptures chronologiques.</a:t>
            </a:r>
          </a:p>
          <a:p>
            <a:pPr lvl="1"/>
            <a:r>
              <a:rPr lang="fr-FR" dirty="0"/>
              <a:t>1.1 Notions : puissance, superpuissance, hiérarchie de puissances, modèles.</a:t>
            </a:r>
          </a:p>
          <a:p>
            <a:pPr lvl="1"/>
            <a:r>
              <a:rPr lang="fr-FR" dirty="0"/>
              <a:t>1.2 Bornages et ruptures chronologiques.</a:t>
            </a:r>
          </a:p>
          <a:p>
            <a:r>
              <a:rPr lang="fr-FR" dirty="0"/>
              <a:t>2. « Mettre en perspective » : les incertitudes de l’histoire du temps présent. </a:t>
            </a:r>
          </a:p>
          <a:p>
            <a:r>
              <a:rPr lang="fr-FR" dirty="0"/>
              <a:t>3. Quelle place pour la France dans le programme d’histoire ?</a:t>
            </a:r>
          </a:p>
          <a:p>
            <a:r>
              <a:rPr lang="fr-FR" dirty="0"/>
              <a:t>4. Les points de passage et d’ouverture (PPO) : quelles approches ? </a:t>
            </a:r>
          </a:p>
          <a:p>
            <a:r>
              <a:rPr lang="fr-FR" dirty="0"/>
              <a:t>5. Tronc commun et HGGSP : articulations et synergies.</a:t>
            </a:r>
          </a:p>
          <a:p>
            <a:endParaRPr lang="fr-FR" dirty="0"/>
          </a:p>
        </p:txBody>
      </p:sp>
      <p:sp>
        <p:nvSpPr>
          <p:cNvPr id="3" name="Titre 2"/>
          <p:cNvSpPr>
            <a:spLocks noGrp="1"/>
          </p:cNvSpPr>
          <p:nvPr>
            <p:ph type="title"/>
          </p:nvPr>
        </p:nvSpPr>
        <p:spPr>
          <a:xfrm>
            <a:off x="457200" y="338328"/>
            <a:ext cx="8229600" cy="642400"/>
          </a:xfrm>
        </p:spPr>
        <p:txBody>
          <a:bodyPr>
            <a:normAutofit/>
          </a:bodyPr>
          <a:lstStyle/>
          <a:p>
            <a:r>
              <a:rPr lang="fr-FR" sz="3600" dirty="0"/>
              <a:t>Plan de l’intervention </a:t>
            </a:r>
          </a:p>
        </p:txBody>
      </p:sp>
      <p:pic>
        <p:nvPicPr>
          <p:cNvPr id="14" name="Son enregistré">
            <a:hlinkClick r:id="" action="ppaction://media"/>
            <a:extLst>
              <a:ext uri="{FF2B5EF4-FFF2-40B4-BE49-F238E27FC236}">
                <a16:creationId xmlns="" xmlns:a16="http://schemas.microsoft.com/office/drawing/2014/main" id="{C4557FAA-30F1-6247-BB9F-A417CF8832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1688" y="5928568"/>
            <a:ext cx="812800" cy="812800"/>
          </a:xfrm>
          <a:prstGeom prst="rect">
            <a:avLst/>
          </a:prstGeom>
        </p:spPr>
      </p:pic>
    </p:spTree>
    <p:extLst>
      <p:ext uri="{BB962C8B-B14F-4D97-AF65-F5344CB8AC3E}">
        <p14:creationId xmlns:p14="http://schemas.microsoft.com/office/powerpoint/2010/main" val="408987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3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2960748057"/>
              </p:ext>
            </p:extLst>
          </p:nvPr>
        </p:nvGraphicFramePr>
        <p:xfrm>
          <a:off x="323528" y="2420888"/>
          <a:ext cx="8569325" cy="34512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re 2"/>
          <p:cNvSpPr>
            <a:spLocks noGrp="1"/>
          </p:cNvSpPr>
          <p:nvPr>
            <p:ph type="title"/>
          </p:nvPr>
        </p:nvSpPr>
        <p:spPr/>
        <p:txBody>
          <a:bodyPr>
            <a:normAutofit fontScale="90000"/>
          </a:bodyPr>
          <a:lstStyle/>
          <a:p>
            <a:r>
              <a:rPr lang="fr-FR" dirty="0"/>
              <a:t>Introduction : les programmes d’histoire du lycée </a:t>
            </a:r>
          </a:p>
        </p:txBody>
      </p:sp>
      <p:sp>
        <p:nvSpPr>
          <p:cNvPr id="5" name="ZoneTexte 4"/>
          <p:cNvSpPr txBox="1"/>
          <p:nvPr/>
        </p:nvSpPr>
        <p:spPr>
          <a:xfrm>
            <a:off x="4283968" y="5733256"/>
            <a:ext cx="3384376" cy="95410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fr-FR" sz="1400" b="1" dirty="0">
                <a:solidFill>
                  <a:schemeClr val="tx1"/>
                </a:solidFill>
              </a:rPr>
              <a:t>La scission de l’"Entre-deux-guerres"</a:t>
            </a:r>
          </a:p>
          <a:p>
            <a:pPr algn="ctr"/>
            <a:r>
              <a:rPr lang="fr-FR" sz="1400" b="1" dirty="0">
                <a:solidFill>
                  <a:schemeClr val="tx1"/>
                </a:solidFill>
              </a:rPr>
              <a:t>Première : « Sortie de guerre » jusqu’à la fin des années 20.</a:t>
            </a:r>
          </a:p>
          <a:p>
            <a:pPr algn="ctr"/>
            <a:r>
              <a:rPr lang="fr-FR" sz="1400" b="1" dirty="0">
                <a:solidFill>
                  <a:schemeClr val="tx1"/>
                </a:solidFill>
              </a:rPr>
              <a:t>Terminale : Entrée avec la crise de 1929. </a:t>
            </a:r>
          </a:p>
        </p:txBody>
      </p:sp>
      <p:sp>
        <p:nvSpPr>
          <p:cNvPr id="6" name="Flèche vers le bas 5"/>
          <p:cNvSpPr/>
          <p:nvPr/>
        </p:nvSpPr>
        <p:spPr>
          <a:xfrm>
            <a:off x="5832140" y="4725144"/>
            <a:ext cx="288032"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Son enregistré">
            <a:hlinkClick r:id="" action="ppaction://media"/>
            <a:extLst>
              <a:ext uri="{FF2B5EF4-FFF2-40B4-BE49-F238E27FC236}">
                <a16:creationId xmlns="" xmlns:a16="http://schemas.microsoft.com/office/drawing/2014/main" id="{0DAB82B7-F963-5D4E-A791-236BFD1DE11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70221" y="5803909"/>
            <a:ext cx="812800" cy="812800"/>
          </a:xfrm>
          <a:prstGeom prst="rect">
            <a:avLst/>
          </a:prstGeom>
        </p:spPr>
      </p:pic>
    </p:spTree>
    <p:extLst>
      <p:ext uri="{BB962C8B-B14F-4D97-AF65-F5344CB8AC3E}">
        <p14:creationId xmlns:p14="http://schemas.microsoft.com/office/powerpoint/2010/main" val="311342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1">
            <a:extLst>
              <a:ext uri="{FF2B5EF4-FFF2-40B4-BE49-F238E27FC236}">
                <a16:creationId xmlns="" xmlns:a16="http://schemas.microsoft.com/office/drawing/2014/main" id="{D512A1ED-8756-144D-9B5C-20268F199687}"/>
              </a:ext>
            </a:extLst>
          </p:cNvPr>
          <p:cNvSpPr>
            <a:spLocks noGrp="1"/>
          </p:cNvSpPr>
          <p:nvPr>
            <p:ph idx="1"/>
          </p:nvPr>
        </p:nvSpPr>
        <p:spPr>
          <a:xfrm>
            <a:off x="683568" y="2492896"/>
            <a:ext cx="7596832" cy="2808312"/>
          </a:xfrm>
          <a:solidFill>
            <a:schemeClr val="accent5"/>
          </a:solidFill>
        </p:spPr>
        <p:txBody>
          <a:bodyPr>
            <a:normAutofit/>
          </a:bodyPr>
          <a:lstStyle/>
          <a:p>
            <a:r>
              <a:rPr lang="fr-FR" sz="2000" dirty="0"/>
              <a:t>Thème 1 : Fragilité des démocraties, totalitarismes et Seconde  Guerre mondiale (1929-1945)</a:t>
            </a:r>
          </a:p>
          <a:p>
            <a:r>
              <a:rPr lang="fr-FR" sz="2000" dirty="0"/>
              <a:t>Thème 2 : La multiplication des acteurs internationaux dans un monde bipolaire  (de 1945 au début des années 1970)</a:t>
            </a:r>
          </a:p>
          <a:p>
            <a:r>
              <a:rPr lang="fr-FR" sz="2000" dirty="0"/>
              <a:t>Thème 3 : Les remises en cause économiques, politiques et sociales des années 1970 à 1991. </a:t>
            </a:r>
          </a:p>
          <a:p>
            <a:r>
              <a:rPr lang="fr-FR" sz="2000" dirty="0"/>
              <a:t>Thème 4 : Le monde, l’Europe et la France depuis les années 1990 entre coopérations et conflits.</a:t>
            </a:r>
          </a:p>
          <a:p>
            <a:endParaRPr lang="fr-FR" sz="2000" dirty="0"/>
          </a:p>
        </p:txBody>
      </p:sp>
      <p:sp>
        <p:nvSpPr>
          <p:cNvPr id="5" name="Titre 2">
            <a:extLst>
              <a:ext uri="{FF2B5EF4-FFF2-40B4-BE49-F238E27FC236}">
                <a16:creationId xmlns="" xmlns:a16="http://schemas.microsoft.com/office/drawing/2014/main" id="{F23856C6-112E-D445-B629-D59D856B33A7}"/>
              </a:ext>
            </a:extLst>
          </p:cNvPr>
          <p:cNvSpPr>
            <a:spLocks noGrp="1"/>
          </p:cNvSpPr>
          <p:nvPr>
            <p:ph type="title"/>
          </p:nvPr>
        </p:nvSpPr>
        <p:spPr>
          <a:xfrm>
            <a:off x="457200" y="338328"/>
            <a:ext cx="8229600" cy="1146456"/>
          </a:xfrm>
        </p:spPr>
        <p:txBody>
          <a:bodyPr>
            <a:noAutofit/>
          </a:bodyPr>
          <a:lstStyle/>
          <a:p>
            <a:r>
              <a:rPr lang="fr-FR" sz="2400" dirty="0"/>
              <a:t>« Les relations entre les </a:t>
            </a:r>
            <a:r>
              <a:rPr lang="fr-FR" sz="2400" dirty="0">
                <a:solidFill>
                  <a:srgbClr val="FF0000"/>
                </a:solidFill>
              </a:rPr>
              <a:t>puissances</a:t>
            </a:r>
            <a:r>
              <a:rPr lang="fr-FR" sz="2400" dirty="0"/>
              <a:t> et l’opposition des </a:t>
            </a:r>
            <a:r>
              <a:rPr lang="fr-FR" sz="2400" dirty="0">
                <a:solidFill>
                  <a:srgbClr val="FF0000"/>
                </a:solidFill>
              </a:rPr>
              <a:t>modèles politiques </a:t>
            </a:r>
            <a:r>
              <a:rPr lang="fr-FR" sz="2400" dirty="0"/>
              <a:t>des années 1930 à nos jours ».</a:t>
            </a:r>
          </a:p>
        </p:txBody>
      </p:sp>
      <p:pic>
        <p:nvPicPr>
          <p:cNvPr id="2" name="Son enregistré">
            <a:hlinkClick r:id="" action="ppaction://media"/>
            <a:extLst>
              <a:ext uri="{FF2B5EF4-FFF2-40B4-BE49-F238E27FC236}">
                <a16:creationId xmlns="" xmlns:a16="http://schemas.microsoft.com/office/drawing/2014/main" id="{A8606BF6-7B9C-E149-A867-5161D5E442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67600" y="5902920"/>
            <a:ext cx="812800" cy="812800"/>
          </a:xfrm>
          <a:prstGeom prst="rect">
            <a:avLst/>
          </a:prstGeom>
        </p:spPr>
      </p:pic>
    </p:spTree>
    <p:extLst>
      <p:ext uri="{BB962C8B-B14F-4D97-AF65-F5344CB8AC3E}">
        <p14:creationId xmlns:p14="http://schemas.microsoft.com/office/powerpoint/2010/main" val="272503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 xmlns:a16="http://schemas.microsoft.com/office/drawing/2014/main" id="{D6C28031-5B59-0D4F-B03E-09163083F61F}"/>
              </a:ext>
            </a:extLst>
          </p:cNvPr>
          <p:cNvGraphicFramePr>
            <a:graphicFrameLocks noGrp="1"/>
          </p:cNvGraphicFramePr>
          <p:nvPr>
            <p:ph idx="1"/>
            <p:extLst>
              <p:ext uri="{D42A27DB-BD31-4B8C-83A1-F6EECF244321}">
                <p14:modId xmlns:p14="http://schemas.microsoft.com/office/powerpoint/2010/main" val="2149044993"/>
              </p:ext>
            </p:extLst>
          </p:nvPr>
        </p:nvGraphicFramePr>
        <p:xfrm>
          <a:off x="503548" y="692696"/>
          <a:ext cx="8244916" cy="2232248"/>
        </p:xfrm>
        <a:graphic>
          <a:graphicData uri="http://schemas.openxmlformats.org/drawingml/2006/table">
            <a:tbl>
              <a:tblPr firstRow="1" firstCol="1" bandRow="1">
                <a:tableStyleId>{5940675A-B579-460E-94D1-54222C63F5DA}</a:tableStyleId>
              </a:tblPr>
              <a:tblGrid>
                <a:gridCol w="6618910">
                  <a:extLst>
                    <a:ext uri="{9D8B030D-6E8A-4147-A177-3AD203B41FA5}">
                      <a16:colId xmlns="" xmlns:a16="http://schemas.microsoft.com/office/drawing/2014/main" val="1619317415"/>
                    </a:ext>
                  </a:extLst>
                </a:gridCol>
                <a:gridCol w="1626006">
                  <a:extLst>
                    <a:ext uri="{9D8B030D-6E8A-4147-A177-3AD203B41FA5}">
                      <a16:colId xmlns="" xmlns:a16="http://schemas.microsoft.com/office/drawing/2014/main" val="424136107"/>
                    </a:ext>
                  </a:extLst>
                </a:gridCol>
              </a:tblGrid>
              <a:tr h="535388">
                <a:tc>
                  <a:txBody>
                    <a:bodyPr/>
                    <a:lstStyle/>
                    <a:p>
                      <a:pPr>
                        <a:lnSpc>
                          <a:spcPct val="115000"/>
                        </a:lnSpc>
                        <a:spcAft>
                          <a:spcPts val="0"/>
                        </a:spcAft>
                      </a:pPr>
                      <a:r>
                        <a:rPr lang="fr-FR" sz="1400" b="1" dirty="0">
                          <a:solidFill>
                            <a:schemeClr val="tx2"/>
                          </a:solidFill>
                          <a:effectLst/>
                        </a:rPr>
                        <a:t>Thème 1 : Fragilité des démocraties, totalitarismes et Seconde guerre mondiale (1929-1945)</a:t>
                      </a:r>
                      <a:endParaRPr lang="fr-FR"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fr-FR" sz="1400" b="1">
                          <a:solidFill>
                            <a:schemeClr val="tx2"/>
                          </a:solidFill>
                          <a:effectLst/>
                        </a:rPr>
                        <a:t>13-15h </a:t>
                      </a:r>
                      <a:endParaRPr lang="fr-FR" sz="1400" b="1">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796267033"/>
                  </a:ext>
                </a:extLst>
              </a:tr>
              <a:tr h="535388">
                <a:tc>
                  <a:txBody>
                    <a:bodyPr/>
                    <a:lstStyle/>
                    <a:p>
                      <a:pPr>
                        <a:lnSpc>
                          <a:spcPct val="115000"/>
                        </a:lnSpc>
                        <a:spcAft>
                          <a:spcPts val="0"/>
                        </a:spcAft>
                      </a:pPr>
                      <a:r>
                        <a:rPr lang="fr-FR" sz="1400" b="1" dirty="0">
                          <a:solidFill>
                            <a:schemeClr val="tx2"/>
                          </a:solidFill>
                          <a:effectLst/>
                        </a:rPr>
                        <a:t>Thème 2 : La multiplication des acteurs internationaux dans un monde bipolaire  (de 1945 au début des années 1970)</a:t>
                      </a:r>
                      <a:endParaRPr lang="fr-FR"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fr-FR" sz="1400" b="1" dirty="0">
                          <a:solidFill>
                            <a:schemeClr val="tx2"/>
                          </a:solidFill>
                          <a:effectLst/>
                        </a:rPr>
                        <a:t>13-15h</a:t>
                      </a:r>
                      <a:endParaRPr lang="fr-FR"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968873106"/>
                  </a:ext>
                </a:extLst>
              </a:tr>
              <a:tr h="535388">
                <a:tc>
                  <a:txBody>
                    <a:bodyPr/>
                    <a:lstStyle/>
                    <a:p>
                      <a:pPr>
                        <a:lnSpc>
                          <a:spcPct val="115000"/>
                        </a:lnSpc>
                        <a:spcAft>
                          <a:spcPts val="0"/>
                        </a:spcAft>
                      </a:pPr>
                      <a:r>
                        <a:rPr lang="fr-FR" sz="1400" b="1" dirty="0">
                          <a:solidFill>
                            <a:schemeClr val="tx2"/>
                          </a:solidFill>
                          <a:effectLst/>
                        </a:rPr>
                        <a:t>Thème 3 : Les remises en cause économiques, politiques et sociales des années 1970 à 1991. </a:t>
                      </a:r>
                      <a:endParaRPr lang="fr-FR"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fr-FR" sz="1400" b="1" dirty="0">
                          <a:solidFill>
                            <a:schemeClr val="tx2"/>
                          </a:solidFill>
                          <a:effectLst/>
                        </a:rPr>
                        <a:t>10h-12h</a:t>
                      </a:r>
                      <a:endParaRPr lang="fr-FR"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99626805"/>
                  </a:ext>
                </a:extLst>
              </a:tr>
              <a:tr h="626084">
                <a:tc>
                  <a:txBody>
                    <a:bodyPr/>
                    <a:lstStyle/>
                    <a:p>
                      <a:pPr>
                        <a:lnSpc>
                          <a:spcPct val="115000"/>
                        </a:lnSpc>
                        <a:spcAft>
                          <a:spcPts val="0"/>
                        </a:spcAft>
                      </a:pPr>
                      <a:r>
                        <a:rPr lang="fr-FR" sz="1400" b="1" dirty="0">
                          <a:solidFill>
                            <a:schemeClr val="tx2"/>
                          </a:solidFill>
                          <a:effectLst/>
                        </a:rPr>
                        <a:t>Thème 4 : Le monde, l’Europe et la France depuis les années 1990 entre coopérations et conflits.</a:t>
                      </a:r>
                      <a:endParaRPr lang="fr-FR"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fr-FR" sz="1400" b="1" dirty="0">
                          <a:solidFill>
                            <a:schemeClr val="tx2"/>
                          </a:solidFill>
                          <a:effectLst/>
                        </a:rPr>
                        <a:t>8h-10h</a:t>
                      </a:r>
                      <a:endParaRPr lang="fr-FR"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330652081"/>
                  </a:ext>
                </a:extLst>
              </a:tr>
            </a:tbl>
          </a:graphicData>
        </a:graphic>
      </p:graphicFrame>
      <p:graphicFrame>
        <p:nvGraphicFramePr>
          <p:cNvPr id="7" name="Tableau 6">
            <a:extLst>
              <a:ext uri="{FF2B5EF4-FFF2-40B4-BE49-F238E27FC236}">
                <a16:creationId xmlns="" xmlns:a16="http://schemas.microsoft.com/office/drawing/2014/main" id="{F4E308CE-B196-7749-8D97-E629B7D3460F}"/>
              </a:ext>
            </a:extLst>
          </p:cNvPr>
          <p:cNvGraphicFramePr>
            <a:graphicFrameLocks noGrp="1"/>
          </p:cNvGraphicFramePr>
          <p:nvPr>
            <p:extLst>
              <p:ext uri="{D42A27DB-BD31-4B8C-83A1-F6EECF244321}">
                <p14:modId xmlns:p14="http://schemas.microsoft.com/office/powerpoint/2010/main" val="3624049252"/>
              </p:ext>
            </p:extLst>
          </p:nvPr>
        </p:nvGraphicFramePr>
        <p:xfrm>
          <a:off x="539552" y="4365104"/>
          <a:ext cx="8208912" cy="2208276"/>
        </p:xfrm>
        <a:graphic>
          <a:graphicData uri="http://schemas.openxmlformats.org/drawingml/2006/table">
            <a:tbl>
              <a:tblPr firstRow="1" firstCol="1" bandRow="1">
                <a:tableStyleId>{2D5ABB26-0587-4C30-8999-92F81FD0307C}</a:tableStyleId>
              </a:tblPr>
              <a:tblGrid>
                <a:gridCol w="1800200">
                  <a:extLst>
                    <a:ext uri="{9D8B030D-6E8A-4147-A177-3AD203B41FA5}">
                      <a16:colId xmlns="" xmlns:a16="http://schemas.microsoft.com/office/drawing/2014/main" val="2944958438"/>
                    </a:ext>
                  </a:extLst>
                </a:gridCol>
                <a:gridCol w="2217177">
                  <a:extLst>
                    <a:ext uri="{9D8B030D-6E8A-4147-A177-3AD203B41FA5}">
                      <a16:colId xmlns="" xmlns:a16="http://schemas.microsoft.com/office/drawing/2014/main" val="1584656338"/>
                    </a:ext>
                  </a:extLst>
                </a:gridCol>
                <a:gridCol w="1971691">
                  <a:extLst>
                    <a:ext uri="{9D8B030D-6E8A-4147-A177-3AD203B41FA5}">
                      <a16:colId xmlns="" xmlns:a16="http://schemas.microsoft.com/office/drawing/2014/main" val="3454747590"/>
                    </a:ext>
                  </a:extLst>
                </a:gridCol>
                <a:gridCol w="2219844">
                  <a:extLst>
                    <a:ext uri="{9D8B030D-6E8A-4147-A177-3AD203B41FA5}">
                      <a16:colId xmlns="" xmlns:a16="http://schemas.microsoft.com/office/drawing/2014/main" val="2835127440"/>
                    </a:ext>
                  </a:extLst>
                </a:gridCol>
              </a:tblGrid>
              <a:tr h="406896">
                <a:tc>
                  <a:txBody>
                    <a:bodyPr/>
                    <a:lstStyle/>
                    <a:p>
                      <a:pPr algn="ctr">
                        <a:lnSpc>
                          <a:spcPct val="115000"/>
                        </a:lnSpc>
                        <a:spcAft>
                          <a:spcPts val="0"/>
                        </a:spcAft>
                      </a:pPr>
                      <a:r>
                        <a:rPr lang="fr-FR" sz="1400" b="1" dirty="0">
                          <a:solidFill>
                            <a:schemeClr val="tx2"/>
                          </a:solidFill>
                          <a:effectLst/>
                        </a:rPr>
                        <a:t>PARTIE 1</a:t>
                      </a:r>
                    </a:p>
                    <a:p>
                      <a:pPr algn="ctr">
                        <a:lnSpc>
                          <a:spcPct val="115000"/>
                        </a:lnSpc>
                        <a:spcAft>
                          <a:spcPts val="0"/>
                        </a:spcAft>
                      </a:pPr>
                      <a:r>
                        <a:rPr lang="fr-FR" sz="1400" b="1" dirty="0">
                          <a:solidFill>
                            <a:schemeClr val="tx2"/>
                          </a:solidFill>
                          <a:effectLst/>
                        </a:rPr>
                        <a:t>1929-1945</a:t>
                      </a:r>
                      <a:endParaRPr lang="fr-FR"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fr-FR" sz="1400" b="1" dirty="0">
                          <a:solidFill>
                            <a:schemeClr val="tx2"/>
                          </a:solidFill>
                          <a:effectLst/>
                        </a:rPr>
                        <a:t>PARTIE 2 </a:t>
                      </a:r>
                    </a:p>
                    <a:p>
                      <a:pPr algn="ctr">
                        <a:lnSpc>
                          <a:spcPct val="115000"/>
                        </a:lnSpc>
                        <a:spcAft>
                          <a:spcPts val="0"/>
                        </a:spcAft>
                      </a:pPr>
                      <a:r>
                        <a:rPr lang="fr-FR" sz="1400" b="1" dirty="0">
                          <a:solidFill>
                            <a:schemeClr val="tx2"/>
                          </a:solidFill>
                          <a:effectLst/>
                        </a:rPr>
                        <a:t>De 1945 au début des années 1970</a:t>
                      </a:r>
                      <a:endParaRPr lang="fr-FR"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fr-FR" sz="1400" b="1" dirty="0">
                          <a:solidFill>
                            <a:schemeClr val="tx2"/>
                          </a:solidFill>
                          <a:effectLst/>
                        </a:rPr>
                        <a:t>PARTIE 3</a:t>
                      </a:r>
                    </a:p>
                    <a:p>
                      <a:pPr algn="ctr">
                        <a:lnSpc>
                          <a:spcPct val="115000"/>
                        </a:lnSpc>
                        <a:spcAft>
                          <a:spcPts val="0"/>
                        </a:spcAft>
                      </a:pPr>
                      <a:r>
                        <a:rPr lang="fr-FR" sz="1400" b="1" dirty="0">
                          <a:solidFill>
                            <a:schemeClr val="tx2"/>
                          </a:solidFill>
                          <a:effectLst/>
                        </a:rPr>
                        <a:t>Des années 1970 à 1991</a:t>
                      </a:r>
                      <a:endParaRPr lang="fr-FR"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fr-FR" sz="1400" b="1" dirty="0">
                          <a:solidFill>
                            <a:schemeClr val="tx2"/>
                          </a:solidFill>
                          <a:effectLst/>
                        </a:rPr>
                        <a:t>PARTIE 4</a:t>
                      </a:r>
                    </a:p>
                    <a:p>
                      <a:pPr algn="ctr">
                        <a:lnSpc>
                          <a:spcPct val="115000"/>
                        </a:lnSpc>
                        <a:spcAft>
                          <a:spcPts val="0"/>
                        </a:spcAft>
                      </a:pPr>
                      <a:r>
                        <a:rPr lang="fr-FR" sz="1400" b="1" dirty="0">
                          <a:solidFill>
                            <a:schemeClr val="tx2"/>
                          </a:solidFill>
                          <a:effectLst/>
                        </a:rPr>
                        <a:t>Depuis les années 1990</a:t>
                      </a:r>
                      <a:endParaRPr lang="fr-FR" sz="1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625777716"/>
                  </a:ext>
                </a:extLst>
              </a:tr>
              <a:tr h="1087355">
                <a:tc>
                  <a:txBody>
                    <a:bodyPr/>
                    <a:lstStyle/>
                    <a:p>
                      <a:pPr>
                        <a:lnSpc>
                          <a:spcPct val="115000"/>
                        </a:lnSpc>
                        <a:spcAft>
                          <a:spcPts val="0"/>
                        </a:spcAft>
                      </a:pPr>
                      <a:r>
                        <a:rPr lang="fr-FR" sz="1400" dirty="0">
                          <a:solidFill>
                            <a:schemeClr val="tx2"/>
                          </a:solidFill>
                          <a:effectLst/>
                        </a:rPr>
                        <a:t>Chapitre 1</a:t>
                      </a:r>
                    </a:p>
                    <a:p>
                      <a:pPr>
                        <a:lnSpc>
                          <a:spcPct val="115000"/>
                        </a:lnSpc>
                        <a:spcAft>
                          <a:spcPts val="0"/>
                        </a:spcAft>
                      </a:pPr>
                      <a:r>
                        <a:rPr lang="fr-FR" sz="1400" dirty="0">
                          <a:solidFill>
                            <a:schemeClr val="tx2"/>
                          </a:solidFill>
                          <a:effectLst/>
                        </a:rPr>
                        <a:t>Déséquilibres économiques et sociaux (crise économique mondiale) </a:t>
                      </a:r>
                      <a:endParaRPr lang="fr-FR"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400" dirty="0">
                          <a:solidFill>
                            <a:schemeClr val="tx2"/>
                          </a:solidFill>
                          <a:effectLst/>
                        </a:rPr>
                        <a:t>Chapitre 1  </a:t>
                      </a:r>
                    </a:p>
                    <a:p>
                      <a:pPr>
                        <a:lnSpc>
                          <a:spcPct val="115000"/>
                        </a:lnSpc>
                        <a:spcAft>
                          <a:spcPts val="0"/>
                        </a:spcAft>
                      </a:pPr>
                      <a:r>
                        <a:rPr lang="fr-FR" sz="1400" dirty="0">
                          <a:solidFill>
                            <a:schemeClr val="tx2"/>
                          </a:solidFill>
                          <a:effectLst/>
                        </a:rPr>
                        <a:t>Un nouvel ordre mondial </a:t>
                      </a:r>
                      <a:endParaRPr lang="fr-FR"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400" dirty="0">
                          <a:solidFill>
                            <a:schemeClr val="tx2"/>
                          </a:solidFill>
                          <a:effectLst/>
                        </a:rPr>
                        <a:t>Chapitre 1</a:t>
                      </a:r>
                    </a:p>
                    <a:p>
                      <a:pPr>
                        <a:lnSpc>
                          <a:spcPct val="115000"/>
                        </a:lnSpc>
                        <a:spcAft>
                          <a:spcPts val="0"/>
                        </a:spcAft>
                      </a:pPr>
                      <a:r>
                        <a:rPr lang="fr-FR" sz="1400" dirty="0">
                          <a:solidFill>
                            <a:schemeClr val="tx2"/>
                          </a:solidFill>
                          <a:effectLst/>
                        </a:rPr>
                        <a:t>De nouveaux équilibres économiques et politiques</a:t>
                      </a:r>
                      <a:endParaRPr lang="fr-FR"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fr-FR" sz="1400" dirty="0">
                          <a:solidFill>
                            <a:schemeClr val="tx2"/>
                          </a:solidFill>
                          <a:effectLst/>
                        </a:rPr>
                        <a:t>Chapitre 1 </a:t>
                      </a:r>
                    </a:p>
                    <a:p>
                      <a:pPr>
                        <a:lnSpc>
                          <a:spcPct val="115000"/>
                        </a:lnSpc>
                        <a:spcAft>
                          <a:spcPts val="0"/>
                        </a:spcAft>
                      </a:pPr>
                      <a:r>
                        <a:rPr lang="fr-FR" sz="1400" dirty="0">
                          <a:solidFill>
                            <a:schemeClr val="tx2"/>
                          </a:solidFill>
                          <a:effectLst/>
                        </a:rPr>
                        <a:t>De nouveaux rapports de puissances</a:t>
                      </a:r>
                      <a:endParaRPr lang="fr-FR"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379651832"/>
                  </a:ext>
                </a:extLst>
              </a:tr>
            </a:tbl>
          </a:graphicData>
        </a:graphic>
      </p:graphicFrame>
      <p:sp>
        <p:nvSpPr>
          <p:cNvPr id="8" name="Rectangle 2">
            <a:extLst>
              <a:ext uri="{FF2B5EF4-FFF2-40B4-BE49-F238E27FC236}">
                <a16:creationId xmlns="" xmlns:a16="http://schemas.microsoft.com/office/drawing/2014/main" id="{F5B05D49-C219-F34D-9826-D8D8699CBE82}"/>
              </a:ext>
            </a:extLst>
          </p:cNvPr>
          <p:cNvSpPr>
            <a:spLocks noChangeArrowheads="1"/>
          </p:cNvSpPr>
          <p:nvPr/>
        </p:nvSpPr>
        <p:spPr bwMode="auto">
          <a:xfrm>
            <a:off x="395536" y="3282591"/>
            <a:ext cx="8424936" cy="83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2696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1" i="0" u="sng" strike="noStrike" cap="none" normalizeH="0" baseline="0" dirty="0">
                <a:ln>
                  <a:noFill/>
                </a:ln>
                <a:solidFill>
                  <a:schemeClr val="tx2"/>
                </a:solidFill>
                <a:effectLst/>
                <a:latin typeface="+mj-lt"/>
                <a:ea typeface="Times New Roman" panose="02020603050405020304" pitchFamily="18" charset="0"/>
                <a:cs typeface="Times New Roman" panose="02020603050405020304" pitchFamily="18" charset="0"/>
              </a:rPr>
              <a:t>La structure des thèmes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2"/>
                </a:solidFill>
                <a:effectLst/>
                <a:latin typeface="+mj-lt"/>
                <a:ea typeface="Calibri" panose="020F0502020204030204" pitchFamily="34" charset="0"/>
                <a:cs typeface="Times New Roman" panose="02020603050405020304" pitchFamily="18" charset="0"/>
              </a:rPr>
              <a:t>Chaque thème débute par un </a:t>
            </a:r>
            <a:r>
              <a:rPr kumimoji="0" lang="fr-FR" altLang="fr-FR" sz="1100" b="0" i="0" u="sng" strike="noStrike" cap="none" normalizeH="0" baseline="0" dirty="0">
                <a:ln>
                  <a:noFill/>
                </a:ln>
                <a:solidFill>
                  <a:schemeClr val="tx2"/>
                </a:solidFill>
                <a:effectLst/>
                <a:latin typeface="+mj-lt"/>
                <a:ea typeface="Calibri" panose="020F0502020204030204" pitchFamily="34" charset="0"/>
                <a:cs typeface="Times New Roman" panose="02020603050405020304" pitchFamily="18" charset="0"/>
              </a:rPr>
              <a:t>premier chapitre  qui permet de </a:t>
            </a:r>
            <a:r>
              <a:rPr kumimoji="0" lang="fr-FR" altLang="fr-FR" sz="1100" b="1" i="0" u="sng" strike="noStrike" cap="none" normalizeH="0" baseline="0" dirty="0">
                <a:ln>
                  <a:noFill/>
                </a:ln>
                <a:solidFill>
                  <a:schemeClr val="tx2"/>
                </a:solidFill>
                <a:effectLst/>
                <a:latin typeface="+mj-lt"/>
                <a:ea typeface="Calibri" panose="020F0502020204030204" pitchFamily="34" charset="0"/>
                <a:cs typeface="Times New Roman" panose="02020603050405020304" pitchFamily="18" charset="0"/>
              </a:rPr>
              <a:t>poser les cadres</a:t>
            </a:r>
            <a:r>
              <a:rPr kumimoji="0" lang="fr-FR" altLang="fr-FR" sz="1100" b="0" i="0" u="sng" strike="noStrike" cap="none" normalizeH="0" baseline="0" dirty="0">
                <a:ln>
                  <a:noFill/>
                </a:ln>
                <a:solidFill>
                  <a:schemeClr val="tx2"/>
                </a:solidFill>
                <a:effectLst/>
                <a:latin typeface="+mj-lt"/>
                <a:ea typeface="Calibri" panose="020F0502020204030204" pitchFamily="34" charset="0"/>
                <a:cs typeface="Times New Roman" panose="02020603050405020304" pitchFamily="18" charset="0"/>
              </a:rPr>
              <a:t> de la période concernée.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2"/>
                </a:solidFill>
                <a:effectLst/>
                <a:latin typeface="+mj-lt"/>
                <a:ea typeface="Calibri" panose="020F0502020204030204" pitchFamily="34" charset="0"/>
                <a:cs typeface="Times New Roman" panose="02020603050405020304" pitchFamily="18" charset="0"/>
                <a:sym typeface="Wingdings" pitchFamily="2" charset="2"/>
              </a:rPr>
              <a:t></a:t>
            </a:r>
            <a:r>
              <a:rPr kumimoji="0" lang="fr-FR" altLang="fr-FR" sz="1100" b="0" i="0" u="none" strike="noStrike" cap="none" normalizeH="0" baseline="0" dirty="0">
                <a:ln>
                  <a:noFill/>
                </a:ln>
                <a:solidFill>
                  <a:schemeClr val="tx2"/>
                </a:solidFill>
                <a:effectLst/>
                <a:latin typeface="+mj-lt"/>
                <a:ea typeface="Calibri" panose="020F0502020204030204" pitchFamily="34" charset="0"/>
                <a:cs typeface="Times New Roman" panose="02020603050405020304" pitchFamily="18" charset="0"/>
              </a:rPr>
              <a:t>  Notions : </a:t>
            </a:r>
            <a:r>
              <a:rPr kumimoji="0" lang="fr-FR" altLang="fr-FR" sz="1100" b="1" i="0" u="none" strike="noStrike" cap="none" normalizeH="0" baseline="0" dirty="0">
                <a:ln>
                  <a:noFill/>
                </a:ln>
                <a:solidFill>
                  <a:schemeClr val="tx2"/>
                </a:solidFill>
                <a:effectLst/>
                <a:latin typeface="+mj-lt"/>
                <a:ea typeface="Calibri" panose="020F0502020204030204" pitchFamily="34" charset="0"/>
                <a:cs typeface="Times New Roman" panose="02020603050405020304" pitchFamily="18" charset="0"/>
                <a:sym typeface="Wingdings" pitchFamily="2" charset="2"/>
              </a:rPr>
              <a:t>Equilibres, déséquilibres, ordre international, rapports de puissance.</a:t>
            </a:r>
            <a:endParaRPr kumimoji="0" lang="fr-FR" altLang="fr-FR" sz="1100" b="0" i="0" u="none" strike="noStrike" cap="none" normalizeH="0" baseline="0" dirty="0">
              <a:ln>
                <a:noFill/>
              </a:ln>
              <a:solidFill>
                <a:schemeClr val="tx2"/>
              </a:solidFill>
              <a:effectLst/>
              <a:latin typeface="+mj-lt"/>
              <a:ea typeface="Calibri" panose="020F0502020204030204" pitchFamily="34" charset="0"/>
              <a:cs typeface="Times New Roman" panose="02020603050405020304" pitchFamily="18" charset="0"/>
              <a:sym typeface="Wingdings" pitchFamily="2" charset="2"/>
            </a:endParaRPr>
          </a:p>
        </p:txBody>
      </p:sp>
      <p:pic>
        <p:nvPicPr>
          <p:cNvPr id="6" name="Son enregistré">
            <a:hlinkClick r:id="" action="ppaction://media"/>
            <a:extLst>
              <a:ext uri="{FF2B5EF4-FFF2-40B4-BE49-F238E27FC236}">
                <a16:creationId xmlns="" xmlns:a16="http://schemas.microsoft.com/office/drawing/2014/main" id="{1548C08A-90DC-6C4F-8624-C259779ACE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35664" y="3022691"/>
            <a:ext cx="812800" cy="812800"/>
          </a:xfrm>
          <a:prstGeom prst="rect">
            <a:avLst/>
          </a:prstGeom>
        </p:spPr>
      </p:pic>
    </p:spTree>
    <p:extLst>
      <p:ext uri="{BB962C8B-B14F-4D97-AF65-F5344CB8AC3E}">
        <p14:creationId xmlns:p14="http://schemas.microsoft.com/office/powerpoint/2010/main" val="313461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 xmlns:a16="http://schemas.microsoft.com/office/drawing/2014/main" id="{8D396126-D7F8-F64D-B437-1253BAB5C5FE}"/>
              </a:ext>
            </a:extLst>
          </p:cNvPr>
          <p:cNvSpPr>
            <a:spLocks noGrp="1"/>
          </p:cNvSpPr>
          <p:nvPr>
            <p:ph idx="1"/>
          </p:nvPr>
        </p:nvSpPr>
        <p:spPr>
          <a:xfrm>
            <a:off x="251520" y="1268760"/>
            <a:ext cx="8784976" cy="5472608"/>
          </a:xfrm>
        </p:spPr>
        <p:txBody>
          <a:bodyPr>
            <a:normAutofit fontScale="85000" lnSpcReduction="20000"/>
          </a:bodyPr>
          <a:lstStyle/>
          <a:p>
            <a:r>
              <a:rPr lang="fr-FR" b="1" dirty="0">
                <a:solidFill>
                  <a:srgbClr val="FFC000"/>
                </a:solidFill>
              </a:rPr>
              <a:t>1.1 Les notions : puissance, superpuissance, hiérarchie de puissances, modèles politiques.</a:t>
            </a:r>
            <a:r>
              <a:rPr lang="fr-FR" dirty="0"/>
              <a:t/>
            </a:r>
            <a:br>
              <a:rPr lang="fr-FR" dirty="0"/>
            </a:br>
            <a:r>
              <a:rPr lang="fr-FR" dirty="0"/>
              <a:t> </a:t>
            </a:r>
          </a:p>
          <a:p>
            <a:pPr marL="0" indent="0">
              <a:buNone/>
            </a:pPr>
            <a:r>
              <a:rPr lang="fr-FR" u="sng" dirty="0"/>
              <a:t>Qu’est-ce que la puissance ? </a:t>
            </a:r>
            <a:r>
              <a:rPr lang="fr-FR" dirty="0"/>
              <a:t>Il y a une </a:t>
            </a:r>
            <a:r>
              <a:rPr lang="fr-FR" b="1" dirty="0"/>
              <a:t>polysémie</a:t>
            </a:r>
            <a:r>
              <a:rPr lang="fr-FR" dirty="0"/>
              <a:t> du terme, un enrichissement progressif.</a:t>
            </a:r>
          </a:p>
          <a:p>
            <a:pPr marL="0" indent="0">
              <a:buNone/>
            </a:pPr>
            <a:endParaRPr lang="fr-FR" dirty="0"/>
          </a:p>
          <a:p>
            <a:pPr marL="0" indent="0">
              <a:buNone/>
            </a:pPr>
            <a:r>
              <a:rPr lang="fr-FR" dirty="0"/>
              <a:t>- </a:t>
            </a:r>
            <a:r>
              <a:rPr lang="fr-FR" b="1" dirty="0"/>
              <a:t>La puissance comme rapport de domination.</a:t>
            </a:r>
            <a:r>
              <a:rPr lang="fr-FR" dirty="0"/>
              <a:t> (</a:t>
            </a:r>
            <a:r>
              <a:rPr lang="fr-FR" i="1" dirty="0">
                <a:solidFill>
                  <a:schemeClr val="accent3"/>
                </a:solidFill>
              </a:rPr>
              <a:t>thèmes 1 et 2</a:t>
            </a:r>
            <a:r>
              <a:rPr lang="fr-FR" dirty="0"/>
              <a:t>)</a:t>
            </a:r>
          </a:p>
          <a:p>
            <a:pPr marL="0" indent="0">
              <a:buNone/>
            </a:pPr>
            <a:endParaRPr lang="fr-FR" dirty="0"/>
          </a:p>
          <a:p>
            <a:pPr marL="0" indent="0">
              <a:buNone/>
            </a:pPr>
            <a:r>
              <a:rPr lang="fr-FR" dirty="0"/>
              <a:t>- </a:t>
            </a:r>
            <a:r>
              <a:rPr lang="fr-FR" b="1" dirty="0"/>
              <a:t>La puissance comme capacité d’action et marge de manœuvre</a:t>
            </a:r>
            <a:r>
              <a:rPr lang="fr-FR" dirty="0"/>
              <a:t> : elle est ici associée aux concepts de </a:t>
            </a:r>
            <a:r>
              <a:rPr lang="fr-FR" b="1" dirty="0"/>
              <a:t>souveraineté et d’indépendance nationale</a:t>
            </a:r>
            <a:r>
              <a:rPr lang="fr-FR" dirty="0"/>
              <a:t> et en constitue le facteur de réalisation. (</a:t>
            </a:r>
            <a:r>
              <a:rPr lang="fr-FR" i="1" dirty="0">
                <a:solidFill>
                  <a:schemeClr val="accent3"/>
                </a:solidFill>
              </a:rPr>
              <a:t>thème 2 et thème 4</a:t>
            </a:r>
            <a:r>
              <a:rPr lang="fr-FR" dirty="0"/>
              <a:t>)</a:t>
            </a:r>
          </a:p>
          <a:p>
            <a:pPr marL="0" indent="0">
              <a:buNone/>
            </a:pPr>
            <a:endParaRPr lang="fr-FR" dirty="0"/>
          </a:p>
          <a:p>
            <a:pPr marL="0" indent="0">
              <a:buNone/>
            </a:pPr>
            <a:r>
              <a:rPr lang="fr-FR" dirty="0"/>
              <a:t>- </a:t>
            </a:r>
            <a:r>
              <a:rPr lang="fr-FR" b="1" dirty="0"/>
              <a:t>La puissance comme capacité à structurer son environnement international pour qu’il soit à son avantage</a:t>
            </a:r>
            <a:r>
              <a:rPr lang="fr-FR" dirty="0"/>
              <a:t>.  (</a:t>
            </a:r>
            <a:r>
              <a:rPr lang="fr-FR" i="1" dirty="0">
                <a:solidFill>
                  <a:schemeClr val="accent3"/>
                </a:solidFill>
              </a:rPr>
              <a:t>thèmes 3 et 4</a:t>
            </a:r>
            <a:r>
              <a:rPr lang="fr-FR" dirty="0"/>
              <a:t>)</a:t>
            </a:r>
            <a:r>
              <a:rPr lang="fr-FR" i="1" dirty="0">
                <a:solidFill>
                  <a:schemeClr val="accent3"/>
                </a:solidFill>
              </a:rPr>
              <a:t> </a:t>
            </a:r>
            <a:r>
              <a:rPr lang="fr-FR" dirty="0"/>
              <a:t>(</a:t>
            </a:r>
            <a:r>
              <a:rPr lang="fr-FR" i="1" dirty="0">
                <a:solidFill>
                  <a:schemeClr val="accent3"/>
                </a:solidFill>
              </a:rPr>
              <a:t>thème 2</a:t>
            </a:r>
            <a:r>
              <a:rPr lang="fr-FR" i="1" dirty="0"/>
              <a:t>) </a:t>
            </a:r>
          </a:p>
          <a:p>
            <a:pPr marL="0" indent="0">
              <a:buNone/>
            </a:pPr>
            <a:endParaRPr lang="fr-FR" dirty="0"/>
          </a:p>
          <a:p>
            <a:pPr marL="0" indent="0">
              <a:buNone/>
            </a:pPr>
            <a:endParaRPr lang="fr-FR" dirty="0"/>
          </a:p>
          <a:p>
            <a:pPr marL="0" indent="0">
              <a:buNone/>
            </a:pPr>
            <a:r>
              <a:rPr lang="fr-FR" sz="1500" u="sng" dirty="0"/>
              <a:t>Source : </a:t>
            </a:r>
            <a:r>
              <a:rPr lang="fr-FR" sz="1500" dirty="0"/>
              <a:t>Barthélémy COURMONT, Valérie NIQUET et Bastien NIVET, </a:t>
            </a:r>
            <a:r>
              <a:rPr lang="fr-FR" sz="1500" i="1" dirty="0"/>
              <a:t>Quelle évolution de la notion de puissance et de ses modes d’action à l’horizon 2030, appliquée aux États-Unis, à l’Europe et à la Chine </a:t>
            </a:r>
            <a:r>
              <a:rPr lang="fr-FR" sz="1500" dirty="0"/>
              <a:t>?, IRIS, 2004. </a:t>
            </a:r>
            <a:r>
              <a:rPr lang="fr-FR" sz="1500" u="sng" dirty="0">
                <a:hlinkClick r:id="rId4"/>
              </a:rPr>
              <a:t>https://www.iris-france.org/wp-content/uploads/2014/11/2004_puissance.pdf</a:t>
            </a:r>
            <a:endParaRPr lang="fr-FR" sz="1500" dirty="0"/>
          </a:p>
        </p:txBody>
      </p:sp>
      <p:sp>
        <p:nvSpPr>
          <p:cNvPr id="4" name="Titre 2">
            <a:extLst>
              <a:ext uri="{FF2B5EF4-FFF2-40B4-BE49-F238E27FC236}">
                <a16:creationId xmlns="" xmlns:a16="http://schemas.microsoft.com/office/drawing/2014/main" id="{8B1641EB-D812-2D4F-95F7-C9055C4CF4B9}"/>
              </a:ext>
            </a:extLst>
          </p:cNvPr>
          <p:cNvSpPr>
            <a:spLocks noGrp="1"/>
          </p:cNvSpPr>
          <p:nvPr>
            <p:ph type="title"/>
          </p:nvPr>
        </p:nvSpPr>
        <p:spPr>
          <a:xfrm>
            <a:off x="457200" y="338328"/>
            <a:ext cx="8229600" cy="930432"/>
          </a:xfrm>
        </p:spPr>
        <p:txBody>
          <a:bodyPr>
            <a:noAutofit/>
          </a:bodyPr>
          <a:lstStyle/>
          <a:p>
            <a:r>
              <a:rPr lang="fr-FR" sz="1800" b="1" dirty="0"/>
              <a:t>1. « Les relations entre les puissances et l’opposition des modèles politiques des années 1930 à nos jours » : grille de lecture et ruptures chronologiques.</a:t>
            </a:r>
            <a:br>
              <a:rPr lang="fr-FR" sz="1800" b="1" dirty="0"/>
            </a:br>
            <a:endParaRPr lang="fr-FR" sz="1800" b="1" dirty="0"/>
          </a:p>
        </p:txBody>
      </p:sp>
      <p:pic>
        <p:nvPicPr>
          <p:cNvPr id="7" name="Son enregistré">
            <a:hlinkClick r:id="" action="ppaction://media"/>
            <a:extLst>
              <a:ext uri="{FF2B5EF4-FFF2-40B4-BE49-F238E27FC236}">
                <a16:creationId xmlns="" xmlns:a16="http://schemas.microsoft.com/office/drawing/2014/main" id="{FF064F20-1AEA-CE45-8732-A5AD8AD727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0352" y="4941168"/>
            <a:ext cx="812800" cy="812800"/>
          </a:xfrm>
          <a:prstGeom prst="rect">
            <a:avLst/>
          </a:prstGeom>
        </p:spPr>
      </p:pic>
    </p:spTree>
    <p:extLst>
      <p:ext uri="{BB962C8B-B14F-4D97-AF65-F5344CB8AC3E}">
        <p14:creationId xmlns:p14="http://schemas.microsoft.com/office/powerpoint/2010/main" val="98001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6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 xmlns:a16="http://schemas.microsoft.com/office/drawing/2014/main" id="{057B0197-033D-D04C-9354-C3D34F858B0B}"/>
              </a:ext>
            </a:extLst>
          </p:cNvPr>
          <p:cNvSpPr>
            <a:spLocks noGrp="1"/>
          </p:cNvSpPr>
          <p:nvPr>
            <p:ph idx="1"/>
          </p:nvPr>
        </p:nvSpPr>
        <p:spPr>
          <a:xfrm>
            <a:off x="179512" y="332656"/>
            <a:ext cx="8784976" cy="6525344"/>
          </a:xfrm>
        </p:spPr>
        <p:txBody>
          <a:bodyPr>
            <a:normAutofit fontScale="92500" lnSpcReduction="10000"/>
          </a:bodyPr>
          <a:lstStyle/>
          <a:p>
            <a:pPr marL="0" indent="0" algn="just">
              <a:buNone/>
            </a:pPr>
            <a:r>
              <a:rPr lang="fr-FR" dirty="0"/>
              <a:t>Avec la Seconde Guerre mondiale, le monde entre dans un </a:t>
            </a:r>
            <a:r>
              <a:rPr lang="fr-FR" b="1" dirty="0"/>
              <a:t>nouveau système de puissance </a:t>
            </a:r>
            <a:r>
              <a:rPr lang="fr-FR" dirty="0"/>
              <a:t>: domination de </a:t>
            </a:r>
            <a:r>
              <a:rPr lang="fr-FR" b="1" dirty="0"/>
              <a:t>deux superpuissances</a:t>
            </a:r>
            <a:r>
              <a:rPr lang="fr-FR" dirty="0"/>
              <a:t> (des « Géants »).</a:t>
            </a:r>
          </a:p>
          <a:p>
            <a:pPr marL="0" indent="0" algn="just">
              <a:buNone/>
            </a:pPr>
            <a:r>
              <a:rPr lang="fr-FR" dirty="0"/>
              <a:t>Le terme de superpuissance signifie un changement de </a:t>
            </a:r>
            <a:r>
              <a:rPr lang="fr-FR" b="1" dirty="0"/>
              <a:t>nature</a:t>
            </a:r>
            <a:r>
              <a:rPr lang="fr-FR" dirty="0"/>
              <a:t> et de </a:t>
            </a:r>
            <a:r>
              <a:rPr lang="fr-FR" b="1" dirty="0"/>
              <a:t>degré</a:t>
            </a:r>
            <a:r>
              <a:rPr lang="fr-FR" dirty="0"/>
              <a:t> de la puissance : </a:t>
            </a:r>
          </a:p>
          <a:p>
            <a:pPr algn="just"/>
            <a:r>
              <a:rPr lang="fr-FR" dirty="0"/>
              <a:t>«  La loi des </a:t>
            </a:r>
            <a:r>
              <a:rPr lang="fr-FR" b="1" dirty="0"/>
              <a:t>géants</a:t>
            </a:r>
            <a:r>
              <a:rPr lang="fr-FR" dirty="0"/>
              <a:t> [les Etats-Unis depuis 1945 et l’URSS de 1945 à 1991] [...] s’exerce bien sur deux tableaux, celui de </a:t>
            </a:r>
            <a:r>
              <a:rPr lang="fr-FR" b="1" i="1" dirty="0"/>
              <a:t>l’hégémonie</a:t>
            </a:r>
            <a:r>
              <a:rPr lang="fr-FR" b="1" dirty="0"/>
              <a:t> </a:t>
            </a:r>
            <a:r>
              <a:rPr lang="fr-FR" dirty="0"/>
              <a:t>et celui du </a:t>
            </a:r>
            <a:r>
              <a:rPr lang="fr-FR" b="1" i="1" dirty="0">
                <a:solidFill>
                  <a:srgbClr val="FF0000"/>
                </a:solidFill>
              </a:rPr>
              <a:t>modèle</a:t>
            </a:r>
            <a:r>
              <a:rPr lang="fr-FR" b="1" dirty="0"/>
              <a:t> </a:t>
            </a:r>
            <a:r>
              <a:rPr lang="fr-FR" dirty="0"/>
              <a:t>».</a:t>
            </a:r>
            <a:r>
              <a:rPr lang="fr-FR" i="1" dirty="0"/>
              <a:t> </a:t>
            </a:r>
            <a:r>
              <a:rPr lang="fr-FR" sz="1600" i="1" dirty="0"/>
              <a:t>(</a:t>
            </a:r>
            <a:r>
              <a:rPr lang="fr-FR" sz="1600" dirty="0"/>
              <a:t>Robert Frank, </a:t>
            </a:r>
            <a:r>
              <a:rPr lang="fr-FR" sz="1600" i="1" dirty="0"/>
              <a:t>Pour l’histoire des relations internationales,</a:t>
            </a:r>
            <a:r>
              <a:rPr lang="fr-FR" sz="1600" dirty="0"/>
              <a:t> chapitre 6, page 174, d’après René Girault, Robert Frank, Jacques </a:t>
            </a:r>
            <a:r>
              <a:rPr lang="fr-FR" sz="1600" dirty="0" err="1"/>
              <a:t>Thobie</a:t>
            </a:r>
            <a:r>
              <a:rPr lang="fr-FR" sz="1600" dirty="0"/>
              <a:t>, </a:t>
            </a:r>
            <a:r>
              <a:rPr lang="fr-FR" sz="1600" i="1" dirty="0"/>
              <a:t>La loi des géants</a:t>
            </a:r>
            <a:r>
              <a:rPr lang="fr-FR" sz="1600" dirty="0"/>
              <a:t> (1941-1964), 1993). </a:t>
            </a:r>
            <a:endParaRPr lang="fr-FR" sz="2000" dirty="0"/>
          </a:p>
          <a:p>
            <a:pPr algn="just"/>
            <a:r>
              <a:rPr lang="fr-FR" dirty="0"/>
              <a:t>« </a:t>
            </a:r>
            <a:r>
              <a:rPr lang="fr-FR" i="1" dirty="0"/>
              <a:t>Une superpuissance assure un </a:t>
            </a:r>
            <a:r>
              <a:rPr lang="fr-FR" b="1" i="1" dirty="0"/>
              <a:t>leadership</a:t>
            </a:r>
            <a:r>
              <a:rPr lang="fr-FR" i="1" dirty="0"/>
              <a:t> en vue de faire triompher à l’échelle mondiale les intérêts et conceptions de son camp. </a:t>
            </a:r>
            <a:r>
              <a:rPr lang="fr-FR" b="1" i="1" dirty="0"/>
              <a:t>La taille du territoire, l’importance des ressources mais aussi la force d’une </a:t>
            </a:r>
            <a:r>
              <a:rPr lang="fr-FR" b="1" i="1" dirty="0">
                <a:solidFill>
                  <a:srgbClr val="FF0000"/>
                </a:solidFill>
              </a:rPr>
              <a:t>idéologie dominante </a:t>
            </a:r>
            <a:r>
              <a:rPr lang="fr-FR" b="1" i="1" dirty="0"/>
              <a:t>sont bien les attributs essentiels de ces géants </a:t>
            </a:r>
            <a:r>
              <a:rPr lang="fr-FR" dirty="0"/>
              <a:t>». </a:t>
            </a:r>
            <a:r>
              <a:rPr lang="fr-FR" sz="1400" dirty="0"/>
              <a:t>(Jean-Claude Allain et Robert Frank, </a:t>
            </a:r>
            <a:r>
              <a:rPr lang="fr-FR" sz="1400" i="1" dirty="0"/>
              <a:t>Pour l’histoire des relations internationales,</a:t>
            </a:r>
            <a:r>
              <a:rPr lang="fr-FR" sz="1400" dirty="0"/>
              <a:t> PUF, 2012, chapitre 6 de Jean-Claude Allain et Robert Frank, page 172 ).</a:t>
            </a:r>
            <a:endParaRPr lang="fr-FR" sz="1600" dirty="0"/>
          </a:p>
          <a:p>
            <a:pPr marL="0" indent="0">
              <a:buNone/>
            </a:pPr>
            <a:r>
              <a:rPr lang="fr-FR" dirty="0"/>
              <a:t>Dès lors, une </a:t>
            </a:r>
            <a:r>
              <a:rPr lang="fr-FR" b="1" dirty="0"/>
              <a:t>hiérarchie des puissances </a:t>
            </a:r>
            <a:r>
              <a:rPr lang="fr-FR" dirty="0"/>
              <a:t>découle de l’existence des superpuissances de même que celle de </a:t>
            </a:r>
            <a:r>
              <a:rPr lang="fr-FR" i="1" dirty="0"/>
              <a:t>leadership.</a:t>
            </a:r>
          </a:p>
          <a:p>
            <a:pPr marL="0" indent="0">
              <a:buNone/>
            </a:pPr>
            <a:r>
              <a:rPr lang="fr-FR" dirty="0"/>
              <a:t>Depuis 1991, la </a:t>
            </a:r>
            <a:r>
              <a:rPr lang="fr-FR" b="1" dirty="0"/>
              <a:t>multiplication des puissances </a:t>
            </a:r>
            <a:r>
              <a:rPr lang="fr-FR" dirty="0"/>
              <a:t>contribue à complexifier la hiérarchie des puissances alors que l’ordre international demeure celui de 1945. </a:t>
            </a:r>
          </a:p>
        </p:txBody>
      </p:sp>
      <p:pic>
        <p:nvPicPr>
          <p:cNvPr id="3" name="Son enregistré">
            <a:hlinkClick r:id="" action="ppaction://media"/>
            <a:extLst>
              <a:ext uri="{FF2B5EF4-FFF2-40B4-BE49-F238E27FC236}">
                <a16:creationId xmlns="" xmlns:a16="http://schemas.microsoft.com/office/drawing/2014/main" id="{B255C42F-AFDF-E94E-BA1E-9608AF5403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6165304"/>
            <a:ext cx="812800" cy="812800"/>
          </a:xfrm>
          <a:prstGeom prst="rect">
            <a:avLst/>
          </a:prstGeom>
        </p:spPr>
      </p:pic>
    </p:spTree>
    <p:extLst>
      <p:ext uri="{BB962C8B-B14F-4D97-AF65-F5344CB8AC3E}">
        <p14:creationId xmlns:p14="http://schemas.microsoft.com/office/powerpoint/2010/main" val="329635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 xmlns:a16="http://schemas.microsoft.com/office/drawing/2014/main" id="{CB7A23EE-A78F-5F4B-8013-B3EF1A76145D}"/>
              </a:ext>
            </a:extLst>
          </p:cNvPr>
          <p:cNvSpPr>
            <a:spLocks noGrp="1"/>
          </p:cNvSpPr>
          <p:nvPr>
            <p:ph idx="1"/>
          </p:nvPr>
        </p:nvSpPr>
        <p:spPr>
          <a:xfrm>
            <a:off x="179512" y="260648"/>
            <a:ext cx="8856984" cy="6480720"/>
          </a:xfrm>
        </p:spPr>
        <p:txBody>
          <a:bodyPr>
            <a:normAutofit fontScale="92500" lnSpcReduction="20000"/>
          </a:bodyPr>
          <a:lstStyle/>
          <a:p>
            <a:pPr marL="0" indent="0">
              <a:buNone/>
            </a:pPr>
            <a:r>
              <a:rPr lang="fr-FR" dirty="0"/>
              <a:t>Avec l’idée de </a:t>
            </a:r>
            <a:r>
              <a:rPr lang="fr-FR" i="1" dirty="0"/>
              <a:t>leadership</a:t>
            </a:r>
            <a:r>
              <a:rPr lang="fr-FR" dirty="0"/>
              <a:t>, se posent les questions : </a:t>
            </a:r>
          </a:p>
          <a:p>
            <a:r>
              <a:rPr lang="fr-FR" dirty="0">
                <a:latin typeface="+mj-lt"/>
              </a:rPr>
              <a:t>- des </a:t>
            </a:r>
            <a:r>
              <a:rPr lang="fr-FR" b="1" dirty="0">
                <a:latin typeface="+mj-lt"/>
              </a:rPr>
              <a:t>attributs  de la puissance,</a:t>
            </a:r>
            <a:r>
              <a:rPr lang="fr-FR" dirty="0">
                <a:latin typeface="+mj-lt"/>
              </a:rPr>
              <a:t>  </a:t>
            </a:r>
          </a:p>
          <a:p>
            <a:r>
              <a:rPr lang="fr-FR" dirty="0">
                <a:latin typeface="+mj-lt"/>
              </a:rPr>
              <a:t>- du </a:t>
            </a:r>
            <a:r>
              <a:rPr lang="fr-FR" b="1" dirty="0">
                <a:latin typeface="+mj-lt"/>
              </a:rPr>
              <a:t>caractère transnational </a:t>
            </a:r>
            <a:r>
              <a:rPr lang="fr-FR" dirty="0">
                <a:latin typeface="+mj-lt"/>
              </a:rPr>
              <a:t>des idéologies, </a:t>
            </a:r>
          </a:p>
          <a:p>
            <a:r>
              <a:rPr lang="fr-FR" dirty="0">
                <a:latin typeface="+mj-lt"/>
                <a:ea typeface="Calibri" panose="020F0502020204030204" pitchFamily="34" charset="0"/>
                <a:cs typeface="Times New Roman" panose="02020603050405020304" pitchFamily="18" charset="0"/>
              </a:rPr>
              <a:t>- des </a:t>
            </a:r>
            <a:r>
              <a:rPr lang="fr-FR" i="1" dirty="0">
                <a:latin typeface="+mj-lt"/>
                <a:ea typeface="Calibri" panose="020F0502020204030204" pitchFamily="34" charset="0"/>
                <a:cs typeface="Times New Roman" panose="02020603050405020304" pitchFamily="18" charset="0"/>
              </a:rPr>
              <a:t>« </a:t>
            </a:r>
            <a:r>
              <a:rPr lang="fr-FR" b="1" dirty="0">
                <a:latin typeface="+mj-lt"/>
                <a:ea typeface="Calibri" panose="020F0502020204030204" pitchFamily="34" charset="0"/>
                <a:cs typeface="Times New Roman" panose="02020603050405020304" pitchFamily="18" charset="0"/>
              </a:rPr>
              <a:t>communautés d’intérêts</a:t>
            </a:r>
            <a:r>
              <a:rPr lang="fr-FR" i="1" dirty="0">
                <a:latin typeface="+mj-lt"/>
                <a:ea typeface="Calibri" panose="020F0502020204030204" pitchFamily="34" charset="0"/>
                <a:cs typeface="Times New Roman" panose="02020603050405020304" pitchFamily="18" charset="0"/>
              </a:rPr>
              <a:t> » (alliances), </a:t>
            </a:r>
            <a:r>
              <a:rPr lang="fr-FR" dirty="0">
                <a:latin typeface="+mj-lt"/>
                <a:ea typeface="Calibri" panose="020F0502020204030204" pitchFamily="34" charset="0"/>
                <a:cs typeface="Times New Roman" panose="02020603050405020304" pitchFamily="18" charset="0"/>
              </a:rPr>
              <a:t>de</a:t>
            </a:r>
            <a:r>
              <a:rPr lang="fr-FR" i="1" dirty="0">
                <a:latin typeface="+mj-lt"/>
                <a:ea typeface="Calibri" panose="020F0502020204030204" pitchFamily="34" charset="0"/>
                <a:cs typeface="Times New Roman" panose="02020603050405020304" pitchFamily="18" charset="0"/>
              </a:rPr>
              <a:t> </a:t>
            </a:r>
            <a:r>
              <a:rPr lang="fr-FR" dirty="0">
                <a:latin typeface="+mj-lt"/>
                <a:ea typeface="Calibri" panose="020F0502020204030204" pitchFamily="34" charset="0"/>
                <a:cs typeface="Times New Roman" panose="02020603050405020304" pitchFamily="18" charset="0"/>
              </a:rPr>
              <a:t>l’influence des normes (juridiques, politiques…) sur les Etats,</a:t>
            </a:r>
            <a:endParaRPr lang="fr-FR" dirty="0">
              <a:latin typeface="+mj-lt"/>
            </a:endParaRPr>
          </a:p>
          <a:p>
            <a:r>
              <a:rPr lang="fr-FR" dirty="0">
                <a:latin typeface="+mj-lt"/>
              </a:rPr>
              <a:t>- de la </a:t>
            </a:r>
            <a:r>
              <a:rPr lang="fr-FR" b="1" dirty="0">
                <a:latin typeface="+mj-lt"/>
              </a:rPr>
              <a:t>perception de la puissance</a:t>
            </a:r>
            <a:r>
              <a:rPr lang="fr-FR" dirty="0">
                <a:latin typeface="+mj-lt"/>
              </a:rPr>
              <a:t> (cf. le « rêve américain » a joué beaucoup dans la puissance des Etats-Unis; la nécessité d’imposer un modèle par la force a participé de la chute </a:t>
            </a:r>
            <a:r>
              <a:rPr lang="fr-FR" dirty="0"/>
              <a:t>de l’URSS). </a:t>
            </a:r>
          </a:p>
          <a:p>
            <a:pPr marL="0" indent="0" algn="just">
              <a:lnSpc>
                <a:spcPct val="115000"/>
              </a:lnSpc>
              <a:spcAft>
                <a:spcPts val="1000"/>
              </a:spcAft>
              <a:buNone/>
            </a:pPr>
            <a:r>
              <a:rPr lang="fr-FR" dirty="0"/>
              <a:t>= &gt; Enjeu : mettre en évidence le caractère dynamique de la scène internationale avec les </a:t>
            </a:r>
            <a:r>
              <a:rPr lang="fr-FR" b="1" dirty="0">
                <a:ea typeface="Calibri" panose="020F0502020204030204" pitchFamily="34" charset="0"/>
                <a:cs typeface="Times New Roman" panose="02020603050405020304" pitchFamily="18" charset="0"/>
              </a:rPr>
              <a:t>fluctuations et interactions</a:t>
            </a:r>
            <a:r>
              <a:rPr lang="fr-FR" dirty="0">
                <a:ea typeface="Calibri" panose="020F0502020204030204" pitchFamily="34" charset="0"/>
                <a:cs typeface="Times New Roman" panose="02020603050405020304" pitchFamily="18" charset="0"/>
              </a:rPr>
              <a:t> dans les rapports de puissance entre États souverains : </a:t>
            </a:r>
          </a:p>
          <a:p>
            <a:pPr algn="just">
              <a:lnSpc>
                <a:spcPct val="115000"/>
              </a:lnSpc>
              <a:spcAft>
                <a:spcPts val="1000"/>
              </a:spcAft>
            </a:pPr>
            <a:r>
              <a:rPr lang="fr-FR" dirty="0">
                <a:latin typeface="Roboto"/>
                <a:ea typeface="Calibri" panose="020F0502020204030204" pitchFamily="34" charset="0"/>
                <a:cs typeface="Times New Roman" panose="02020603050405020304" pitchFamily="18" charset="0"/>
              </a:rPr>
              <a:t>Dans les années 1970, les superpuissances doivent prendre en compte de </a:t>
            </a:r>
            <a:r>
              <a:rPr lang="fr-FR" b="1" dirty="0">
                <a:latin typeface="Roboto"/>
                <a:ea typeface="Calibri" panose="020F0502020204030204" pitchFamily="34" charset="0"/>
                <a:cs typeface="Times New Roman" panose="02020603050405020304" pitchFamily="18" charset="0"/>
              </a:rPr>
              <a:t>nouveaux acteurs</a:t>
            </a:r>
            <a:r>
              <a:rPr lang="fr-FR" dirty="0">
                <a:latin typeface="Roboto"/>
                <a:ea typeface="Calibri" panose="020F0502020204030204" pitchFamily="34" charset="0"/>
                <a:cs typeface="Times New Roman" panose="02020603050405020304" pitchFamily="18" charset="0"/>
              </a:rPr>
              <a:t> (nouvelles puissances, acteurs transnationaux par exemple).</a:t>
            </a:r>
          </a:p>
          <a:p>
            <a:pPr algn="just">
              <a:lnSpc>
                <a:spcPct val="115000"/>
              </a:lnSpc>
              <a:spcAft>
                <a:spcPts val="1000"/>
              </a:spcAft>
            </a:pPr>
            <a:r>
              <a:rPr lang="fr-FR" b="1" dirty="0"/>
              <a:t>L’évolution de la place de la France : </a:t>
            </a:r>
            <a:r>
              <a:rPr lang="fr-FR" dirty="0"/>
              <a:t>de grande puissance européenne et coloniale avant 1939, la France devient une puissance moyenne qui, </a:t>
            </a:r>
            <a:r>
              <a:rPr lang="fr-FR" b="1" dirty="0"/>
              <a:t>par délégation, </a:t>
            </a:r>
            <a:r>
              <a:rPr lang="fr-FR" dirty="0"/>
              <a:t>se tourne vers l’Europe pour essayer de pallier son affaiblissement sur la scène internationale. (</a:t>
            </a:r>
            <a:r>
              <a:rPr lang="fr-FR" i="1" dirty="0">
                <a:solidFill>
                  <a:schemeClr val="accent3"/>
                </a:solidFill>
              </a:rPr>
              <a:t>thème 2,chapitre 3 et thème 4 chapitre 2</a:t>
            </a:r>
            <a:r>
              <a:rPr lang="fr-FR" dirty="0"/>
              <a:t>)</a:t>
            </a:r>
          </a:p>
        </p:txBody>
      </p:sp>
      <p:sp>
        <p:nvSpPr>
          <p:cNvPr id="4" name="Rectangle 3">
            <a:extLst>
              <a:ext uri="{FF2B5EF4-FFF2-40B4-BE49-F238E27FC236}">
                <a16:creationId xmlns="" xmlns:a16="http://schemas.microsoft.com/office/drawing/2014/main" id="{5A9155B6-4444-2344-81FE-27940ACC5C64}"/>
              </a:ext>
            </a:extLst>
          </p:cNvPr>
          <p:cNvSpPr/>
          <p:nvPr/>
        </p:nvSpPr>
        <p:spPr>
          <a:xfrm>
            <a:off x="-180528" y="5229200"/>
            <a:ext cx="10441160" cy="257891"/>
          </a:xfrm>
          <a:prstGeom prst="rect">
            <a:avLst/>
          </a:prstGeom>
        </p:spPr>
        <p:txBody>
          <a:bodyPr wrap="square">
            <a:spAutoFit/>
          </a:bodyPr>
          <a:lstStyle/>
          <a:p>
            <a:pPr algn="just">
              <a:lnSpc>
                <a:spcPct val="115000"/>
              </a:lnSpc>
              <a:spcAft>
                <a:spcPts val="0"/>
              </a:spcAft>
            </a:pPr>
            <a:r>
              <a:rPr lang="fr-FR" sz="1000" dirty="0">
                <a:latin typeface="Roboto"/>
                <a:ea typeface="Calibri" panose="020F0502020204030204" pitchFamily="34" charset="0"/>
                <a:cs typeface="Times New Roman" panose="02020603050405020304" pitchFamily="18" charset="0"/>
              </a:rPr>
              <a:t> </a:t>
            </a:r>
            <a:endParaRPr lang="fr-FR" sz="1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Son enregistré">
            <a:hlinkClick r:id="" action="ppaction://media"/>
            <a:extLst>
              <a:ext uri="{FF2B5EF4-FFF2-40B4-BE49-F238E27FC236}">
                <a16:creationId xmlns="" xmlns:a16="http://schemas.microsoft.com/office/drawing/2014/main" id="{5D47FA08-2E91-2D4E-A699-F9ABB734AF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2280" y="6149306"/>
            <a:ext cx="812800" cy="812800"/>
          </a:xfrm>
          <a:prstGeom prst="rect">
            <a:avLst/>
          </a:prstGeom>
        </p:spPr>
      </p:pic>
    </p:spTree>
    <p:extLst>
      <p:ext uri="{BB962C8B-B14F-4D97-AF65-F5344CB8AC3E}">
        <p14:creationId xmlns:p14="http://schemas.microsoft.com/office/powerpoint/2010/main" val="247110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3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 xmlns:a16="http://schemas.microsoft.com/office/drawing/2014/main" id="{45242788-044D-974A-80B8-3EF166C196BE}"/>
              </a:ext>
            </a:extLst>
          </p:cNvPr>
          <p:cNvSpPr>
            <a:spLocks noGrp="1"/>
          </p:cNvSpPr>
          <p:nvPr>
            <p:ph idx="1"/>
          </p:nvPr>
        </p:nvSpPr>
        <p:spPr>
          <a:xfrm>
            <a:off x="179512" y="260648"/>
            <a:ext cx="8856984" cy="6480720"/>
          </a:xfrm>
        </p:spPr>
        <p:txBody>
          <a:bodyPr>
            <a:normAutofit fontScale="92500" lnSpcReduction="10000"/>
          </a:bodyPr>
          <a:lstStyle/>
          <a:p>
            <a:pPr marL="0" indent="0">
              <a:buNone/>
            </a:pPr>
            <a:r>
              <a:rPr lang="fr-FR" sz="2000" u="sng" dirty="0"/>
              <a:t>Qu’est-ce que le modèle politique ? </a:t>
            </a:r>
          </a:p>
          <a:p>
            <a:r>
              <a:rPr lang="fr-FR" sz="2000" dirty="0"/>
              <a:t>Notion liée à la </a:t>
            </a:r>
            <a:r>
              <a:rPr lang="fr-FR" sz="2000" b="1" dirty="0">
                <a:solidFill>
                  <a:srgbClr val="FF0000"/>
                </a:solidFill>
              </a:rPr>
              <a:t>puissance</a:t>
            </a:r>
            <a:r>
              <a:rPr lang="fr-FR" sz="2000" dirty="0"/>
              <a:t>, à travers la question de la prétention à « l’universalité » du modèle et de sa perception, de son influence. </a:t>
            </a:r>
          </a:p>
          <a:p>
            <a:r>
              <a:rPr lang="fr-FR" sz="2000" dirty="0"/>
              <a:t>Notion définissant un « </a:t>
            </a:r>
            <a:r>
              <a:rPr lang="fr-FR" sz="2000" b="1" dirty="0">
                <a:solidFill>
                  <a:srgbClr val="FF0000"/>
                </a:solidFill>
              </a:rPr>
              <a:t>type d'organisation politique et sociale</a:t>
            </a:r>
            <a:r>
              <a:rPr lang="fr-FR" sz="2000" dirty="0"/>
              <a:t> découlant d'une conception d'ensemble préalable » </a:t>
            </a:r>
            <a:r>
              <a:rPr lang="fr-FR" sz="1600" dirty="0"/>
              <a:t>(à partir du </a:t>
            </a:r>
            <a:r>
              <a:rPr lang="fr-FR" sz="1600" i="1" dirty="0"/>
              <a:t>Dictionnaire de l’Académie française</a:t>
            </a:r>
            <a:r>
              <a:rPr lang="fr-FR" sz="1600" dirty="0"/>
              <a:t>)</a:t>
            </a:r>
            <a:r>
              <a:rPr lang="fr-FR" sz="2000" dirty="0"/>
              <a:t>.</a:t>
            </a:r>
          </a:p>
          <a:p>
            <a:endParaRPr lang="fr-FR" sz="2000" dirty="0"/>
          </a:p>
          <a:p>
            <a:pPr marL="0" indent="0">
              <a:buNone/>
            </a:pPr>
            <a:r>
              <a:rPr lang="fr-FR" sz="1900" u="sng" dirty="0"/>
              <a:t>Deux entrées :</a:t>
            </a:r>
          </a:p>
          <a:p>
            <a:endParaRPr lang="fr-FR" sz="1400" b="1" dirty="0"/>
          </a:p>
          <a:p>
            <a:r>
              <a:rPr lang="fr-FR" sz="2000" b="1" dirty="0"/>
              <a:t>Diversité</a:t>
            </a:r>
            <a:r>
              <a:rPr lang="fr-FR" sz="2000" dirty="0"/>
              <a:t> </a:t>
            </a:r>
            <a:r>
              <a:rPr lang="fr-FR" sz="2000" b="1" dirty="0"/>
              <a:t>des modèles politiques </a:t>
            </a:r>
            <a:r>
              <a:rPr lang="fr-FR" sz="2000" dirty="0"/>
              <a:t>pendant la période considérée : modèle totalitaire, modèle démocratique libéral, modèle socialiste,  modèle autoritaire… Apparition de </a:t>
            </a:r>
            <a:r>
              <a:rPr lang="fr-FR" sz="2000" b="1" dirty="0"/>
              <a:t>nouveaux modèles </a:t>
            </a:r>
            <a:r>
              <a:rPr lang="fr-FR" sz="2000" dirty="0"/>
              <a:t>(ex: Iran par rejet du modèle occidental)</a:t>
            </a:r>
          </a:p>
          <a:p>
            <a:pPr marL="0" indent="0">
              <a:buNone/>
            </a:pPr>
            <a:r>
              <a:rPr lang="fr-FR" sz="2000" dirty="0"/>
              <a:t>Sur la longue durée : </a:t>
            </a:r>
            <a:r>
              <a:rPr lang="fr-FR" sz="2000" b="1" dirty="0"/>
              <a:t>les progrès de la démocratie dans le monde.</a:t>
            </a:r>
            <a:endParaRPr lang="fr-FR" sz="2000" dirty="0"/>
          </a:p>
          <a:p>
            <a:pPr marL="0" indent="0">
              <a:buNone/>
            </a:pPr>
            <a:endParaRPr lang="fr-FR" sz="1400" dirty="0"/>
          </a:p>
          <a:p>
            <a:r>
              <a:rPr lang="fr-FR" sz="2000" b="1" dirty="0"/>
              <a:t>Evolution interne des modèles politiques : </a:t>
            </a:r>
            <a:r>
              <a:rPr lang="fr-FR" sz="2000" dirty="0"/>
              <a:t>en lien avec des crises (politiques, économiques, sociales), des guerres.</a:t>
            </a:r>
          </a:p>
          <a:p>
            <a:pPr marL="0" indent="0">
              <a:buNone/>
            </a:pPr>
            <a:r>
              <a:rPr lang="fr-FR" sz="2000" b="1" dirty="0"/>
              <a:t> </a:t>
            </a:r>
            <a:r>
              <a:rPr lang="fr-FR" sz="2000" u="sng" dirty="0"/>
              <a:t>Ex:</a:t>
            </a:r>
            <a:r>
              <a:rPr lang="fr-FR" sz="2000" dirty="0"/>
              <a:t> l’évolution du modèle républicain français (</a:t>
            </a:r>
            <a:r>
              <a:rPr lang="fr-FR" sz="2000" i="1" dirty="0">
                <a:solidFill>
                  <a:schemeClr val="accent3"/>
                </a:solidFill>
              </a:rPr>
              <a:t>thème 2, chapitre 3 et thème 3, chapitre 2, thème 4 chapitre 3</a:t>
            </a:r>
            <a:r>
              <a:rPr lang="fr-FR" sz="2000" dirty="0"/>
              <a:t>) : l’adaptation aux transformations de la société, la place de l’Etat ou encore la dialectique centralisation/décentralisation. (</a:t>
            </a:r>
            <a:r>
              <a:rPr lang="fr-FR" sz="2000" i="1" dirty="0">
                <a:solidFill>
                  <a:schemeClr val="accent3"/>
                </a:solidFill>
              </a:rPr>
              <a:t>thème 4, chapitre 3</a:t>
            </a:r>
            <a:r>
              <a:rPr lang="fr-FR" sz="2000" dirty="0"/>
              <a:t>)</a:t>
            </a:r>
          </a:p>
          <a:p>
            <a:pPr marL="0" indent="0">
              <a:buNone/>
            </a:pPr>
            <a:r>
              <a:rPr lang="fr-FR" sz="2000" dirty="0"/>
              <a:t>Autres ex : l’évolution du modèle états-unien (avec Reagan), l’évolution du modèle chinois (avec Deng Xiaoping)</a:t>
            </a:r>
          </a:p>
          <a:p>
            <a:endParaRPr lang="fr-FR" sz="2000" dirty="0"/>
          </a:p>
        </p:txBody>
      </p:sp>
      <p:pic>
        <p:nvPicPr>
          <p:cNvPr id="3" name="Son enregistré">
            <a:hlinkClick r:id="" action="ppaction://media"/>
            <a:extLst>
              <a:ext uri="{FF2B5EF4-FFF2-40B4-BE49-F238E27FC236}">
                <a16:creationId xmlns="" xmlns:a16="http://schemas.microsoft.com/office/drawing/2014/main" id="{E9F4ABFA-3429-1B42-9295-0E6B4F8766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84368" y="6045200"/>
            <a:ext cx="812800" cy="812800"/>
          </a:xfrm>
          <a:prstGeom prst="rect">
            <a:avLst/>
          </a:prstGeom>
        </p:spPr>
      </p:pic>
    </p:spTree>
    <p:extLst>
      <p:ext uri="{BB962C8B-B14F-4D97-AF65-F5344CB8AC3E}">
        <p14:creationId xmlns:p14="http://schemas.microsoft.com/office/powerpoint/2010/main" val="173524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5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agues">
  <a:themeElements>
    <a:clrScheme name="Vagues">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Vagues">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agues">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4412</TotalTime>
  <Words>528</Words>
  <Application>Microsoft Office PowerPoint</Application>
  <PresentationFormat>Affichage à l'écran (4:3)</PresentationFormat>
  <Paragraphs>128</Paragraphs>
  <Slides>12</Slides>
  <Notes>2</Notes>
  <HiddenSlides>0</HiddenSlides>
  <MMClips>12</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12</vt:i4>
      </vt:variant>
    </vt:vector>
  </HeadingPairs>
  <TitlesOfParts>
    <vt:vector size="19" baseType="lpstr">
      <vt:lpstr>Calibri</vt:lpstr>
      <vt:lpstr>Candara</vt:lpstr>
      <vt:lpstr>Roboto</vt:lpstr>
      <vt:lpstr>Symbol</vt:lpstr>
      <vt:lpstr>Times New Roman</vt:lpstr>
      <vt:lpstr>Wingdings</vt:lpstr>
      <vt:lpstr>Vagues</vt:lpstr>
      <vt:lpstr>Présentation des programmes d’histoire de la classe de terminale générale .  Enseignement de tronc commun  (BO spécial n°8 du 25 juillet 2019)</vt:lpstr>
      <vt:lpstr>Plan de l’intervention </vt:lpstr>
      <vt:lpstr>Introduction : les programmes d’histoire du lycée </vt:lpstr>
      <vt:lpstr>« Les relations entre les puissances et l’opposition des modèles politiques des années 1930 à nos jours ».</vt:lpstr>
      <vt:lpstr>Présentation PowerPoint</vt:lpstr>
      <vt:lpstr>1. « Les relations entre les puissances et l’opposition des modèles politiques des années 1930 à nos jours » : grille de lecture et ruptures chronologiques. </vt:lpstr>
      <vt:lpstr>Présentation PowerPoint</vt:lpstr>
      <vt:lpstr>Présentation PowerPoint</vt:lpstr>
      <vt:lpstr>Présentation PowerPoint</vt:lpstr>
      <vt:lpstr>Quelques axes thématiques autour des « modèles »</vt:lpstr>
      <vt:lpstr>Présentation PowerPoint</vt:lpstr>
      <vt:lpstr>Articuler puissance et modèle politique</vt:lpstr>
    </vt:vector>
  </TitlesOfParts>
  <Company>Ministere de l'Education Nationale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des programmes d’histoire de la classe de terminale du tronc commun</dc:title>
  <dc:creator>Administration centrale</dc:creator>
  <cp:lastModifiedBy>Angélique MARIE</cp:lastModifiedBy>
  <cp:revision>455</cp:revision>
  <dcterms:created xsi:type="dcterms:W3CDTF">2020-06-03T13:12:49Z</dcterms:created>
  <dcterms:modified xsi:type="dcterms:W3CDTF">2020-09-03T11:08:48Z</dcterms:modified>
</cp:coreProperties>
</file>