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446" r:id="rId3"/>
    <p:sldId id="453" r:id="rId4"/>
    <p:sldId id="468" r:id="rId5"/>
    <p:sldId id="438" r:id="rId6"/>
    <p:sldId id="439" r:id="rId7"/>
    <p:sldId id="447" r:id="rId8"/>
    <p:sldId id="432" r:id="rId9"/>
    <p:sldId id="483" r:id="rId10"/>
    <p:sldId id="455" r:id="rId11"/>
    <p:sldId id="437" r:id="rId12"/>
    <p:sldId id="448" r:id="rId13"/>
    <p:sldId id="449" r:id="rId14"/>
    <p:sldId id="484" r:id="rId15"/>
    <p:sldId id="456" r:id="rId16"/>
    <p:sldId id="451" r:id="rId17"/>
    <p:sldId id="450" r:id="rId18"/>
    <p:sldId id="464" r:id="rId19"/>
    <p:sldId id="479" r:id="rId20"/>
    <p:sldId id="481" r:id="rId21"/>
    <p:sldId id="467" r:id="rId22"/>
    <p:sldId id="469" r:id="rId23"/>
    <p:sldId id="431" r:id="rId24"/>
    <p:sldId id="433" r:id="rId25"/>
    <p:sldId id="485" r:id="rId26"/>
    <p:sldId id="470" r:id="rId27"/>
    <p:sldId id="486" r:id="rId28"/>
    <p:sldId id="434" r:id="rId29"/>
    <p:sldId id="474" r:id="rId30"/>
    <p:sldId id="462" r:id="rId31"/>
    <p:sldId id="471" r:id="rId32"/>
    <p:sldId id="472" r:id="rId33"/>
    <p:sldId id="473" r:id="rId34"/>
    <p:sldId id="475" r:id="rId35"/>
    <p:sldId id="480" r:id="rId36"/>
    <p:sldId id="463" r:id="rId37"/>
    <p:sldId id="465" r:id="rId38"/>
    <p:sldId id="458" r:id="rId39"/>
    <p:sldId id="476" r:id="rId40"/>
    <p:sldId id="477" r:id="rId41"/>
    <p:sldId id="460" r:id="rId42"/>
    <p:sldId id="461" r:id="rId43"/>
    <p:sldId id="487" r:id="rId4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napToObjects="1">
      <p:cViewPr varScale="1">
        <p:scale>
          <a:sx n="69" d="100"/>
          <a:sy n="69" d="100"/>
        </p:scale>
        <p:origin x="14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730AD-4994-7B4B-8B45-7839D43D5415}" type="datetimeFigureOut">
              <a:rPr lang="fr-FR" smtClean="0"/>
              <a:t>09/10/2019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FF85-80ED-1440-868B-9EAE110E8C04}" type="slidenum">
              <a:rPr lang="fr-FR" smtClean="0"/>
              <a:t>‹N°›</a:t>
            </a:fld>
            <a:endParaRPr lang="fr-FR"/>
          </a:p>
        </p:txBody>
      </p:sp>
    </p:spTree>
    <p:extLst>
      <p:ext uri="{BB962C8B-B14F-4D97-AF65-F5344CB8AC3E}">
        <p14:creationId xmlns:p14="http://schemas.microsoft.com/office/powerpoint/2010/main" val="895759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Rectangle 7"/>
          <p:cNvSpPr/>
          <p:nvPr userDrawn="1"/>
        </p:nvSpPr>
        <p:spPr>
          <a:xfrm>
            <a:off x="0" y="442800"/>
            <a:ext cx="9144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orme libre 18"/>
          <p:cNvSpPr/>
          <p:nvPr userDrawn="1"/>
        </p:nvSpPr>
        <p:spPr>
          <a:xfrm>
            <a:off x="306917" y="121585"/>
            <a:ext cx="990600" cy="994833"/>
          </a:xfrm>
          <a:custGeom>
            <a:avLst/>
            <a:gdLst>
              <a:gd name="connsiteX0" fmla="*/ 499533 w 990600"/>
              <a:gd name="connsiteY0" fmla="*/ 0 h 994833"/>
              <a:gd name="connsiteX1" fmla="*/ 990600 w 990600"/>
              <a:gd name="connsiteY1" fmla="*/ 491066 h 994833"/>
              <a:gd name="connsiteX2" fmla="*/ 499533 w 990600"/>
              <a:gd name="connsiteY2" fmla="*/ 994833 h 994833"/>
              <a:gd name="connsiteX3" fmla="*/ 0 w 990600"/>
              <a:gd name="connsiteY3" fmla="*/ 499533 h 994833"/>
              <a:gd name="connsiteX4" fmla="*/ 499533 w 990600"/>
              <a:gd name="connsiteY4" fmla="*/ 0 h 99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4833">
                <a:moveTo>
                  <a:pt x="499533" y="0"/>
                </a:moveTo>
                <a:lnTo>
                  <a:pt x="990600" y="491066"/>
                </a:lnTo>
                <a:lnTo>
                  <a:pt x="499533" y="994833"/>
                </a:lnTo>
                <a:lnTo>
                  <a:pt x="0" y="499533"/>
                </a:lnTo>
                <a:lnTo>
                  <a:pt x="499533" y="0"/>
                </a:lnTo>
                <a:close/>
              </a:path>
            </a:pathLst>
          </a:custGeom>
          <a:noFill/>
          <a:ln w="1270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360000" y="1836000"/>
            <a:ext cx="8424000" cy="1470025"/>
          </a:xfrm>
        </p:spPr>
        <p:txBody>
          <a:bodyPr>
            <a:normAutofit/>
          </a:bodyPr>
          <a:lstStyle>
            <a:lvl1pPr>
              <a:defRPr sz="4000">
                <a:solidFill>
                  <a:schemeClr val="accent1"/>
                </a:solidFill>
              </a:defRPr>
            </a:lvl1pPr>
          </a:lstStyle>
          <a:p>
            <a:r>
              <a:rPr lang="fr-FR"/>
              <a:t>Modifiez le style du titre</a:t>
            </a:r>
            <a:endParaRPr lang="fr-FR" dirty="0"/>
          </a:p>
        </p:txBody>
      </p:sp>
      <p:sp>
        <p:nvSpPr>
          <p:cNvPr id="3" name="Sous-titre 2"/>
          <p:cNvSpPr>
            <a:spLocks noGrp="1"/>
          </p:cNvSpPr>
          <p:nvPr>
            <p:ph type="subTitle" idx="1"/>
          </p:nvPr>
        </p:nvSpPr>
        <p:spPr>
          <a:xfrm>
            <a:off x="1332000" y="3384000"/>
            <a:ext cx="6480000" cy="979200"/>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pic>
        <p:nvPicPr>
          <p:cNvPr id="7" name="Image 6" descr="Logo-IES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50" y="68718"/>
            <a:ext cx="1080000" cy="1729249"/>
          </a:xfrm>
          <a:prstGeom prst="rect">
            <a:avLst/>
          </a:prstGeom>
        </p:spPr>
      </p:pic>
      <p:sp>
        <p:nvSpPr>
          <p:cNvPr id="23" name="Espace réservé pour une image  22"/>
          <p:cNvSpPr>
            <a:spLocks noGrp="1"/>
          </p:cNvSpPr>
          <p:nvPr>
            <p:ph type="pic" sz="quarter" idx="10"/>
          </p:nvPr>
        </p:nvSpPr>
        <p:spPr>
          <a:xfrm>
            <a:off x="1332000" y="4428000"/>
            <a:ext cx="6480000" cy="2340000"/>
          </a:xfrm>
        </p:spPr>
        <p:txBody>
          <a:bodyPr/>
          <a:lstStyle/>
          <a:p>
            <a:r>
              <a:rPr lang="fr-FR"/>
              <a:t>Cliquez sur l'icône pour ajouter une image</a:t>
            </a:r>
          </a:p>
        </p:txBody>
      </p:sp>
      <p:sp>
        <p:nvSpPr>
          <p:cNvPr id="29" name="Espace réservé du texte 28"/>
          <p:cNvSpPr>
            <a:spLocks noGrp="1"/>
          </p:cNvSpPr>
          <p:nvPr>
            <p:ph type="body" sz="quarter" idx="12" hasCustomPrompt="1"/>
          </p:nvPr>
        </p:nvSpPr>
        <p:spPr>
          <a:xfrm>
            <a:off x="3203574" y="298799"/>
            <a:ext cx="5760000" cy="648000"/>
          </a:xfrm>
        </p:spPr>
        <p:txBody>
          <a:bodyPr anchor="ctr">
            <a:normAutofit/>
          </a:bodyPr>
          <a:lstStyle>
            <a:lvl1pPr marL="0" indent="0" algn="ctr">
              <a:buFontTx/>
              <a:buNone/>
              <a:defRPr sz="1800">
                <a:solidFill>
                  <a:schemeClr val="accent3">
                    <a:lumMod val="40000"/>
                    <a:lumOff val="60000"/>
                  </a:schemeClr>
                </a:solidFill>
              </a:defRPr>
            </a:lvl1pPr>
          </a:lstStyle>
          <a:p>
            <a:pPr lvl="0"/>
            <a:r>
              <a:rPr lang="fr-FR" dirty="0"/>
              <a:t>Nom</a:t>
            </a:r>
          </a:p>
        </p:txBody>
      </p:sp>
    </p:spTree>
    <p:extLst>
      <p:ext uri="{BB962C8B-B14F-4D97-AF65-F5344CB8AC3E}">
        <p14:creationId xmlns:p14="http://schemas.microsoft.com/office/powerpoint/2010/main" val="7417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chemeClr val="bg1"/>
                </a:solidFill>
              </a:defRPr>
            </a:lvl1pPr>
          </a:lstStyle>
          <a:p>
            <a:fld id="{9A0FEA26-BA36-A046-93B3-52F50A1DCDBA}" type="slidenum">
              <a:rPr lang="fr-FR" smtClean="0"/>
              <a:pPr/>
              <a:t>‹N°›</a:t>
            </a:fld>
            <a:endParaRPr lang="fr-FR"/>
          </a:p>
        </p:txBody>
      </p:sp>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Espace réservé pour une image  10"/>
          <p:cNvSpPr>
            <a:spLocks noGrp="1"/>
          </p:cNvSpPr>
          <p:nvPr>
            <p:ph type="pic" sz="quarter" idx="13"/>
          </p:nvPr>
        </p:nvSpPr>
        <p:spPr>
          <a:xfrm>
            <a:off x="504000" y="1296000"/>
            <a:ext cx="2160000" cy="2880000"/>
          </a:xfrm>
        </p:spPr>
        <p:txBody>
          <a:bodyPr/>
          <a:lstStyle/>
          <a:p>
            <a:r>
              <a:rPr lang="fr-FR"/>
              <a:t>Cliquez sur l'icône pour ajouter une image</a:t>
            </a:r>
          </a:p>
        </p:txBody>
      </p:sp>
      <p:sp>
        <p:nvSpPr>
          <p:cNvPr id="13" name="Espace réservé du texte 12"/>
          <p:cNvSpPr>
            <a:spLocks noGrp="1"/>
          </p:cNvSpPr>
          <p:nvPr>
            <p:ph type="body" sz="quarter" idx="14" hasCustomPrompt="1"/>
          </p:nvPr>
        </p:nvSpPr>
        <p:spPr>
          <a:xfrm>
            <a:off x="144000" y="4248000"/>
            <a:ext cx="2880000" cy="370800"/>
          </a:xfrm>
        </p:spPr>
        <p:txBody>
          <a:bodyPr>
            <a:spAutoFit/>
          </a:bodyPr>
          <a:lstStyle>
            <a:lvl1pPr marL="0" indent="0" algn="ctr">
              <a:buNone/>
              <a:defRPr sz="1800"/>
            </a:lvl1pPr>
          </a:lstStyle>
          <a:p>
            <a:pPr lvl="0"/>
            <a:r>
              <a:rPr lang="fr-FR" dirty="0"/>
              <a:t>Nom</a:t>
            </a:r>
          </a:p>
        </p:txBody>
      </p:sp>
      <p:sp>
        <p:nvSpPr>
          <p:cNvPr id="15" name="Espace réservé pour une image  14"/>
          <p:cNvSpPr>
            <a:spLocks noGrp="1"/>
          </p:cNvSpPr>
          <p:nvPr>
            <p:ph type="pic" sz="quarter" idx="15"/>
          </p:nvPr>
        </p:nvSpPr>
        <p:spPr>
          <a:xfrm>
            <a:off x="3528000" y="1296000"/>
            <a:ext cx="2160000" cy="2880000"/>
          </a:xfrm>
        </p:spPr>
        <p:txBody>
          <a:bodyPr/>
          <a:lstStyle/>
          <a:p>
            <a:r>
              <a:rPr lang="fr-FR"/>
              <a:t>Cliquez sur l'icône pour ajouter une image</a:t>
            </a:r>
          </a:p>
        </p:txBody>
      </p:sp>
      <p:sp>
        <p:nvSpPr>
          <p:cNvPr id="17" name="Espace réservé du texte 16"/>
          <p:cNvSpPr>
            <a:spLocks noGrp="1"/>
          </p:cNvSpPr>
          <p:nvPr>
            <p:ph type="body" sz="quarter" idx="16" hasCustomPrompt="1"/>
          </p:nvPr>
        </p:nvSpPr>
        <p:spPr>
          <a:xfrm>
            <a:off x="3168000" y="4248000"/>
            <a:ext cx="2880000" cy="370800"/>
          </a:xfrm>
        </p:spPr>
        <p:txBody>
          <a:bodyPr>
            <a:sp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Nom</a:t>
            </a:r>
          </a:p>
        </p:txBody>
      </p:sp>
      <p:sp>
        <p:nvSpPr>
          <p:cNvPr id="19" name="Espace réservé du contenu 18"/>
          <p:cNvSpPr>
            <a:spLocks noGrp="1"/>
          </p:cNvSpPr>
          <p:nvPr>
            <p:ph sz="quarter" idx="17"/>
          </p:nvPr>
        </p:nvSpPr>
        <p:spPr>
          <a:xfrm>
            <a:off x="684000" y="4680000"/>
            <a:ext cx="8388000" cy="1656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pour une image  20"/>
          <p:cNvSpPr>
            <a:spLocks noGrp="1"/>
          </p:cNvSpPr>
          <p:nvPr>
            <p:ph type="pic" sz="quarter" idx="18"/>
          </p:nvPr>
        </p:nvSpPr>
        <p:spPr>
          <a:xfrm>
            <a:off x="6552000" y="1296000"/>
            <a:ext cx="2160000" cy="2880000"/>
          </a:xfrm>
        </p:spPr>
        <p:txBody>
          <a:bodyPr/>
          <a:lstStyle/>
          <a:p>
            <a:r>
              <a:rPr lang="fr-FR"/>
              <a:t>Cliquez sur l'icône pour ajouter une image</a:t>
            </a:r>
          </a:p>
        </p:txBody>
      </p:sp>
      <p:sp>
        <p:nvSpPr>
          <p:cNvPr id="23" name="Espace réservé du texte 22"/>
          <p:cNvSpPr>
            <a:spLocks noGrp="1"/>
          </p:cNvSpPr>
          <p:nvPr>
            <p:ph type="body" sz="quarter" idx="19" hasCustomPrompt="1"/>
          </p:nvPr>
        </p:nvSpPr>
        <p:spPr>
          <a:xfrm>
            <a:off x="6192000" y="4248000"/>
            <a:ext cx="2880000" cy="370800"/>
          </a:xfrm>
        </p:spPr>
        <p:txBody>
          <a:bodyPr>
            <a:sp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Nom</a:t>
            </a:r>
          </a:p>
        </p:txBody>
      </p:sp>
    </p:spTree>
    <p:extLst>
      <p:ext uri="{BB962C8B-B14F-4D97-AF65-F5344CB8AC3E}">
        <p14:creationId xmlns:p14="http://schemas.microsoft.com/office/powerpoint/2010/main" val="172599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 2">
    <p:spTree>
      <p:nvGrpSpPr>
        <p:cNvPr id="1" name=""/>
        <p:cNvGrpSpPr/>
        <p:nvPr/>
      </p:nvGrpSpPr>
      <p:grpSpPr>
        <a:xfrm>
          <a:off x="0" y="0"/>
          <a:ext cx="0" cy="0"/>
          <a:chOff x="0" y="0"/>
          <a:chExt cx="0" cy="0"/>
        </a:xfrm>
      </p:grpSpPr>
      <p:sp>
        <p:nvSpPr>
          <p:cNvPr id="10" name="Rectangle 9"/>
          <p:cNvSpPr/>
          <p:nvPr userDrawn="1"/>
        </p:nvSpPr>
        <p:spPr>
          <a:xfrm>
            <a:off x="180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540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180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540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15" name="Espace réservé du texte 14"/>
          <p:cNvSpPr>
            <a:spLocks noGrp="1"/>
          </p:cNvSpPr>
          <p:nvPr>
            <p:ph type="body" sz="quarter" idx="13" hasCustomPrompt="1"/>
          </p:nvPr>
        </p:nvSpPr>
        <p:spPr>
          <a:xfrm>
            <a:off x="1800000" y="180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5400000" y="180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53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n 3">
    <p:spTree>
      <p:nvGrpSpPr>
        <p:cNvPr id="1" name=""/>
        <p:cNvGrpSpPr/>
        <p:nvPr/>
      </p:nvGrpSpPr>
      <p:grpSpPr>
        <a:xfrm>
          <a:off x="0" y="0"/>
          <a:ext cx="0" cy="0"/>
          <a:chOff x="0" y="0"/>
          <a:chExt cx="0" cy="0"/>
        </a:xfrm>
      </p:grpSpPr>
      <p:sp>
        <p:nvSpPr>
          <p:cNvPr id="10" name="Rectangle 9"/>
          <p:cNvSpPr/>
          <p:nvPr userDrawn="1"/>
        </p:nvSpPr>
        <p:spPr>
          <a:xfrm>
            <a:off x="108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360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612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108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360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612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15" name="Espace réservé du texte 14"/>
          <p:cNvSpPr>
            <a:spLocks noGrp="1"/>
          </p:cNvSpPr>
          <p:nvPr>
            <p:ph type="body" sz="quarter" idx="13" hasCustomPrompt="1"/>
          </p:nvPr>
        </p:nvSpPr>
        <p:spPr>
          <a:xfrm>
            <a:off x="1080000" y="180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3600000" y="180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6120000" y="180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2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12" grpId="0"/>
      <p:bldP spid="13" grpId="0"/>
      <p:bldP spid="25"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4">
    <p:spTree>
      <p:nvGrpSpPr>
        <p:cNvPr id="1" name=""/>
        <p:cNvGrpSpPr/>
        <p:nvPr/>
      </p:nvGrpSpPr>
      <p:grpSpPr>
        <a:xfrm>
          <a:off x="0" y="0"/>
          <a:ext cx="0" cy="0"/>
          <a:chOff x="0" y="0"/>
          <a:chExt cx="0" cy="0"/>
        </a:xfrm>
      </p:grpSpPr>
      <p:sp>
        <p:nvSpPr>
          <p:cNvPr id="10" name="Rectangle 9"/>
          <p:cNvSpPr/>
          <p:nvPr userDrawn="1"/>
        </p:nvSpPr>
        <p:spPr>
          <a:xfrm>
            <a:off x="54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270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486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userDrawn="1"/>
        </p:nvSpPr>
        <p:spPr>
          <a:xfrm>
            <a:off x="7020000" y="180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54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270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486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26" name="ZoneTexte 25"/>
          <p:cNvSpPr txBox="1"/>
          <p:nvPr userDrawn="1"/>
        </p:nvSpPr>
        <p:spPr>
          <a:xfrm>
            <a:off x="7020000" y="137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4</a:t>
            </a:r>
          </a:p>
        </p:txBody>
      </p:sp>
      <p:sp>
        <p:nvSpPr>
          <p:cNvPr id="15" name="Espace réservé du texte 14"/>
          <p:cNvSpPr>
            <a:spLocks noGrp="1"/>
          </p:cNvSpPr>
          <p:nvPr>
            <p:ph type="body" sz="quarter" idx="13" hasCustomPrompt="1"/>
          </p:nvPr>
        </p:nvSpPr>
        <p:spPr>
          <a:xfrm>
            <a:off x="540000" y="180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2700000" y="180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4860000" y="180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56" name="Espace réservé du texte 55"/>
          <p:cNvSpPr>
            <a:spLocks noGrp="1"/>
          </p:cNvSpPr>
          <p:nvPr>
            <p:ph type="body" sz="quarter" idx="16" hasCustomPrompt="1"/>
          </p:nvPr>
        </p:nvSpPr>
        <p:spPr>
          <a:xfrm>
            <a:off x="7020000" y="1800000"/>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3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12" grpId="0"/>
      <p:bldP spid="13" grpId="0"/>
      <p:bldP spid="25" grpId="0"/>
      <p:bldP spid="26"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56" grpId="0">
        <p:tmplLst>
          <p:tmpl>
            <p:tnLst>
              <p:par>
                <p:cTn presetID="23" presetClass="entr" presetSubtype="16"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5">
    <p:spTree>
      <p:nvGrpSpPr>
        <p:cNvPr id="1" name=""/>
        <p:cNvGrpSpPr/>
        <p:nvPr/>
      </p:nvGrpSpPr>
      <p:grpSpPr>
        <a:xfrm>
          <a:off x="0" y="0"/>
          <a:ext cx="0" cy="0"/>
          <a:chOff x="0" y="0"/>
          <a:chExt cx="0" cy="0"/>
        </a:xfrm>
      </p:grpSpPr>
      <p:sp>
        <p:nvSpPr>
          <p:cNvPr id="10" name="Rectangle 9"/>
          <p:cNvSpPr/>
          <p:nvPr userDrawn="1"/>
        </p:nvSpPr>
        <p:spPr>
          <a:xfrm>
            <a:off x="108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360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612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userDrawn="1"/>
        </p:nvSpPr>
        <p:spPr>
          <a:xfrm>
            <a:off x="180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userDrawn="1"/>
        </p:nvSpPr>
        <p:spPr>
          <a:xfrm>
            <a:off x="540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108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360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612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26" name="ZoneTexte 25"/>
          <p:cNvSpPr txBox="1"/>
          <p:nvPr userDrawn="1"/>
        </p:nvSpPr>
        <p:spPr>
          <a:xfrm>
            <a:off x="180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4</a:t>
            </a:r>
          </a:p>
        </p:txBody>
      </p:sp>
      <p:sp>
        <p:nvSpPr>
          <p:cNvPr id="27" name="ZoneTexte 26"/>
          <p:cNvSpPr txBox="1"/>
          <p:nvPr userDrawn="1"/>
        </p:nvSpPr>
        <p:spPr>
          <a:xfrm>
            <a:off x="540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5</a:t>
            </a:r>
          </a:p>
        </p:txBody>
      </p:sp>
      <p:sp>
        <p:nvSpPr>
          <p:cNvPr id="15" name="Espace réservé du texte 14"/>
          <p:cNvSpPr>
            <a:spLocks noGrp="1"/>
          </p:cNvSpPr>
          <p:nvPr>
            <p:ph type="body" sz="quarter" idx="13" hasCustomPrompt="1"/>
          </p:nvPr>
        </p:nvSpPr>
        <p:spPr>
          <a:xfrm>
            <a:off x="1080000" y="144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3600000" y="144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6120000" y="144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56" name="Espace réservé du texte 55"/>
          <p:cNvSpPr>
            <a:spLocks noGrp="1"/>
          </p:cNvSpPr>
          <p:nvPr>
            <p:ph type="body" sz="quarter" idx="16" hasCustomPrompt="1"/>
          </p:nvPr>
        </p:nvSpPr>
        <p:spPr>
          <a:xfrm>
            <a:off x="1800000" y="3780000"/>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58" name="Espace réservé du texte 57"/>
          <p:cNvSpPr>
            <a:spLocks noGrp="1"/>
          </p:cNvSpPr>
          <p:nvPr>
            <p:ph type="body" sz="quarter" idx="17" hasCustomPrompt="1"/>
          </p:nvPr>
        </p:nvSpPr>
        <p:spPr>
          <a:xfrm>
            <a:off x="5400000" y="3780000"/>
            <a:ext cx="1800000" cy="1800000"/>
          </a:xfrm>
          <a:ln>
            <a:noFill/>
          </a:ln>
        </p:spPr>
        <p:txBody>
          <a:bodyPr anchor="ctr">
            <a:normAutofit/>
          </a:bodyPr>
          <a:lstStyle>
            <a:lvl1pPr marL="0" indent="0" algn="ctr">
              <a:buNone/>
              <a:defRPr sz="1800"/>
            </a:lvl1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3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anim calcmode="lin" valueType="num">
                                      <p:cBhvr>
                                        <p:cTn id="53" dur="2000" fill="hold"/>
                                        <p:tgtEl>
                                          <p:spTgt spid="21"/>
                                        </p:tgtEl>
                                        <p:attrNameLst>
                                          <p:attrName>ppt_w</p:attrName>
                                        </p:attrNameLst>
                                      </p:cBhvr>
                                      <p:tavLst>
                                        <p:tav tm="0" fmla="#ppt_w*sin(2.5*pi*$)">
                                          <p:val>
                                            <p:fltVal val="0"/>
                                          </p:val>
                                        </p:tav>
                                        <p:tav tm="100000">
                                          <p:val>
                                            <p:fltVal val="1"/>
                                          </p:val>
                                        </p:tav>
                                      </p:tavLst>
                                    </p:anim>
                                    <p:anim calcmode="lin" valueType="num">
                                      <p:cBhvr>
                                        <p:cTn id="5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p:cTn id="77" dur="500" fill="hold"/>
                                        <p:tgtEl>
                                          <p:spTgt spid="56"/>
                                        </p:tgtEl>
                                        <p:attrNameLst>
                                          <p:attrName>ppt_w</p:attrName>
                                        </p:attrNameLst>
                                      </p:cBhvr>
                                      <p:tavLst>
                                        <p:tav tm="0">
                                          <p:val>
                                            <p:fltVal val="0"/>
                                          </p:val>
                                        </p:tav>
                                        <p:tav tm="100000">
                                          <p:val>
                                            <p:strVal val="#ppt_w"/>
                                          </p:val>
                                        </p:tav>
                                      </p:tavLst>
                                    </p:anim>
                                    <p:anim calcmode="lin" valueType="num">
                                      <p:cBhvr>
                                        <p:cTn id="7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12" grpId="0"/>
      <p:bldP spid="13" grpId="0"/>
      <p:bldP spid="25" grpId="0"/>
      <p:bldP spid="26" grpId="0"/>
      <p:bldP spid="27"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56" grpId="0">
        <p:tmplLst>
          <p:tmpl>
            <p:tnLst>
              <p:par>
                <p:cTn presetID="23" presetClass="entr" presetSubtype="16"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8" grpId="0">
        <p:tmplLst>
          <p:tmpl>
            <p:tnLst>
              <p:par>
                <p:cTn presetID="23" presetClass="entr" presetSubtype="16"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n 6">
    <p:spTree>
      <p:nvGrpSpPr>
        <p:cNvPr id="1" name=""/>
        <p:cNvGrpSpPr/>
        <p:nvPr/>
      </p:nvGrpSpPr>
      <p:grpSpPr>
        <a:xfrm>
          <a:off x="0" y="0"/>
          <a:ext cx="0" cy="0"/>
          <a:chOff x="0" y="0"/>
          <a:chExt cx="0" cy="0"/>
        </a:xfrm>
      </p:grpSpPr>
      <p:sp>
        <p:nvSpPr>
          <p:cNvPr id="10" name="Rectangle 9"/>
          <p:cNvSpPr/>
          <p:nvPr userDrawn="1"/>
        </p:nvSpPr>
        <p:spPr>
          <a:xfrm>
            <a:off x="108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360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612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userDrawn="1"/>
        </p:nvSpPr>
        <p:spPr>
          <a:xfrm>
            <a:off x="108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userDrawn="1"/>
        </p:nvSpPr>
        <p:spPr>
          <a:xfrm>
            <a:off x="360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userDrawn="1"/>
        </p:nvSpPr>
        <p:spPr>
          <a:xfrm>
            <a:off x="612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108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360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612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26" name="ZoneTexte 25"/>
          <p:cNvSpPr txBox="1"/>
          <p:nvPr userDrawn="1"/>
        </p:nvSpPr>
        <p:spPr>
          <a:xfrm>
            <a:off x="108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4</a:t>
            </a:r>
          </a:p>
        </p:txBody>
      </p:sp>
      <p:sp>
        <p:nvSpPr>
          <p:cNvPr id="27" name="ZoneTexte 26"/>
          <p:cNvSpPr txBox="1"/>
          <p:nvPr userDrawn="1"/>
        </p:nvSpPr>
        <p:spPr>
          <a:xfrm>
            <a:off x="360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5</a:t>
            </a:r>
          </a:p>
        </p:txBody>
      </p:sp>
      <p:sp>
        <p:nvSpPr>
          <p:cNvPr id="28" name="ZoneTexte 27"/>
          <p:cNvSpPr txBox="1"/>
          <p:nvPr userDrawn="1"/>
        </p:nvSpPr>
        <p:spPr>
          <a:xfrm>
            <a:off x="612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6</a:t>
            </a:r>
          </a:p>
        </p:txBody>
      </p:sp>
      <p:sp>
        <p:nvSpPr>
          <p:cNvPr id="15" name="Espace réservé du texte 14"/>
          <p:cNvSpPr>
            <a:spLocks noGrp="1"/>
          </p:cNvSpPr>
          <p:nvPr>
            <p:ph type="body" sz="quarter" idx="13" hasCustomPrompt="1"/>
          </p:nvPr>
        </p:nvSpPr>
        <p:spPr>
          <a:xfrm>
            <a:off x="1080000" y="144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3600000" y="144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6120000" y="144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56" name="Espace réservé du texte 55"/>
          <p:cNvSpPr>
            <a:spLocks noGrp="1"/>
          </p:cNvSpPr>
          <p:nvPr>
            <p:ph type="body" sz="quarter" idx="16" hasCustomPrompt="1"/>
          </p:nvPr>
        </p:nvSpPr>
        <p:spPr>
          <a:xfrm>
            <a:off x="1080000" y="3780000"/>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58" name="Espace réservé du texte 57"/>
          <p:cNvSpPr>
            <a:spLocks noGrp="1"/>
          </p:cNvSpPr>
          <p:nvPr>
            <p:ph type="body" sz="quarter" idx="17" hasCustomPrompt="1"/>
          </p:nvPr>
        </p:nvSpPr>
        <p:spPr>
          <a:xfrm>
            <a:off x="3600000" y="3780000"/>
            <a:ext cx="1800000" cy="1800000"/>
          </a:xfrm>
          <a:ln>
            <a:noFill/>
          </a:ln>
        </p:spPr>
        <p:txBody>
          <a:bodyPr anchor="ctr">
            <a:normAutofit/>
          </a:bodyPr>
          <a:lstStyle>
            <a:lvl1pPr marL="0" indent="0" algn="ctr">
              <a:buNone/>
              <a:defRPr sz="1800"/>
            </a:lvl1pPr>
          </a:lstStyle>
          <a:p>
            <a:pPr lvl="0"/>
            <a:r>
              <a:rPr lang="fr-FR" dirty="0"/>
              <a:t>Titre</a:t>
            </a:r>
          </a:p>
        </p:txBody>
      </p:sp>
      <p:sp>
        <p:nvSpPr>
          <p:cNvPr id="60" name="Espace réservé du texte 59"/>
          <p:cNvSpPr>
            <a:spLocks noGrp="1"/>
          </p:cNvSpPr>
          <p:nvPr>
            <p:ph type="body" sz="quarter" idx="18" hasCustomPrompt="1"/>
          </p:nvPr>
        </p:nvSpPr>
        <p:spPr>
          <a:xfrm>
            <a:off x="6120000" y="3780000"/>
            <a:ext cx="1800000" cy="1800000"/>
          </a:xfrm>
          <a:ln>
            <a:noFill/>
          </a:ln>
        </p:spPr>
        <p:txBody>
          <a:bodyPr lIns="36000" rIns="36000" anchor="ctr">
            <a:normAutofit/>
          </a:bodyPr>
          <a:lstStyle>
            <a:lvl1pPr marL="0" indent="0" algn="ctr">
              <a:buNone/>
              <a:defRPr sz="1800"/>
            </a:lvl1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2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anim calcmode="lin" valueType="num">
                                      <p:cBhvr>
                                        <p:cTn id="53" dur="2000" fill="hold"/>
                                        <p:tgtEl>
                                          <p:spTgt spid="21"/>
                                        </p:tgtEl>
                                        <p:attrNameLst>
                                          <p:attrName>ppt_w</p:attrName>
                                        </p:attrNameLst>
                                      </p:cBhvr>
                                      <p:tavLst>
                                        <p:tav tm="0" fmla="#ppt_w*sin(2.5*pi*$)">
                                          <p:val>
                                            <p:fltVal val="0"/>
                                          </p:val>
                                        </p:tav>
                                        <p:tav tm="100000">
                                          <p:val>
                                            <p:fltVal val="1"/>
                                          </p:val>
                                        </p:tav>
                                      </p:tavLst>
                                    </p:anim>
                                    <p:anim calcmode="lin" valueType="num">
                                      <p:cBhvr>
                                        <p:cTn id="54" dur="2000" fill="hold"/>
                                        <p:tgtEl>
                                          <p:spTgt spid="21"/>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25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000"/>
                                        <p:tgtEl>
                                          <p:spTgt spid="28"/>
                                        </p:tgtEl>
                                      </p:cBhvr>
                                    </p:animEffect>
                                    <p:anim calcmode="lin" valueType="num">
                                      <p:cBhvr>
                                        <p:cTn id="58" dur="2000" fill="hold"/>
                                        <p:tgtEl>
                                          <p:spTgt spid="28"/>
                                        </p:tgtEl>
                                        <p:attrNameLst>
                                          <p:attrName>ppt_w</p:attrName>
                                        </p:attrNameLst>
                                      </p:cBhvr>
                                      <p:tavLst>
                                        <p:tav tm="0" fmla="#ppt_w*sin(2.5*pi*$)">
                                          <p:val>
                                            <p:fltVal val="0"/>
                                          </p:val>
                                        </p:tav>
                                        <p:tav tm="100000">
                                          <p:val>
                                            <p:fltVal val="1"/>
                                          </p:val>
                                        </p:tav>
                                      </p:tavLst>
                                    </p:anim>
                                    <p:anim calcmode="lin" valueType="num">
                                      <p:cBhvr>
                                        <p:cTn id="59" dur="2000" fill="hold"/>
                                        <p:tgtEl>
                                          <p:spTgt spid="28"/>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2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anim calcmode="lin" valueType="num">
                                      <p:cBhvr>
                                        <p:cTn id="63" dur="2000" fill="hold"/>
                                        <p:tgtEl>
                                          <p:spTgt spid="22"/>
                                        </p:tgtEl>
                                        <p:attrNameLst>
                                          <p:attrName>ppt_w</p:attrName>
                                        </p:attrNameLst>
                                      </p:cBhvr>
                                      <p:tavLst>
                                        <p:tav tm="0" fmla="#ppt_w*sin(2.5*pi*$)">
                                          <p:val>
                                            <p:fltVal val="0"/>
                                          </p:val>
                                        </p:tav>
                                        <p:tav tm="100000">
                                          <p:val>
                                            <p:fltVal val="1"/>
                                          </p:val>
                                        </p:tav>
                                      </p:tavLst>
                                    </p:anim>
                                    <p:anim calcmode="lin" valueType="num">
                                      <p:cBhvr>
                                        <p:cTn id="6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 calcmode="lin" valueType="num">
                                      <p:cBhvr>
                                        <p:cTn id="93" dur="500" fill="hold"/>
                                        <p:tgtEl>
                                          <p:spTgt spid="58"/>
                                        </p:tgtEl>
                                        <p:attrNameLst>
                                          <p:attrName>ppt_w</p:attrName>
                                        </p:attrNameLst>
                                      </p:cBhvr>
                                      <p:tavLst>
                                        <p:tav tm="0">
                                          <p:val>
                                            <p:fltVal val="0"/>
                                          </p:val>
                                        </p:tav>
                                        <p:tav tm="100000">
                                          <p:val>
                                            <p:strVal val="#ppt_w"/>
                                          </p:val>
                                        </p:tav>
                                      </p:tavLst>
                                    </p:anim>
                                    <p:anim calcmode="lin" valueType="num">
                                      <p:cBhvr>
                                        <p:cTn id="94"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22" grpId="0" animBg="1"/>
      <p:bldP spid="12" grpId="0"/>
      <p:bldP spid="13" grpId="0"/>
      <p:bldP spid="25" grpId="0"/>
      <p:bldP spid="26" grpId="0"/>
      <p:bldP spid="27" grpId="0"/>
      <p:bldP spid="28"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56" grpId="0">
        <p:tmplLst>
          <p:tmpl>
            <p:tnLst>
              <p:par>
                <p:cTn presetID="23" presetClass="entr" presetSubtype="16"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8" grpId="0">
        <p:tmplLst>
          <p:tmpl>
            <p:tnLst>
              <p:par>
                <p:cTn presetID="23" presetClass="entr" presetSubtype="16"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60" grpId="0">
        <p:tmplLst>
          <p:tmpl>
            <p:tnLst>
              <p:par>
                <p:cTn presetID="23" presetClass="entr" presetSubtype="16"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 7">
    <p:spTree>
      <p:nvGrpSpPr>
        <p:cNvPr id="1" name=""/>
        <p:cNvGrpSpPr/>
        <p:nvPr/>
      </p:nvGrpSpPr>
      <p:grpSpPr>
        <a:xfrm>
          <a:off x="0" y="0"/>
          <a:ext cx="0" cy="0"/>
          <a:chOff x="0" y="0"/>
          <a:chExt cx="0" cy="0"/>
        </a:xfrm>
      </p:grpSpPr>
      <p:sp>
        <p:nvSpPr>
          <p:cNvPr id="10" name="Rectangle 9"/>
          <p:cNvSpPr/>
          <p:nvPr userDrawn="1"/>
        </p:nvSpPr>
        <p:spPr>
          <a:xfrm>
            <a:off x="54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270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486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userDrawn="1"/>
        </p:nvSpPr>
        <p:spPr>
          <a:xfrm>
            <a:off x="702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userDrawn="1"/>
        </p:nvSpPr>
        <p:spPr>
          <a:xfrm>
            <a:off x="108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userDrawn="1"/>
        </p:nvSpPr>
        <p:spPr>
          <a:xfrm>
            <a:off x="360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userDrawn="1"/>
        </p:nvSpPr>
        <p:spPr>
          <a:xfrm>
            <a:off x="612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54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270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486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26" name="ZoneTexte 25"/>
          <p:cNvSpPr txBox="1"/>
          <p:nvPr userDrawn="1"/>
        </p:nvSpPr>
        <p:spPr>
          <a:xfrm>
            <a:off x="702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4</a:t>
            </a:r>
          </a:p>
        </p:txBody>
      </p:sp>
      <p:sp>
        <p:nvSpPr>
          <p:cNvPr id="27" name="ZoneTexte 26"/>
          <p:cNvSpPr txBox="1"/>
          <p:nvPr userDrawn="1"/>
        </p:nvSpPr>
        <p:spPr>
          <a:xfrm>
            <a:off x="108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5</a:t>
            </a:r>
          </a:p>
        </p:txBody>
      </p:sp>
      <p:sp>
        <p:nvSpPr>
          <p:cNvPr id="28" name="ZoneTexte 27"/>
          <p:cNvSpPr txBox="1"/>
          <p:nvPr userDrawn="1"/>
        </p:nvSpPr>
        <p:spPr>
          <a:xfrm>
            <a:off x="360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6</a:t>
            </a:r>
          </a:p>
        </p:txBody>
      </p:sp>
      <p:sp>
        <p:nvSpPr>
          <p:cNvPr id="29" name="ZoneTexte 28"/>
          <p:cNvSpPr txBox="1"/>
          <p:nvPr userDrawn="1"/>
        </p:nvSpPr>
        <p:spPr>
          <a:xfrm>
            <a:off x="612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7</a:t>
            </a:r>
          </a:p>
        </p:txBody>
      </p:sp>
      <p:sp>
        <p:nvSpPr>
          <p:cNvPr id="15" name="Espace réservé du texte 14"/>
          <p:cNvSpPr>
            <a:spLocks noGrp="1"/>
          </p:cNvSpPr>
          <p:nvPr>
            <p:ph type="body" sz="quarter" idx="13" hasCustomPrompt="1"/>
          </p:nvPr>
        </p:nvSpPr>
        <p:spPr>
          <a:xfrm>
            <a:off x="540000" y="144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2700000" y="144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4860000" y="144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56" name="Espace réservé du texte 55"/>
          <p:cNvSpPr>
            <a:spLocks noGrp="1"/>
          </p:cNvSpPr>
          <p:nvPr>
            <p:ph type="body" sz="quarter" idx="16" hasCustomPrompt="1"/>
          </p:nvPr>
        </p:nvSpPr>
        <p:spPr>
          <a:xfrm>
            <a:off x="7020000" y="1440000"/>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58" name="Espace réservé du texte 57"/>
          <p:cNvSpPr>
            <a:spLocks noGrp="1"/>
          </p:cNvSpPr>
          <p:nvPr>
            <p:ph type="body" sz="quarter" idx="17" hasCustomPrompt="1"/>
          </p:nvPr>
        </p:nvSpPr>
        <p:spPr>
          <a:xfrm>
            <a:off x="1080000" y="3780000"/>
            <a:ext cx="1800000" cy="1800000"/>
          </a:xfrm>
          <a:ln>
            <a:noFill/>
          </a:ln>
        </p:spPr>
        <p:txBody>
          <a:bodyPr anchor="ctr">
            <a:normAutofit/>
          </a:bodyPr>
          <a:lstStyle>
            <a:lvl1pPr marL="0" indent="0" algn="ctr">
              <a:buNone/>
              <a:defRPr sz="1800"/>
            </a:lvl1pPr>
          </a:lstStyle>
          <a:p>
            <a:pPr lvl="0"/>
            <a:r>
              <a:rPr lang="fr-FR" dirty="0"/>
              <a:t>Titre</a:t>
            </a:r>
          </a:p>
        </p:txBody>
      </p:sp>
      <p:sp>
        <p:nvSpPr>
          <p:cNvPr id="60" name="Espace réservé du texte 59"/>
          <p:cNvSpPr>
            <a:spLocks noGrp="1"/>
          </p:cNvSpPr>
          <p:nvPr>
            <p:ph type="body" sz="quarter" idx="18" hasCustomPrompt="1"/>
          </p:nvPr>
        </p:nvSpPr>
        <p:spPr>
          <a:xfrm>
            <a:off x="3600000" y="3780000"/>
            <a:ext cx="1800000" cy="1800000"/>
          </a:xfrm>
          <a:ln>
            <a:noFill/>
          </a:ln>
        </p:spPr>
        <p:txBody>
          <a:bodyPr lIns="36000" rIns="36000" anchor="ctr">
            <a:normAutofit/>
          </a:bodyPr>
          <a:lstStyle>
            <a:lvl1pPr marL="0" indent="0" algn="ctr">
              <a:buNone/>
              <a:defRPr sz="1800"/>
            </a:lvl1pPr>
          </a:lstStyle>
          <a:p>
            <a:pPr lvl="0"/>
            <a:r>
              <a:rPr lang="fr-FR" dirty="0"/>
              <a:t>Titre</a:t>
            </a:r>
          </a:p>
        </p:txBody>
      </p:sp>
      <p:sp>
        <p:nvSpPr>
          <p:cNvPr id="62" name="Espace réservé du texte 61"/>
          <p:cNvSpPr>
            <a:spLocks noGrp="1"/>
          </p:cNvSpPr>
          <p:nvPr>
            <p:ph type="body" sz="quarter" idx="19" hasCustomPrompt="1"/>
          </p:nvPr>
        </p:nvSpPr>
        <p:spPr>
          <a:xfrm>
            <a:off x="6120000" y="3779838"/>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anim calcmode="lin" valueType="num">
                                      <p:cBhvr>
                                        <p:cTn id="53" dur="2000" fill="hold"/>
                                        <p:tgtEl>
                                          <p:spTgt spid="21"/>
                                        </p:tgtEl>
                                        <p:attrNameLst>
                                          <p:attrName>ppt_w</p:attrName>
                                        </p:attrNameLst>
                                      </p:cBhvr>
                                      <p:tavLst>
                                        <p:tav tm="0" fmla="#ppt_w*sin(2.5*pi*$)">
                                          <p:val>
                                            <p:fltVal val="0"/>
                                          </p:val>
                                        </p:tav>
                                        <p:tav tm="100000">
                                          <p:val>
                                            <p:fltVal val="1"/>
                                          </p:val>
                                        </p:tav>
                                      </p:tavLst>
                                    </p:anim>
                                    <p:anim calcmode="lin" valueType="num">
                                      <p:cBhvr>
                                        <p:cTn id="54" dur="2000" fill="hold"/>
                                        <p:tgtEl>
                                          <p:spTgt spid="21"/>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25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000"/>
                                        <p:tgtEl>
                                          <p:spTgt spid="28"/>
                                        </p:tgtEl>
                                      </p:cBhvr>
                                    </p:animEffect>
                                    <p:anim calcmode="lin" valueType="num">
                                      <p:cBhvr>
                                        <p:cTn id="58" dur="2000" fill="hold"/>
                                        <p:tgtEl>
                                          <p:spTgt spid="28"/>
                                        </p:tgtEl>
                                        <p:attrNameLst>
                                          <p:attrName>ppt_w</p:attrName>
                                        </p:attrNameLst>
                                      </p:cBhvr>
                                      <p:tavLst>
                                        <p:tav tm="0" fmla="#ppt_w*sin(2.5*pi*$)">
                                          <p:val>
                                            <p:fltVal val="0"/>
                                          </p:val>
                                        </p:tav>
                                        <p:tav tm="100000">
                                          <p:val>
                                            <p:fltVal val="1"/>
                                          </p:val>
                                        </p:tav>
                                      </p:tavLst>
                                    </p:anim>
                                    <p:anim calcmode="lin" valueType="num">
                                      <p:cBhvr>
                                        <p:cTn id="59" dur="2000" fill="hold"/>
                                        <p:tgtEl>
                                          <p:spTgt spid="28"/>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2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anim calcmode="lin" valueType="num">
                                      <p:cBhvr>
                                        <p:cTn id="63" dur="2000" fill="hold"/>
                                        <p:tgtEl>
                                          <p:spTgt spid="22"/>
                                        </p:tgtEl>
                                        <p:attrNameLst>
                                          <p:attrName>ppt_w</p:attrName>
                                        </p:attrNameLst>
                                      </p:cBhvr>
                                      <p:tavLst>
                                        <p:tav tm="0" fmla="#ppt_w*sin(2.5*pi*$)">
                                          <p:val>
                                            <p:fltVal val="0"/>
                                          </p:val>
                                        </p:tav>
                                        <p:tav tm="100000">
                                          <p:val>
                                            <p:fltVal val="1"/>
                                          </p:val>
                                        </p:tav>
                                      </p:tavLst>
                                    </p:anim>
                                    <p:anim calcmode="lin" valueType="num">
                                      <p:cBhvr>
                                        <p:cTn id="64" dur="2000" fill="hold"/>
                                        <p:tgtEl>
                                          <p:spTgt spid="22"/>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3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anim calcmode="lin" valueType="num">
                                      <p:cBhvr>
                                        <p:cTn id="68" dur="2000" fill="hold"/>
                                        <p:tgtEl>
                                          <p:spTgt spid="29"/>
                                        </p:tgtEl>
                                        <p:attrNameLst>
                                          <p:attrName>ppt_w</p:attrName>
                                        </p:attrNameLst>
                                      </p:cBhvr>
                                      <p:tavLst>
                                        <p:tav tm="0" fmla="#ppt_w*sin(2.5*pi*$)">
                                          <p:val>
                                            <p:fltVal val="0"/>
                                          </p:val>
                                        </p:tav>
                                        <p:tav tm="100000">
                                          <p:val>
                                            <p:fltVal val="1"/>
                                          </p:val>
                                        </p:tav>
                                      </p:tavLst>
                                    </p:anim>
                                    <p:anim calcmode="lin" valueType="num">
                                      <p:cBhvr>
                                        <p:cTn id="69" dur="2000" fill="hold"/>
                                        <p:tgtEl>
                                          <p:spTgt spid="29"/>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30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anim calcmode="lin" valueType="num">
                                      <p:cBhvr>
                                        <p:cTn id="73" dur="2000" fill="hold"/>
                                        <p:tgtEl>
                                          <p:spTgt spid="23"/>
                                        </p:tgtEl>
                                        <p:attrNameLst>
                                          <p:attrName>ppt_w</p:attrName>
                                        </p:attrNameLst>
                                      </p:cBhvr>
                                      <p:tavLst>
                                        <p:tav tm="0" fmla="#ppt_w*sin(2.5*pi*$)">
                                          <p:val>
                                            <p:fltVal val="0"/>
                                          </p:val>
                                        </p:tav>
                                        <p:tav tm="100000">
                                          <p:val>
                                            <p:fltVal val="1"/>
                                          </p:val>
                                        </p:tav>
                                      </p:tavLst>
                                    </p:anim>
                                    <p:anim calcmode="lin" valueType="num">
                                      <p:cBhvr>
                                        <p:cTn id="7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fltVal val="0"/>
                                          </p:val>
                                        </p:tav>
                                        <p:tav tm="100000">
                                          <p:val>
                                            <p:strVal val="#ppt_w"/>
                                          </p:val>
                                        </p:tav>
                                      </p:tavLst>
                                    </p:anim>
                                    <p:anim calcmode="lin" valueType="num">
                                      <p:cBhvr>
                                        <p:cTn id="116" dur="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22" grpId="0" animBg="1"/>
      <p:bldP spid="23" grpId="0" animBg="1"/>
      <p:bldP spid="12" grpId="0"/>
      <p:bldP spid="13" grpId="0"/>
      <p:bldP spid="25" grpId="0"/>
      <p:bldP spid="26" grpId="0"/>
      <p:bldP spid="27" grpId="0"/>
      <p:bldP spid="28" grpId="0"/>
      <p:bldP spid="29"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56" grpId="0">
        <p:tmplLst>
          <p:tmpl>
            <p:tnLst>
              <p:par>
                <p:cTn presetID="23" presetClass="entr" presetSubtype="16"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8" grpId="0">
        <p:tmplLst>
          <p:tmpl>
            <p:tnLst>
              <p:par>
                <p:cTn presetID="23" presetClass="entr" presetSubtype="16"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60" grpId="0">
        <p:tmplLst>
          <p:tmpl>
            <p:tnLst>
              <p:par>
                <p:cTn presetID="23" presetClass="entr" presetSubtype="16"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2" grpId="0">
        <p:tmplLst>
          <p:tmpl>
            <p:tnLst>
              <p:par>
                <p:cTn presetID="23" presetClass="entr" presetSubtype="16" fill="hold" nodeType="click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n 8">
    <p:spTree>
      <p:nvGrpSpPr>
        <p:cNvPr id="1" name=""/>
        <p:cNvGrpSpPr/>
        <p:nvPr/>
      </p:nvGrpSpPr>
      <p:grpSpPr>
        <a:xfrm>
          <a:off x="0" y="0"/>
          <a:ext cx="0" cy="0"/>
          <a:chOff x="0" y="0"/>
          <a:chExt cx="0" cy="0"/>
        </a:xfrm>
      </p:grpSpPr>
      <p:sp>
        <p:nvSpPr>
          <p:cNvPr id="10" name="Rectangle 9"/>
          <p:cNvSpPr/>
          <p:nvPr userDrawn="1"/>
        </p:nvSpPr>
        <p:spPr>
          <a:xfrm>
            <a:off x="54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270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userDrawn="1"/>
        </p:nvSpPr>
        <p:spPr>
          <a:xfrm>
            <a:off x="486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userDrawn="1"/>
        </p:nvSpPr>
        <p:spPr>
          <a:xfrm>
            <a:off x="7020000" y="144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userDrawn="1"/>
        </p:nvSpPr>
        <p:spPr>
          <a:xfrm>
            <a:off x="54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userDrawn="1"/>
        </p:nvSpPr>
        <p:spPr>
          <a:xfrm>
            <a:off x="270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userDrawn="1"/>
        </p:nvSpPr>
        <p:spPr>
          <a:xfrm>
            <a:off x="486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userDrawn="1"/>
        </p:nvSpPr>
        <p:spPr>
          <a:xfrm>
            <a:off x="7020000" y="3780000"/>
            <a:ext cx="1800000" cy="1800000"/>
          </a:xfrm>
          <a:prstGeom prst="rect">
            <a:avLst/>
          </a:prstGeom>
          <a:gradFill flip="none" rotWithShape="1">
            <a:gsLst>
              <a:gs pos="0">
                <a:schemeClr val="accent3"/>
              </a:gs>
              <a:gs pos="100000">
                <a:schemeClr val="accent3">
                  <a:lumMod val="20000"/>
                  <a:lumOff val="80000"/>
                </a:schemeClr>
              </a:gs>
            </a:gsLst>
            <a:lin ang="16200000" scaled="0"/>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54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1</a:t>
            </a:r>
          </a:p>
        </p:txBody>
      </p:sp>
      <p:sp>
        <p:nvSpPr>
          <p:cNvPr id="13" name="ZoneTexte 12"/>
          <p:cNvSpPr txBox="1"/>
          <p:nvPr userDrawn="1"/>
        </p:nvSpPr>
        <p:spPr>
          <a:xfrm>
            <a:off x="270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2</a:t>
            </a:r>
          </a:p>
        </p:txBody>
      </p:sp>
      <p:sp>
        <p:nvSpPr>
          <p:cNvPr id="25" name="ZoneTexte 24"/>
          <p:cNvSpPr txBox="1"/>
          <p:nvPr userDrawn="1"/>
        </p:nvSpPr>
        <p:spPr>
          <a:xfrm>
            <a:off x="486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3</a:t>
            </a:r>
          </a:p>
        </p:txBody>
      </p:sp>
      <p:sp>
        <p:nvSpPr>
          <p:cNvPr id="26" name="ZoneTexte 25"/>
          <p:cNvSpPr txBox="1"/>
          <p:nvPr userDrawn="1"/>
        </p:nvSpPr>
        <p:spPr>
          <a:xfrm>
            <a:off x="7020000" y="1014781"/>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4</a:t>
            </a:r>
          </a:p>
        </p:txBody>
      </p:sp>
      <p:sp>
        <p:nvSpPr>
          <p:cNvPr id="27" name="ZoneTexte 26"/>
          <p:cNvSpPr txBox="1"/>
          <p:nvPr userDrawn="1"/>
        </p:nvSpPr>
        <p:spPr>
          <a:xfrm>
            <a:off x="54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5</a:t>
            </a:r>
          </a:p>
        </p:txBody>
      </p:sp>
      <p:sp>
        <p:nvSpPr>
          <p:cNvPr id="28" name="ZoneTexte 27"/>
          <p:cNvSpPr txBox="1"/>
          <p:nvPr userDrawn="1"/>
        </p:nvSpPr>
        <p:spPr>
          <a:xfrm>
            <a:off x="270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6</a:t>
            </a:r>
          </a:p>
        </p:txBody>
      </p:sp>
      <p:sp>
        <p:nvSpPr>
          <p:cNvPr id="29" name="ZoneTexte 28"/>
          <p:cNvSpPr txBox="1"/>
          <p:nvPr userDrawn="1"/>
        </p:nvSpPr>
        <p:spPr>
          <a:xfrm>
            <a:off x="486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7</a:t>
            </a:r>
          </a:p>
        </p:txBody>
      </p:sp>
      <p:sp>
        <p:nvSpPr>
          <p:cNvPr id="30" name="ZoneTexte 29"/>
          <p:cNvSpPr txBox="1"/>
          <p:nvPr userDrawn="1"/>
        </p:nvSpPr>
        <p:spPr>
          <a:xfrm>
            <a:off x="7020000" y="3355200"/>
            <a:ext cx="1800000" cy="2400657"/>
          </a:xfrm>
          <a:prstGeom prst="rect">
            <a:avLst/>
          </a:prstGeom>
          <a:noFill/>
        </p:spPr>
        <p:txBody>
          <a:bodyPr wrap="square" lIns="36000" rIns="36000" rtlCol="0">
            <a:spAutoFit/>
          </a:bodyPr>
          <a:lstStyle/>
          <a:p>
            <a:pPr algn="ctr"/>
            <a:r>
              <a:rPr lang="fr-FR" sz="15000" b="1" dirty="0">
                <a:solidFill>
                  <a:schemeClr val="bg1"/>
                </a:solidFill>
                <a:latin typeface="+mj-lt"/>
              </a:rPr>
              <a:t>8</a:t>
            </a:r>
          </a:p>
        </p:txBody>
      </p:sp>
      <p:sp>
        <p:nvSpPr>
          <p:cNvPr id="15" name="Espace réservé du texte 14"/>
          <p:cNvSpPr>
            <a:spLocks noGrp="1"/>
          </p:cNvSpPr>
          <p:nvPr>
            <p:ph type="body" sz="quarter" idx="13" hasCustomPrompt="1"/>
          </p:nvPr>
        </p:nvSpPr>
        <p:spPr>
          <a:xfrm>
            <a:off x="540000" y="1440000"/>
            <a:ext cx="1800000" cy="1800000"/>
          </a:xfrm>
          <a:ln>
            <a:noFill/>
          </a:ln>
        </p:spPr>
        <p:txBody>
          <a:bodyPr lIns="36000" rIns="36000" anchor="ctr" anchorCtr="1">
            <a:normAutofit/>
          </a:bodyPr>
          <a:lstStyle>
            <a:lvl1pPr marL="0" indent="0" algn="ctr">
              <a:buNone/>
              <a:defRPr sz="1800"/>
            </a:lvl1pPr>
          </a:lstStyle>
          <a:p>
            <a:pPr lvl="0"/>
            <a:r>
              <a:rPr lang="fr-FR" dirty="0"/>
              <a:t>Titre</a:t>
            </a:r>
          </a:p>
        </p:txBody>
      </p:sp>
      <p:sp>
        <p:nvSpPr>
          <p:cNvPr id="18" name="Espace réservé du texte 17"/>
          <p:cNvSpPr>
            <a:spLocks noGrp="1"/>
          </p:cNvSpPr>
          <p:nvPr>
            <p:ph type="body" sz="quarter" idx="14" hasCustomPrompt="1"/>
          </p:nvPr>
        </p:nvSpPr>
        <p:spPr>
          <a:xfrm>
            <a:off x="2700000" y="1440000"/>
            <a:ext cx="1800000" cy="1800000"/>
          </a:xfrm>
          <a:ln>
            <a:noFill/>
          </a:ln>
        </p:spPr>
        <p:txBody>
          <a:bodyPr anchor="ctr" anchorCtr="1">
            <a:normAutofit/>
          </a:bodyPr>
          <a:lstStyle>
            <a:lvl1pPr marL="0" indent="0" algn="ctr">
              <a:buNone/>
              <a:defRPr sz="1800"/>
            </a:lvl1pPr>
          </a:lstStyle>
          <a:p>
            <a:pPr lvl="0"/>
            <a:r>
              <a:rPr lang="fr-FR" dirty="0"/>
              <a:t>Titre</a:t>
            </a:r>
          </a:p>
        </p:txBody>
      </p:sp>
      <p:sp>
        <p:nvSpPr>
          <p:cNvPr id="44" name="Espace réservé du texte 43"/>
          <p:cNvSpPr>
            <a:spLocks noGrp="1"/>
          </p:cNvSpPr>
          <p:nvPr>
            <p:ph type="body" sz="quarter" idx="15" hasCustomPrompt="1"/>
          </p:nvPr>
        </p:nvSpPr>
        <p:spPr>
          <a:xfrm>
            <a:off x="4860000" y="1440000"/>
            <a:ext cx="1800000" cy="1800000"/>
          </a:xfrm>
          <a:ln>
            <a:noFill/>
          </a:ln>
        </p:spPr>
        <p:txBody>
          <a:bodyPr lIns="36000" rIns="36000" anchor="ctr">
            <a:noAutofit/>
          </a:bodyPr>
          <a:lstStyle>
            <a:lvl1pPr marL="0" indent="0" algn="ctr">
              <a:buNone/>
              <a:defRPr sz="1800"/>
            </a:lvl1pPr>
            <a:lvl2pPr>
              <a:defRPr sz="1800"/>
            </a:lvl2pPr>
            <a:lvl3pPr>
              <a:defRPr sz="1800"/>
            </a:lvl3pPr>
            <a:lvl4pPr>
              <a:defRPr sz="1800"/>
            </a:lvl4pPr>
            <a:lvl5pPr>
              <a:defRPr sz="1800"/>
            </a:lvl5pPr>
          </a:lstStyle>
          <a:p>
            <a:pPr lvl="0"/>
            <a:r>
              <a:rPr lang="fr-FR" dirty="0"/>
              <a:t>Titre</a:t>
            </a:r>
          </a:p>
        </p:txBody>
      </p:sp>
      <p:sp>
        <p:nvSpPr>
          <p:cNvPr id="56" name="Espace réservé du texte 55"/>
          <p:cNvSpPr>
            <a:spLocks noGrp="1"/>
          </p:cNvSpPr>
          <p:nvPr>
            <p:ph type="body" sz="quarter" idx="16" hasCustomPrompt="1"/>
          </p:nvPr>
        </p:nvSpPr>
        <p:spPr>
          <a:xfrm>
            <a:off x="7020000" y="1440000"/>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58" name="Espace réservé du texte 57"/>
          <p:cNvSpPr>
            <a:spLocks noGrp="1"/>
          </p:cNvSpPr>
          <p:nvPr>
            <p:ph type="body" sz="quarter" idx="17" hasCustomPrompt="1"/>
          </p:nvPr>
        </p:nvSpPr>
        <p:spPr>
          <a:xfrm>
            <a:off x="540000" y="3780000"/>
            <a:ext cx="1800000" cy="1800000"/>
          </a:xfrm>
          <a:ln>
            <a:noFill/>
          </a:ln>
        </p:spPr>
        <p:txBody>
          <a:bodyPr anchor="ctr">
            <a:normAutofit/>
          </a:bodyPr>
          <a:lstStyle>
            <a:lvl1pPr marL="0" indent="0" algn="ctr">
              <a:buNone/>
              <a:defRPr sz="1800"/>
            </a:lvl1pPr>
          </a:lstStyle>
          <a:p>
            <a:pPr lvl="0"/>
            <a:r>
              <a:rPr lang="fr-FR" dirty="0"/>
              <a:t>Titre</a:t>
            </a:r>
          </a:p>
        </p:txBody>
      </p:sp>
      <p:sp>
        <p:nvSpPr>
          <p:cNvPr id="60" name="Espace réservé du texte 59"/>
          <p:cNvSpPr>
            <a:spLocks noGrp="1"/>
          </p:cNvSpPr>
          <p:nvPr>
            <p:ph type="body" sz="quarter" idx="18" hasCustomPrompt="1"/>
          </p:nvPr>
        </p:nvSpPr>
        <p:spPr>
          <a:xfrm>
            <a:off x="2700000" y="3780000"/>
            <a:ext cx="1800000" cy="1800000"/>
          </a:xfrm>
          <a:ln>
            <a:noFill/>
          </a:ln>
        </p:spPr>
        <p:txBody>
          <a:bodyPr lIns="36000" rIns="36000" anchor="ctr">
            <a:normAutofit/>
          </a:bodyPr>
          <a:lstStyle>
            <a:lvl1pPr marL="0" indent="0" algn="ctr">
              <a:buNone/>
              <a:defRPr sz="1800"/>
            </a:lvl1pPr>
          </a:lstStyle>
          <a:p>
            <a:pPr lvl="0"/>
            <a:r>
              <a:rPr lang="fr-FR" dirty="0"/>
              <a:t>Titre</a:t>
            </a:r>
          </a:p>
        </p:txBody>
      </p:sp>
      <p:sp>
        <p:nvSpPr>
          <p:cNvPr id="62" name="Espace réservé du texte 61"/>
          <p:cNvSpPr>
            <a:spLocks noGrp="1"/>
          </p:cNvSpPr>
          <p:nvPr>
            <p:ph type="body" sz="quarter" idx="19" hasCustomPrompt="1"/>
          </p:nvPr>
        </p:nvSpPr>
        <p:spPr>
          <a:xfrm>
            <a:off x="4860000" y="3779838"/>
            <a:ext cx="1800000" cy="1800000"/>
          </a:xfrm>
          <a:ln>
            <a:noFill/>
          </a:ln>
        </p:spPr>
        <p:txBody>
          <a:bodyPr lIns="36000" rIns="36000" anchor="ctr">
            <a:noAutofit/>
          </a:bodyPr>
          <a:lstStyle>
            <a:lvl1pPr marL="0" indent="0" algn="ctr">
              <a:buNone/>
              <a:defRPr sz="1800"/>
            </a:lvl1pPr>
            <a:lvl2pPr algn="ctr">
              <a:defRPr sz="1800"/>
            </a:lvl2pPr>
            <a:lvl3pPr algn="ctr">
              <a:defRPr sz="1800"/>
            </a:lvl3pPr>
            <a:lvl4pPr algn="ctr">
              <a:defRPr sz="1800"/>
            </a:lvl4pPr>
            <a:lvl5pPr algn="ctr">
              <a:defRPr sz="1800"/>
            </a:lvl5pPr>
          </a:lstStyle>
          <a:p>
            <a:pPr lvl="0"/>
            <a:r>
              <a:rPr lang="fr-FR" dirty="0"/>
              <a:t>Titre</a:t>
            </a:r>
          </a:p>
        </p:txBody>
      </p:sp>
      <p:sp>
        <p:nvSpPr>
          <p:cNvPr id="64" name="Espace réservé du texte 63"/>
          <p:cNvSpPr>
            <a:spLocks noGrp="1"/>
          </p:cNvSpPr>
          <p:nvPr>
            <p:ph type="body" sz="quarter" idx="20" hasCustomPrompt="1"/>
          </p:nvPr>
        </p:nvSpPr>
        <p:spPr>
          <a:xfrm>
            <a:off x="7020000" y="3780000"/>
            <a:ext cx="1800000" cy="1800000"/>
          </a:xfrm>
          <a:ln>
            <a:noFill/>
          </a:ln>
        </p:spPr>
        <p:txBody>
          <a:bodyPr lIns="36000" rIns="36000" anchor="ctr">
            <a:normAutofit/>
          </a:bodyPr>
          <a:lstStyle>
            <a:lvl1pPr marL="0" indent="0" algn="ctr">
              <a:buNone/>
              <a:defRPr sz="1800"/>
            </a:lvl1pPr>
          </a:lstStyle>
          <a:p>
            <a:pPr lvl="0"/>
            <a:r>
              <a:rPr lang="fr-FR" dirty="0"/>
              <a:t>Titre</a:t>
            </a:r>
          </a:p>
        </p:txBody>
      </p:sp>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9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ppt_w</p:attrName>
                                        </p:attrNameLst>
                                      </p:cBhvr>
                                      <p:tavLst>
                                        <p:tav tm="0" fmla="#ppt_w*sin(2.5*pi*$)">
                                          <p:val>
                                            <p:fltVal val="0"/>
                                          </p:val>
                                        </p:tav>
                                        <p:tav tm="100000">
                                          <p:val>
                                            <p:fltVal val="1"/>
                                          </p:val>
                                        </p:tav>
                                      </p:tavLst>
                                    </p:anim>
                                    <p:anim calcmode="lin" valueType="num">
                                      <p:cBhvr>
                                        <p:cTn id="34" dur="2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anim calcmode="lin" valueType="num">
                                      <p:cBhvr>
                                        <p:cTn id="53" dur="2000" fill="hold"/>
                                        <p:tgtEl>
                                          <p:spTgt spid="21"/>
                                        </p:tgtEl>
                                        <p:attrNameLst>
                                          <p:attrName>ppt_w</p:attrName>
                                        </p:attrNameLst>
                                      </p:cBhvr>
                                      <p:tavLst>
                                        <p:tav tm="0" fmla="#ppt_w*sin(2.5*pi*$)">
                                          <p:val>
                                            <p:fltVal val="0"/>
                                          </p:val>
                                        </p:tav>
                                        <p:tav tm="100000">
                                          <p:val>
                                            <p:fltVal val="1"/>
                                          </p:val>
                                        </p:tav>
                                      </p:tavLst>
                                    </p:anim>
                                    <p:anim calcmode="lin" valueType="num">
                                      <p:cBhvr>
                                        <p:cTn id="54" dur="2000" fill="hold"/>
                                        <p:tgtEl>
                                          <p:spTgt spid="21"/>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25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000"/>
                                        <p:tgtEl>
                                          <p:spTgt spid="28"/>
                                        </p:tgtEl>
                                      </p:cBhvr>
                                    </p:animEffect>
                                    <p:anim calcmode="lin" valueType="num">
                                      <p:cBhvr>
                                        <p:cTn id="58" dur="2000" fill="hold"/>
                                        <p:tgtEl>
                                          <p:spTgt spid="28"/>
                                        </p:tgtEl>
                                        <p:attrNameLst>
                                          <p:attrName>ppt_w</p:attrName>
                                        </p:attrNameLst>
                                      </p:cBhvr>
                                      <p:tavLst>
                                        <p:tav tm="0" fmla="#ppt_w*sin(2.5*pi*$)">
                                          <p:val>
                                            <p:fltVal val="0"/>
                                          </p:val>
                                        </p:tav>
                                        <p:tav tm="100000">
                                          <p:val>
                                            <p:fltVal val="1"/>
                                          </p:val>
                                        </p:tav>
                                      </p:tavLst>
                                    </p:anim>
                                    <p:anim calcmode="lin" valueType="num">
                                      <p:cBhvr>
                                        <p:cTn id="59" dur="2000" fill="hold"/>
                                        <p:tgtEl>
                                          <p:spTgt spid="28"/>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2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anim calcmode="lin" valueType="num">
                                      <p:cBhvr>
                                        <p:cTn id="63" dur="2000" fill="hold"/>
                                        <p:tgtEl>
                                          <p:spTgt spid="22"/>
                                        </p:tgtEl>
                                        <p:attrNameLst>
                                          <p:attrName>ppt_w</p:attrName>
                                        </p:attrNameLst>
                                      </p:cBhvr>
                                      <p:tavLst>
                                        <p:tav tm="0" fmla="#ppt_w*sin(2.5*pi*$)">
                                          <p:val>
                                            <p:fltVal val="0"/>
                                          </p:val>
                                        </p:tav>
                                        <p:tav tm="100000">
                                          <p:val>
                                            <p:fltVal val="1"/>
                                          </p:val>
                                        </p:tav>
                                      </p:tavLst>
                                    </p:anim>
                                    <p:anim calcmode="lin" valueType="num">
                                      <p:cBhvr>
                                        <p:cTn id="64" dur="2000" fill="hold"/>
                                        <p:tgtEl>
                                          <p:spTgt spid="22"/>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3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anim calcmode="lin" valueType="num">
                                      <p:cBhvr>
                                        <p:cTn id="68" dur="2000" fill="hold"/>
                                        <p:tgtEl>
                                          <p:spTgt spid="29"/>
                                        </p:tgtEl>
                                        <p:attrNameLst>
                                          <p:attrName>ppt_w</p:attrName>
                                        </p:attrNameLst>
                                      </p:cBhvr>
                                      <p:tavLst>
                                        <p:tav tm="0" fmla="#ppt_w*sin(2.5*pi*$)">
                                          <p:val>
                                            <p:fltVal val="0"/>
                                          </p:val>
                                        </p:tav>
                                        <p:tav tm="100000">
                                          <p:val>
                                            <p:fltVal val="1"/>
                                          </p:val>
                                        </p:tav>
                                      </p:tavLst>
                                    </p:anim>
                                    <p:anim calcmode="lin" valueType="num">
                                      <p:cBhvr>
                                        <p:cTn id="69" dur="2000" fill="hold"/>
                                        <p:tgtEl>
                                          <p:spTgt spid="29"/>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30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anim calcmode="lin" valueType="num">
                                      <p:cBhvr>
                                        <p:cTn id="73" dur="2000" fill="hold"/>
                                        <p:tgtEl>
                                          <p:spTgt spid="23"/>
                                        </p:tgtEl>
                                        <p:attrNameLst>
                                          <p:attrName>ppt_w</p:attrName>
                                        </p:attrNameLst>
                                      </p:cBhvr>
                                      <p:tavLst>
                                        <p:tav tm="0" fmla="#ppt_w*sin(2.5*pi*$)">
                                          <p:val>
                                            <p:fltVal val="0"/>
                                          </p:val>
                                        </p:tav>
                                        <p:tav tm="100000">
                                          <p:val>
                                            <p:fltVal val="1"/>
                                          </p:val>
                                        </p:tav>
                                      </p:tavLst>
                                    </p:anim>
                                    <p:anim calcmode="lin" valueType="num">
                                      <p:cBhvr>
                                        <p:cTn id="74" dur="2000" fill="hold"/>
                                        <p:tgtEl>
                                          <p:spTgt spid="23"/>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350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anim calcmode="lin" valueType="num">
                                      <p:cBhvr>
                                        <p:cTn id="78" dur="2000" fill="hold"/>
                                        <p:tgtEl>
                                          <p:spTgt spid="30"/>
                                        </p:tgtEl>
                                        <p:attrNameLst>
                                          <p:attrName>ppt_w</p:attrName>
                                        </p:attrNameLst>
                                      </p:cBhvr>
                                      <p:tavLst>
                                        <p:tav tm="0" fmla="#ppt_w*sin(2.5*pi*$)">
                                          <p:val>
                                            <p:fltVal val="0"/>
                                          </p:val>
                                        </p:tav>
                                        <p:tav tm="100000">
                                          <p:val>
                                            <p:fltVal val="1"/>
                                          </p:val>
                                        </p:tav>
                                      </p:tavLst>
                                    </p:anim>
                                    <p:anim calcmode="lin" valueType="num">
                                      <p:cBhvr>
                                        <p:cTn id="79" dur="2000" fill="hold"/>
                                        <p:tgtEl>
                                          <p:spTgt spid="30"/>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350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000"/>
                                        <p:tgtEl>
                                          <p:spTgt spid="24"/>
                                        </p:tgtEl>
                                      </p:cBhvr>
                                    </p:animEffect>
                                    <p:anim calcmode="lin" valueType="num">
                                      <p:cBhvr>
                                        <p:cTn id="83" dur="2000" fill="hold"/>
                                        <p:tgtEl>
                                          <p:spTgt spid="24"/>
                                        </p:tgtEl>
                                        <p:attrNameLst>
                                          <p:attrName>ppt_w</p:attrName>
                                        </p:attrNameLst>
                                      </p:cBhvr>
                                      <p:tavLst>
                                        <p:tav tm="0" fmla="#ppt_w*sin(2.5*pi*$)">
                                          <p:val>
                                            <p:fltVal val="0"/>
                                          </p:val>
                                        </p:tav>
                                        <p:tav tm="100000">
                                          <p:val>
                                            <p:fltVal val="1"/>
                                          </p:val>
                                        </p:tav>
                                      </p:tavLst>
                                    </p:anim>
                                    <p:anim calcmode="lin" valueType="num">
                                      <p:cBhvr>
                                        <p:cTn id="84"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
                                          </p:val>
                                        </p:tav>
                                        <p:tav tm="100000">
                                          <p:val>
                                            <p:strVal val="#ppt_w"/>
                                          </p:val>
                                        </p:tav>
                                      </p:tavLst>
                                    </p:anim>
                                    <p:anim calcmode="lin" valueType="num">
                                      <p:cBhvr>
                                        <p:cTn id="10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p:cTn id="113" dur="500" fill="hold"/>
                                        <p:tgtEl>
                                          <p:spTgt spid="58"/>
                                        </p:tgtEl>
                                        <p:attrNameLst>
                                          <p:attrName>ppt_w</p:attrName>
                                        </p:attrNameLst>
                                      </p:cBhvr>
                                      <p:tavLst>
                                        <p:tav tm="0">
                                          <p:val>
                                            <p:fltVal val="0"/>
                                          </p:val>
                                        </p:tav>
                                        <p:tav tm="100000">
                                          <p:val>
                                            <p:strVal val="#ppt_w"/>
                                          </p:val>
                                        </p:tav>
                                      </p:tavLst>
                                    </p:anim>
                                    <p:anim calcmode="lin" valueType="num">
                                      <p:cBhvr>
                                        <p:cTn id="114"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60"/>
                                        </p:tgtEl>
                                        <p:attrNameLst>
                                          <p:attrName>style.visibility</p:attrName>
                                        </p:attrNameLst>
                                      </p:cBhvr>
                                      <p:to>
                                        <p:strVal val="visible"/>
                                      </p:to>
                                    </p:set>
                                    <p:anim calcmode="lin" valueType="num">
                                      <p:cBhvr>
                                        <p:cTn id="119" dur="500" fill="hold"/>
                                        <p:tgtEl>
                                          <p:spTgt spid="60"/>
                                        </p:tgtEl>
                                        <p:attrNameLst>
                                          <p:attrName>ppt_w</p:attrName>
                                        </p:attrNameLst>
                                      </p:cBhvr>
                                      <p:tavLst>
                                        <p:tav tm="0">
                                          <p:val>
                                            <p:fltVal val="0"/>
                                          </p:val>
                                        </p:tav>
                                        <p:tav tm="100000">
                                          <p:val>
                                            <p:strVal val="#ppt_w"/>
                                          </p:val>
                                        </p:tav>
                                      </p:tavLst>
                                    </p:anim>
                                    <p:anim calcmode="lin" valueType="num">
                                      <p:cBhvr>
                                        <p:cTn id="120"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62"/>
                                        </p:tgtEl>
                                        <p:attrNameLst>
                                          <p:attrName>style.visibility</p:attrName>
                                        </p:attrNameLst>
                                      </p:cBhvr>
                                      <p:to>
                                        <p:strVal val="visible"/>
                                      </p:to>
                                    </p:set>
                                    <p:anim calcmode="lin" valueType="num">
                                      <p:cBhvr>
                                        <p:cTn id="125" dur="500" fill="hold"/>
                                        <p:tgtEl>
                                          <p:spTgt spid="62"/>
                                        </p:tgtEl>
                                        <p:attrNameLst>
                                          <p:attrName>ppt_w</p:attrName>
                                        </p:attrNameLst>
                                      </p:cBhvr>
                                      <p:tavLst>
                                        <p:tav tm="0">
                                          <p:val>
                                            <p:fltVal val="0"/>
                                          </p:val>
                                        </p:tav>
                                        <p:tav tm="100000">
                                          <p:val>
                                            <p:strVal val="#ppt_w"/>
                                          </p:val>
                                        </p:tav>
                                      </p:tavLst>
                                    </p:anim>
                                    <p:anim calcmode="lin" valueType="num">
                                      <p:cBhvr>
                                        <p:cTn id="126"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 calcmode="lin" valueType="num">
                                      <p:cBhvr>
                                        <p:cTn id="131" dur="500" fill="hold"/>
                                        <p:tgtEl>
                                          <p:spTgt spid="64"/>
                                        </p:tgtEl>
                                        <p:attrNameLst>
                                          <p:attrName>ppt_w</p:attrName>
                                        </p:attrNameLst>
                                      </p:cBhvr>
                                      <p:tavLst>
                                        <p:tav tm="0">
                                          <p:val>
                                            <p:fltVal val="0"/>
                                          </p:val>
                                        </p:tav>
                                        <p:tav tm="100000">
                                          <p:val>
                                            <p:strVal val="#ppt_w"/>
                                          </p:val>
                                        </p:tav>
                                      </p:tavLst>
                                    </p:anim>
                                    <p:anim calcmode="lin" valueType="num">
                                      <p:cBhvr>
                                        <p:cTn id="132"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22" grpId="0" animBg="1"/>
      <p:bldP spid="23" grpId="0" animBg="1"/>
      <p:bldP spid="24" grpId="0" animBg="1"/>
      <p:bldP spid="12" grpId="0"/>
      <p:bldP spid="13" grpId="0"/>
      <p:bldP spid="25" grpId="0"/>
      <p:bldP spid="26" grpId="0"/>
      <p:bldP spid="27" grpId="0"/>
      <p:bldP spid="28" grpId="0"/>
      <p:bldP spid="29" grpId="0"/>
      <p:bldP spid="30" grpId="0"/>
      <p:bldP spid="15" grpId="0">
        <p:tmplLst>
          <p:tmpl>
            <p:tnLst>
              <p:par>
                <p:cTn presetID="23" presetClass="entr" presetSubtype="16"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8" grpId="0">
        <p:tmplLst>
          <p:tmpl>
            <p:tnLst>
              <p:par>
                <p:cTn presetID="23" presetClass="entr" presetSubtype="16"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childTnLst>
                </p:cTn>
              </p:par>
            </p:tnLst>
          </p:tmpl>
        </p:tmplLst>
      </p:bldP>
      <p:bldP spid="44" grpId="0">
        <p:tmplLst>
          <p:tmpl>
            <p:tnLst>
              <p:par>
                <p:cTn presetID="23" presetClass="entr" presetSubtype="16"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56" grpId="0">
        <p:tmplLst>
          <p:tmpl>
            <p:tnLst>
              <p:par>
                <p:cTn presetID="23" presetClass="entr" presetSubtype="16"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8" grpId="0">
        <p:tmplLst>
          <p:tmpl>
            <p:tnLst>
              <p:par>
                <p:cTn presetID="23" presetClass="entr" presetSubtype="16"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60" grpId="0">
        <p:tmplLst>
          <p:tmpl>
            <p:tnLst>
              <p:par>
                <p:cTn presetID="23" presetClass="entr" presetSubtype="16"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2" grpId="0">
        <p:tmplLst>
          <p:tmpl>
            <p:tnLst>
              <p:par>
                <p:cTn presetID="23" presetClass="entr" presetSubtype="16" fill="hold" nodeType="click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childTnLst>
                </p:cTn>
              </p:par>
            </p:tnLst>
          </p:tmpl>
        </p:tmplLst>
      </p:bldP>
      <p:bldP spid="64" grpId="0">
        <p:tmplLst>
          <p:tmpl>
            <p:tnLst>
              <p:par>
                <p:cTn presetID="23" presetClass="entr" presetSubtype="16" fill="hold" nodeType="click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2">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spTree>
    <p:extLst>
      <p:ext uri="{BB962C8B-B14F-4D97-AF65-F5344CB8AC3E}">
        <p14:creationId xmlns:p14="http://schemas.microsoft.com/office/powerpoint/2010/main" val="283996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5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Rectangle 10"/>
          <p:cNvSpPr/>
          <p:nvPr userDrawn="1"/>
        </p:nvSpPr>
        <p:spPr>
          <a:xfrm>
            <a:off x="0" y="6475597"/>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Losange 9"/>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sp>
        <p:nvSpPr>
          <p:cNvPr id="2" name="Titre 1"/>
          <p:cNvSpPr>
            <a:spLocks noGrp="1"/>
          </p:cNvSpPr>
          <p:nvPr>
            <p:ph type="title"/>
          </p:nvPr>
        </p:nvSpPr>
        <p:spPr>
          <a:xfrm>
            <a:off x="180000" y="72000"/>
            <a:ext cx="8784000" cy="1143000"/>
          </a:xfrm>
        </p:spPr>
        <p:txBody>
          <a:bodyPr>
            <a:normAutofit/>
          </a:bodyPr>
          <a:lstStyle>
            <a:lvl1pPr algn="l">
              <a:defRPr sz="2400">
                <a:solidFill>
                  <a:schemeClr val="accent1"/>
                </a:solidFill>
              </a:defRPr>
            </a:lvl1pPr>
          </a:lstStyle>
          <a:p>
            <a:r>
              <a:rPr lang="fr-FR"/>
              <a:t>Modifiez le style du titre</a:t>
            </a:r>
          </a:p>
        </p:txBody>
      </p:sp>
      <p:sp>
        <p:nvSpPr>
          <p:cNvPr id="3" name="Espace réservé du contenu 2"/>
          <p:cNvSpPr>
            <a:spLocks noGrp="1"/>
          </p:cNvSpPr>
          <p:nvPr>
            <p:ph idx="1"/>
          </p:nvPr>
        </p:nvSpPr>
        <p:spPr>
          <a:xfrm>
            <a:off x="180000" y="1295999"/>
            <a:ext cx="8784000" cy="4896000"/>
          </a:xfrm>
        </p:spPr>
        <p:txBody>
          <a:bodyPr/>
          <a:lstStyle>
            <a:lvl1pPr>
              <a:buClr>
                <a:schemeClr val="accent1"/>
              </a:buClr>
              <a:defRPr sz="3000"/>
            </a:lvl1pPr>
            <a:lvl2pPr>
              <a:buClr>
                <a:schemeClr val="accent1"/>
              </a:buClr>
              <a:defRPr sz="2400"/>
            </a:lvl2pPr>
            <a:lvl3pPr marL="1143000" indent="-228600">
              <a:buClr>
                <a:schemeClr val="accent1"/>
              </a:buClr>
              <a:buSzPct val="100000"/>
              <a:buFont typeface="Wingdings" charset="2"/>
              <a:buChar char="§"/>
              <a:defRPr sz="2000"/>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6830400" y="6365035"/>
            <a:ext cx="2133600" cy="365125"/>
          </a:xfrm>
        </p:spPr>
        <p:txBody>
          <a:bodyPr/>
          <a:lstStyle>
            <a:lvl1pPr>
              <a:defRPr sz="1100">
                <a:solidFill>
                  <a:schemeClr val="bg1"/>
                </a:solidFill>
              </a:defRPr>
            </a:lvl1pPr>
          </a:lstStyle>
          <a:p>
            <a:fld id="{9A0FEA26-BA36-A046-93B3-52F50A1DCDBA}" type="slidenum">
              <a:rPr lang="fr-FR" smtClean="0"/>
              <a:pPr/>
              <a:t>‹N°›</a:t>
            </a:fld>
            <a:endParaRPr lang="fr-FR"/>
          </a:p>
        </p:txBody>
      </p:sp>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610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1963632-D816-8149-945E-D50B6C193772}" type="datetimeFigureOut">
              <a:rPr lang="fr-FR" smtClean="0"/>
              <a:t>09/10/2019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0FEA26-BA36-A046-93B3-52F50A1DCDBA}" type="slidenum">
              <a:rPr lang="fr-FR" smtClean="0"/>
              <a:t>‹N°›</a:t>
            </a:fld>
            <a:endParaRPr lang="fr-FR"/>
          </a:p>
        </p:txBody>
      </p:sp>
    </p:spTree>
    <p:extLst>
      <p:ext uri="{BB962C8B-B14F-4D97-AF65-F5344CB8AC3E}">
        <p14:creationId xmlns:p14="http://schemas.microsoft.com/office/powerpoint/2010/main" val="306198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963632-D816-8149-945E-D50B6C193772}" type="datetimeFigureOut">
              <a:rPr lang="fr-FR" smtClean="0"/>
              <a:t>09/10/2019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0FEA26-BA36-A046-93B3-52F50A1DCDBA}" type="slidenum">
              <a:rPr lang="fr-FR" smtClean="0"/>
              <a:t>‹N°›</a:t>
            </a:fld>
            <a:endParaRPr lang="fr-FR"/>
          </a:p>
        </p:txBody>
      </p:sp>
    </p:spTree>
    <p:extLst>
      <p:ext uri="{BB962C8B-B14F-4D97-AF65-F5344CB8AC3E}">
        <p14:creationId xmlns:p14="http://schemas.microsoft.com/office/powerpoint/2010/main" val="390580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963632-D816-8149-945E-D50B6C193772}" type="datetimeFigureOut">
              <a:rPr lang="fr-FR" smtClean="0"/>
              <a:t>09/10/2019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0FEA26-BA36-A046-93B3-52F50A1DCDBA}" type="slidenum">
              <a:rPr lang="fr-FR" smtClean="0"/>
              <a:t>‹N°›</a:t>
            </a:fld>
            <a:endParaRPr lang="fr-FR"/>
          </a:p>
        </p:txBody>
      </p:sp>
    </p:spTree>
    <p:extLst>
      <p:ext uri="{BB962C8B-B14F-4D97-AF65-F5344CB8AC3E}">
        <p14:creationId xmlns:p14="http://schemas.microsoft.com/office/powerpoint/2010/main" val="2469357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963632-D816-8149-945E-D50B6C193772}" type="datetimeFigureOut">
              <a:rPr lang="fr-FR" smtClean="0"/>
              <a:t>09/10/2019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0FEA26-BA36-A046-93B3-52F50A1DCDBA}" type="slidenum">
              <a:rPr lang="fr-FR" smtClean="0"/>
              <a:t>‹N°›</a:t>
            </a:fld>
            <a:endParaRPr lang="fr-FR"/>
          </a:p>
        </p:txBody>
      </p:sp>
    </p:spTree>
    <p:extLst>
      <p:ext uri="{BB962C8B-B14F-4D97-AF65-F5344CB8AC3E}">
        <p14:creationId xmlns:p14="http://schemas.microsoft.com/office/powerpoint/2010/main" val="75543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userDrawn="1"/>
        </p:nvSpPr>
        <p:spPr>
          <a:xfrm>
            <a:off x="0" y="1980000"/>
            <a:ext cx="9144000" cy="14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32000" y="1979999"/>
            <a:ext cx="8460000" cy="1440000"/>
          </a:xfrm>
        </p:spPr>
        <p:txBody>
          <a:bodyPr anchor="ctr">
            <a:normAutofit/>
          </a:bodyPr>
          <a:lstStyle>
            <a:lvl1pPr algn="l">
              <a:defRPr sz="3600" b="0" cap="none">
                <a:solidFill>
                  <a:schemeClr val="bg1"/>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1296000" y="3456000"/>
            <a:ext cx="7776000" cy="1500187"/>
          </a:xfrm>
        </p:spPr>
        <p:txBody>
          <a:bodyPr anchor="t">
            <a:normAutofit/>
          </a:bodyPr>
          <a:lstStyle>
            <a:lvl1pPr marL="0" indent="0">
              <a:buNone/>
              <a:defRPr sz="2400">
                <a:solidFill>
                  <a:srgbClr val="5858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spTree>
    <p:extLst>
      <p:ext uri="{BB962C8B-B14F-4D97-AF65-F5344CB8AC3E}">
        <p14:creationId xmlns:p14="http://schemas.microsoft.com/office/powerpoint/2010/main" val="224815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Losange 8"/>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sp>
        <p:nvSpPr>
          <p:cNvPr id="2" name="Titre 1"/>
          <p:cNvSpPr>
            <a:spLocks noGrp="1"/>
          </p:cNvSpPr>
          <p:nvPr>
            <p:ph type="title"/>
          </p:nvPr>
        </p:nvSpPr>
        <p:spPr>
          <a:xfrm>
            <a:off x="180000" y="72000"/>
            <a:ext cx="8784000" cy="1144800"/>
          </a:xfrm>
        </p:spPr>
        <p:txBody>
          <a:bodyPr anchor="ctr">
            <a:normAutofit/>
          </a:bodyPr>
          <a:lstStyle>
            <a:lvl1pPr algn="l">
              <a:defRPr sz="2400" b="0">
                <a:solidFill>
                  <a:srgbClr val="003E90"/>
                </a:solidFill>
              </a:defRPr>
            </a:lvl1pPr>
          </a:lstStyle>
          <a:p>
            <a:r>
              <a:rPr lang="fr-FR"/>
              <a:t>Modifiez le style du titre</a:t>
            </a:r>
            <a:endParaRPr lang="fr-FR" dirty="0"/>
          </a:p>
        </p:txBody>
      </p:sp>
      <p:sp>
        <p:nvSpPr>
          <p:cNvPr id="3" name="Espace réservé pour une image  2"/>
          <p:cNvSpPr>
            <a:spLocks noGrp="1"/>
          </p:cNvSpPr>
          <p:nvPr>
            <p:ph type="pic" idx="1"/>
          </p:nvPr>
        </p:nvSpPr>
        <p:spPr>
          <a:xfrm>
            <a:off x="180000" y="1296000"/>
            <a:ext cx="8784000" cy="421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80000" y="5544000"/>
            <a:ext cx="8784000" cy="7200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cxnSp>
        <p:nvCxnSpPr>
          <p:cNvPr id="11" name="Connecteur droit 10"/>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01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endParaRPr lang="fr-FR" dirty="0"/>
          </a:p>
        </p:txBody>
      </p:sp>
      <p:sp>
        <p:nvSpPr>
          <p:cNvPr id="3" name="Espace réservé du contenu 2"/>
          <p:cNvSpPr>
            <a:spLocks noGrp="1"/>
          </p:cNvSpPr>
          <p:nvPr>
            <p:ph sz="half" idx="1"/>
          </p:nvPr>
        </p:nvSpPr>
        <p:spPr>
          <a:xfrm>
            <a:off x="180000" y="1296000"/>
            <a:ext cx="4315800" cy="48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96000"/>
            <a:ext cx="4315800" cy="48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9" name="Losange 8"/>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11" name="Connecteur droit 10"/>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91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71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Espace réservé pour une image  10"/>
          <p:cNvSpPr>
            <a:spLocks noGrp="1"/>
          </p:cNvSpPr>
          <p:nvPr>
            <p:ph type="pic" sz="quarter" idx="13"/>
          </p:nvPr>
        </p:nvSpPr>
        <p:spPr>
          <a:xfrm>
            <a:off x="3528000" y="1296000"/>
            <a:ext cx="2160000" cy="2880000"/>
          </a:xfrm>
        </p:spPr>
        <p:txBody>
          <a:bodyPr/>
          <a:lstStyle/>
          <a:p>
            <a:r>
              <a:rPr lang="fr-FR"/>
              <a:t>Cliquez sur l'icône pour ajouter une image</a:t>
            </a:r>
          </a:p>
        </p:txBody>
      </p:sp>
      <p:sp>
        <p:nvSpPr>
          <p:cNvPr id="13" name="Espace réservé du texte 12"/>
          <p:cNvSpPr>
            <a:spLocks noGrp="1"/>
          </p:cNvSpPr>
          <p:nvPr>
            <p:ph type="body" sz="quarter" idx="14" hasCustomPrompt="1"/>
          </p:nvPr>
        </p:nvSpPr>
        <p:spPr>
          <a:xfrm>
            <a:off x="3168000" y="4248000"/>
            <a:ext cx="2880000" cy="370800"/>
          </a:xfrm>
        </p:spPr>
        <p:txBody>
          <a:bodyPr>
            <a:spAutoFit/>
          </a:bodyPr>
          <a:lstStyle>
            <a:lvl1pPr marL="0" indent="0" algn="ctr">
              <a:buNone/>
              <a:defRPr sz="1800" b="0" i="0">
                <a:latin typeface="+mn-lt"/>
                <a:cs typeface="Verdana"/>
              </a:defRPr>
            </a:lvl1pPr>
          </a:lstStyle>
          <a:p>
            <a:pPr lvl="0"/>
            <a:r>
              <a:rPr lang="fr-FR" dirty="0"/>
              <a:t>Nom</a:t>
            </a:r>
          </a:p>
        </p:txBody>
      </p:sp>
    </p:spTree>
    <p:extLst>
      <p:ext uri="{BB962C8B-B14F-4D97-AF65-F5344CB8AC3E}">
        <p14:creationId xmlns:p14="http://schemas.microsoft.com/office/powerpoint/2010/main" val="203499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 texte">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Espace réservé pour une image  10"/>
          <p:cNvSpPr>
            <a:spLocks noGrp="1"/>
          </p:cNvSpPr>
          <p:nvPr>
            <p:ph type="pic" sz="quarter" idx="13"/>
          </p:nvPr>
        </p:nvSpPr>
        <p:spPr>
          <a:xfrm>
            <a:off x="504000" y="1296000"/>
            <a:ext cx="2160000" cy="2880000"/>
          </a:xfrm>
        </p:spPr>
        <p:txBody>
          <a:bodyPr/>
          <a:lstStyle/>
          <a:p>
            <a:r>
              <a:rPr lang="fr-FR"/>
              <a:t>Cliquez sur l'icône pour ajouter une image</a:t>
            </a:r>
          </a:p>
        </p:txBody>
      </p:sp>
      <p:sp>
        <p:nvSpPr>
          <p:cNvPr id="13" name="Espace réservé du texte 12"/>
          <p:cNvSpPr>
            <a:spLocks noGrp="1"/>
          </p:cNvSpPr>
          <p:nvPr>
            <p:ph type="body" sz="quarter" idx="14" hasCustomPrompt="1"/>
          </p:nvPr>
        </p:nvSpPr>
        <p:spPr>
          <a:xfrm>
            <a:off x="144000" y="4215600"/>
            <a:ext cx="2880000" cy="369332"/>
          </a:xfrm>
        </p:spPr>
        <p:txBody>
          <a:bodyPr>
            <a:spAutoFit/>
          </a:bodyPr>
          <a:lstStyle>
            <a:lvl1pPr marL="0" indent="0" algn="ctr">
              <a:buNone/>
              <a:defRPr sz="1800"/>
            </a:lvl1pPr>
          </a:lstStyle>
          <a:p>
            <a:pPr lvl="0"/>
            <a:r>
              <a:rPr lang="fr-FR" dirty="0"/>
              <a:t>Nom</a:t>
            </a:r>
          </a:p>
        </p:txBody>
      </p:sp>
      <p:sp>
        <p:nvSpPr>
          <p:cNvPr id="15" name="Espace réservé du contenu 14"/>
          <p:cNvSpPr>
            <a:spLocks noGrp="1"/>
          </p:cNvSpPr>
          <p:nvPr>
            <p:ph sz="quarter" idx="15"/>
          </p:nvPr>
        </p:nvSpPr>
        <p:spPr>
          <a:xfrm>
            <a:off x="3168000" y="1296000"/>
            <a:ext cx="5904000" cy="504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2546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6" name="Rectangle 5"/>
          <p:cNvSpPr/>
          <p:nvPr userDrawn="1"/>
        </p:nvSpPr>
        <p:spPr>
          <a:xfrm>
            <a:off x="0" y="6476400"/>
            <a:ext cx="9144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0000" y="72000"/>
            <a:ext cx="8784000" cy="1143000"/>
          </a:xfrm>
        </p:spPr>
        <p:txBody>
          <a:bodyPr>
            <a:normAutofit/>
          </a:bodyPr>
          <a:lstStyle>
            <a:lvl1pPr algn="l">
              <a:defRPr sz="2400">
                <a:solidFill>
                  <a:srgbClr val="003E90"/>
                </a:solidFill>
              </a:defRPr>
            </a:lvl1pPr>
          </a:lstStyle>
          <a:p>
            <a:r>
              <a:rPr lang="fr-FR"/>
              <a:t>Modifiez le style du titre</a:t>
            </a:r>
            <a:endParaRPr lang="fr-FR" dirty="0"/>
          </a:p>
        </p:txBody>
      </p:sp>
      <p:sp>
        <p:nvSpPr>
          <p:cNvPr id="5" name="Espace réservé du numéro de diapositive 4"/>
          <p:cNvSpPr>
            <a:spLocks noGrp="1"/>
          </p:cNvSpPr>
          <p:nvPr>
            <p:ph type="sldNum" sz="quarter" idx="12"/>
          </p:nvPr>
        </p:nvSpPr>
        <p:spPr>
          <a:xfrm>
            <a:off x="6829200" y="6364800"/>
            <a:ext cx="2133600" cy="365125"/>
          </a:xfrm>
        </p:spPr>
        <p:txBody>
          <a:bodyPr/>
          <a:lstStyle>
            <a:lvl1pPr>
              <a:defRPr sz="1100">
                <a:solidFill>
                  <a:srgbClr val="FFFFFF"/>
                </a:solidFill>
              </a:defRPr>
            </a:lvl1pPr>
          </a:lstStyle>
          <a:p>
            <a:fld id="{9A0FEA26-BA36-A046-93B3-52F50A1DCDBA}" type="slidenum">
              <a:rPr lang="fr-FR" smtClean="0"/>
              <a:pPr/>
              <a:t>‹N°›</a:t>
            </a:fld>
            <a:endParaRPr lang="fr-FR"/>
          </a:p>
        </p:txBody>
      </p:sp>
      <p:sp>
        <p:nvSpPr>
          <p:cNvPr id="7" name="Losange 6"/>
          <p:cNvSpPr>
            <a:spLocks noChangeAspect="1"/>
          </p:cNvSpPr>
          <p:nvPr userDrawn="1"/>
        </p:nvSpPr>
        <p:spPr>
          <a:xfrm>
            <a:off x="241200" y="6335830"/>
            <a:ext cx="432000" cy="432000"/>
          </a:xfrm>
          <a:prstGeom prst="diamond">
            <a:avLst/>
          </a:prstGeom>
          <a:noFill/>
          <a:ln w="635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IESR-cropp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 y="6331597"/>
            <a:ext cx="432000" cy="432000"/>
          </a:xfrm>
          <a:prstGeom prst="rect">
            <a:avLst/>
          </a:prstGeom>
        </p:spPr>
      </p:pic>
      <p:cxnSp>
        <p:nvCxnSpPr>
          <p:cNvPr id="9" name="Connecteur droit 8"/>
          <p:cNvCxnSpPr/>
          <p:nvPr userDrawn="1"/>
        </p:nvCxnSpPr>
        <p:spPr>
          <a:xfrm>
            <a:off x="280800" y="1044000"/>
            <a:ext cx="86832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Espace réservé pour une image  10"/>
          <p:cNvSpPr>
            <a:spLocks noGrp="1"/>
          </p:cNvSpPr>
          <p:nvPr>
            <p:ph type="pic" sz="quarter" idx="13"/>
          </p:nvPr>
        </p:nvSpPr>
        <p:spPr>
          <a:xfrm>
            <a:off x="1440000" y="1296000"/>
            <a:ext cx="2160000" cy="2880000"/>
          </a:xfrm>
        </p:spPr>
        <p:txBody>
          <a:bodyPr/>
          <a:lstStyle/>
          <a:p>
            <a:r>
              <a:rPr lang="fr-FR"/>
              <a:t>Cliquez sur l'icône pour ajouter une image</a:t>
            </a:r>
          </a:p>
        </p:txBody>
      </p:sp>
      <p:sp>
        <p:nvSpPr>
          <p:cNvPr id="13" name="Espace réservé du texte 12"/>
          <p:cNvSpPr>
            <a:spLocks noGrp="1"/>
          </p:cNvSpPr>
          <p:nvPr>
            <p:ph type="body" sz="quarter" idx="14" hasCustomPrompt="1"/>
          </p:nvPr>
        </p:nvSpPr>
        <p:spPr>
          <a:xfrm>
            <a:off x="1080000" y="4248000"/>
            <a:ext cx="2880000" cy="370800"/>
          </a:xfrm>
        </p:spPr>
        <p:txBody>
          <a:bodyPr>
            <a:normAutofit/>
          </a:bodyPr>
          <a:lstStyle>
            <a:lvl1pPr marL="0" indent="0" algn="ctr">
              <a:buNone/>
              <a:defRPr sz="1800"/>
            </a:lvl1pPr>
          </a:lstStyle>
          <a:p>
            <a:pPr lvl="0"/>
            <a:r>
              <a:rPr lang="fr-FR" dirty="0"/>
              <a:t>Nom</a:t>
            </a:r>
          </a:p>
        </p:txBody>
      </p:sp>
      <p:sp>
        <p:nvSpPr>
          <p:cNvPr id="15" name="Espace réservé pour une image  14"/>
          <p:cNvSpPr>
            <a:spLocks noGrp="1"/>
          </p:cNvSpPr>
          <p:nvPr>
            <p:ph type="pic" sz="quarter" idx="15"/>
          </p:nvPr>
        </p:nvSpPr>
        <p:spPr>
          <a:xfrm>
            <a:off x="5400000" y="1296000"/>
            <a:ext cx="2160000" cy="2880000"/>
          </a:xfrm>
        </p:spPr>
        <p:txBody>
          <a:bodyPr/>
          <a:lstStyle/>
          <a:p>
            <a:r>
              <a:rPr lang="fr-FR"/>
              <a:t>Cliquez sur l'icône pour ajouter une image</a:t>
            </a:r>
          </a:p>
        </p:txBody>
      </p:sp>
      <p:sp>
        <p:nvSpPr>
          <p:cNvPr id="17" name="Espace réservé du texte 16"/>
          <p:cNvSpPr>
            <a:spLocks noGrp="1"/>
          </p:cNvSpPr>
          <p:nvPr>
            <p:ph type="body" sz="quarter" idx="16" hasCustomPrompt="1"/>
          </p:nvPr>
        </p:nvSpPr>
        <p:spPr>
          <a:xfrm>
            <a:off x="5040000" y="4248000"/>
            <a:ext cx="2880000" cy="370800"/>
          </a:xfrm>
        </p:spPr>
        <p:txBody>
          <a:bodyPr>
            <a:spAutoFit/>
          </a:bodyPr>
          <a:lstStyle>
            <a:lvl1pPr marL="0" indent="0" algn="ctr">
              <a:buNone/>
              <a:defRPr sz="1800"/>
            </a:lvl1pPr>
          </a:lstStyle>
          <a:p>
            <a:pPr lvl="0"/>
            <a:r>
              <a:rPr lang="fr-FR" dirty="0"/>
              <a:t>Nom</a:t>
            </a:r>
          </a:p>
        </p:txBody>
      </p:sp>
      <p:sp>
        <p:nvSpPr>
          <p:cNvPr id="19" name="Espace réservé du contenu 18"/>
          <p:cNvSpPr>
            <a:spLocks noGrp="1"/>
          </p:cNvSpPr>
          <p:nvPr>
            <p:ph sz="quarter" idx="17"/>
          </p:nvPr>
        </p:nvSpPr>
        <p:spPr>
          <a:xfrm>
            <a:off x="684000" y="4680000"/>
            <a:ext cx="8388000" cy="1656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98938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63632-D816-8149-945E-D50B6C193772}" type="datetimeFigureOut">
              <a:rPr lang="fr-FR" smtClean="0"/>
              <a:t>09/10/2019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FEA26-BA36-A046-93B3-52F50A1DCDBA}" type="slidenum">
              <a:rPr lang="fr-FR" smtClean="0"/>
              <a:t>‹N°›</a:t>
            </a:fld>
            <a:endParaRPr lang="fr-FR"/>
          </a:p>
        </p:txBody>
      </p:sp>
    </p:spTree>
    <p:extLst>
      <p:ext uri="{BB962C8B-B14F-4D97-AF65-F5344CB8AC3E}">
        <p14:creationId xmlns:p14="http://schemas.microsoft.com/office/powerpoint/2010/main" val="23137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2" r:id="rId5"/>
    <p:sldLayoutId id="2147483654" r:id="rId6"/>
    <p:sldLayoutId id="2147483661" r:id="rId7"/>
    <p:sldLayoutId id="2147483662" r:id="rId8"/>
    <p:sldLayoutId id="2147483663" r:id="rId9"/>
    <p:sldLayoutId id="2147483664" r:id="rId10"/>
    <p:sldLayoutId id="2147483671" r:id="rId11"/>
    <p:sldLayoutId id="2147483670" r:id="rId12"/>
    <p:sldLayoutId id="2147483669" r:id="rId13"/>
    <p:sldLayoutId id="2147483668" r:id="rId14"/>
    <p:sldLayoutId id="2147483667" r:id="rId15"/>
    <p:sldLayoutId id="2147483665" r:id="rId16"/>
    <p:sldLayoutId id="2147483666" r:id="rId17"/>
    <p:sldLayoutId id="2147483660" r:id="rId18"/>
    <p:sldLayoutId id="2147483655" r:id="rId19"/>
    <p:sldLayoutId id="2147483656" r:id="rId20"/>
    <p:sldLayoutId id="2147483653" r:id="rId21"/>
    <p:sldLayoutId id="2147483658" r:id="rId22"/>
    <p:sldLayoutId id="2147483659"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mmons.wikimedia.org/w/index.php?curid=5615194"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irn.info/revue-herodote-2002-3-page-17.htm" TargetMode="External"/><Relationship Id="rId2" Type="http://schemas.openxmlformats.org/officeDocument/2006/relationships/hyperlink" Target="https://www.ladocumentationfrancaise.fr/dossiers/inde-pakistan/partition1947-1948.shtml" TargetMode="External"/><Relationship Id="rId1" Type="http://schemas.openxmlformats.org/officeDocument/2006/relationships/slideLayout" Target="../slideLayouts/slideLayout2.xml"/><Relationship Id="rId4" Type="http://schemas.openxmlformats.org/officeDocument/2006/relationships/hyperlink" Target="https://www.monde-diplomatique.fr/mav/94/PIRONET/1653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sialyst.com/fr/2016/04/26/cachemire-l-eternel-statu-quo/" TargetMode="External"/><Relationship Id="rId2" Type="http://schemas.openxmlformats.org/officeDocument/2006/relationships/hyperlink" Target="http://ceriscope.sciences-po.fr/content/part3/le-cachemire-en-quete-de-frontieres" TargetMode="External"/><Relationship Id="rId1" Type="http://schemas.openxmlformats.org/officeDocument/2006/relationships/slideLayout" Target="../slideLayouts/slideLayout2.xml"/><Relationship Id="rId4" Type="http://schemas.openxmlformats.org/officeDocument/2006/relationships/hyperlink" Target="https://www.cairn.info/revue-herodote-2002-4-page-17.ht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commons.wikimedia.org/w/index.php?curid=33306347"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8912" y="1121434"/>
            <a:ext cx="6265087" cy="1535503"/>
          </a:xfrm>
        </p:spPr>
        <p:txBody>
          <a:bodyPr>
            <a:normAutofit fontScale="90000"/>
          </a:bodyPr>
          <a:lstStyle/>
          <a:p>
            <a:r>
              <a:rPr lang="fr-FR" b="1" dirty="0"/>
              <a:t/>
            </a:r>
            <a:br>
              <a:rPr lang="fr-FR" b="1" dirty="0"/>
            </a:br>
            <a:r>
              <a:rPr lang="fr-FR" b="1" dirty="0"/>
              <a:t>Religions et sécularisme en monde indien</a:t>
            </a:r>
            <a:r>
              <a:rPr lang="fr-FR" dirty="0"/>
              <a:t/>
            </a:r>
            <a:br>
              <a:rPr lang="fr-FR" dirty="0"/>
            </a:br>
            <a:r>
              <a:rPr lang="fr-FR" altLang="fr-FR" dirty="0"/>
              <a:t/>
            </a:r>
            <a:br>
              <a:rPr lang="fr-FR" altLang="fr-FR" dirty="0"/>
            </a:br>
            <a:endParaRPr lang="fr-FR" dirty="0"/>
          </a:p>
        </p:txBody>
      </p:sp>
      <p:sp>
        <p:nvSpPr>
          <p:cNvPr id="3" name="Sous-titre 2"/>
          <p:cNvSpPr>
            <a:spLocks noGrp="1"/>
          </p:cNvSpPr>
          <p:nvPr>
            <p:ph type="subTitle" idx="1"/>
          </p:nvPr>
        </p:nvSpPr>
        <p:spPr>
          <a:xfrm>
            <a:off x="5161930" y="2389992"/>
            <a:ext cx="2650069" cy="979200"/>
          </a:xfrm>
        </p:spPr>
        <p:txBody>
          <a:bodyPr>
            <a:normAutofit fontScale="77500" lnSpcReduction="20000"/>
          </a:bodyPr>
          <a:lstStyle/>
          <a:p>
            <a:r>
              <a:rPr lang="fr-FR" dirty="0"/>
              <a:t>Formation Académie de Dijon 3 octobre 2019</a:t>
            </a:r>
          </a:p>
        </p:txBody>
      </p:sp>
      <p:sp>
        <p:nvSpPr>
          <p:cNvPr id="5" name="Espace réservé du texte 4"/>
          <p:cNvSpPr>
            <a:spLocks noGrp="1"/>
          </p:cNvSpPr>
          <p:nvPr>
            <p:ph type="body" sz="quarter" idx="12"/>
          </p:nvPr>
        </p:nvSpPr>
        <p:spPr>
          <a:xfrm>
            <a:off x="1977887" y="298799"/>
            <a:ext cx="6985687" cy="648000"/>
          </a:xfrm>
        </p:spPr>
        <p:txBody>
          <a:bodyPr/>
          <a:lstStyle/>
          <a:p>
            <a:r>
              <a:rPr lang="fr-FR" dirty="0"/>
              <a:t>Louis </a:t>
            </a:r>
            <a:r>
              <a:rPr lang="fr-FR" dirty="0" err="1"/>
              <a:t>Hourmant</a:t>
            </a:r>
            <a:r>
              <a:rPr lang="fr-FR" dirty="0"/>
              <a:t>, IESR - Religions et sécularisme en monde indien</a:t>
            </a:r>
          </a:p>
        </p:txBody>
      </p:sp>
      <p:pic>
        <p:nvPicPr>
          <p:cNvPr id="9" name="Espace réservé pour une image  8">
            <a:extLst>
              <a:ext uri="{FF2B5EF4-FFF2-40B4-BE49-F238E27FC236}">
                <a16:creationId xmlns:a16="http://schemas.microsoft.com/office/drawing/2014/main" id="{56A3BD3B-D05A-4C77-8959-4D13D85F164D}"/>
              </a:ext>
            </a:extLst>
          </p:cNvPr>
          <p:cNvPicPr>
            <a:picLocks noGrp="1" noChangeAspect="1"/>
          </p:cNvPicPr>
          <p:nvPr>
            <p:ph type="pic" sz="quarter" idx="10"/>
          </p:nvPr>
        </p:nvPicPr>
        <p:blipFill>
          <a:blip r:embed="rId2"/>
          <a:srcRect t="24581" b="24581"/>
          <a:stretch>
            <a:fillRect/>
          </a:stretch>
        </p:blipFill>
        <p:spPr>
          <a:xfrm>
            <a:off x="1332000" y="4201064"/>
            <a:ext cx="6480000" cy="2566936"/>
          </a:xfrm>
        </p:spPr>
      </p:pic>
    </p:spTree>
    <p:extLst>
      <p:ext uri="{BB962C8B-B14F-4D97-AF65-F5344CB8AC3E}">
        <p14:creationId xmlns:p14="http://schemas.microsoft.com/office/powerpoint/2010/main" val="222923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Religions en Inde et religions indiennes</a:t>
            </a:r>
          </a:p>
        </p:txBody>
      </p:sp>
      <p:sp>
        <p:nvSpPr>
          <p:cNvPr id="3" name="Espace réservé du contenu 2"/>
          <p:cNvSpPr>
            <a:spLocks noGrp="1"/>
          </p:cNvSpPr>
          <p:nvPr>
            <p:ph sz="half" idx="1"/>
          </p:nvPr>
        </p:nvSpPr>
        <p:spPr>
          <a:xfrm>
            <a:off x="179999" y="1296000"/>
            <a:ext cx="6543017" cy="4896000"/>
          </a:xfrm>
        </p:spPr>
        <p:txBody>
          <a:bodyPr>
            <a:normAutofit fontScale="85000" lnSpcReduction="20000"/>
          </a:bodyPr>
          <a:lstStyle/>
          <a:p>
            <a:pPr marL="0" indent="0">
              <a:buNone/>
            </a:pPr>
            <a:r>
              <a:rPr lang="fr-FR" dirty="0"/>
              <a:t>Les 8 religions présentes en Inde, par ordre décroissant:</a:t>
            </a:r>
          </a:p>
          <a:p>
            <a:pPr marL="0" indent="0">
              <a:buNone/>
            </a:pPr>
            <a:r>
              <a:rPr lang="fr-FR" dirty="0"/>
              <a:t>-</a:t>
            </a:r>
            <a:r>
              <a:rPr lang="fr-FR" dirty="0" smtClean="0"/>
              <a:t>hindouisme;</a:t>
            </a:r>
            <a:endParaRPr lang="fr-FR" dirty="0"/>
          </a:p>
          <a:p>
            <a:pPr marL="0" indent="0">
              <a:buNone/>
            </a:pPr>
            <a:r>
              <a:rPr lang="fr-FR" dirty="0"/>
              <a:t>-</a:t>
            </a:r>
            <a:r>
              <a:rPr lang="fr-FR" dirty="0" smtClean="0"/>
              <a:t>islam;</a:t>
            </a:r>
            <a:endParaRPr lang="fr-FR" dirty="0"/>
          </a:p>
          <a:p>
            <a:pPr marL="0" indent="0">
              <a:buNone/>
            </a:pPr>
            <a:r>
              <a:rPr lang="fr-FR" dirty="0"/>
              <a:t>-christianisme (ancien, de rite </a:t>
            </a:r>
            <a:r>
              <a:rPr lang="fr-FR" dirty="0" smtClean="0"/>
              <a:t>malabar; </a:t>
            </a:r>
            <a:r>
              <a:rPr lang="fr-FR" dirty="0"/>
              <a:t>du XVIe avec les </a:t>
            </a:r>
            <a:r>
              <a:rPr lang="fr-FR" dirty="0" smtClean="0"/>
              <a:t>Portugais; </a:t>
            </a:r>
            <a:r>
              <a:rPr lang="fr-FR" dirty="0"/>
              <a:t>ou plus récent avec les missions anglaises</a:t>
            </a:r>
            <a:r>
              <a:rPr lang="fr-FR" dirty="0" smtClean="0"/>
              <a:t>);</a:t>
            </a:r>
            <a:endParaRPr lang="fr-FR" dirty="0"/>
          </a:p>
          <a:p>
            <a:pPr marL="0" indent="0">
              <a:buNone/>
            </a:pPr>
            <a:r>
              <a:rPr lang="fr-FR" dirty="0"/>
              <a:t>-</a:t>
            </a:r>
            <a:r>
              <a:rPr lang="fr-FR" dirty="0" smtClean="0"/>
              <a:t>sikhisme;</a:t>
            </a:r>
            <a:endParaRPr lang="fr-FR" dirty="0"/>
          </a:p>
          <a:p>
            <a:pPr marL="0" indent="0">
              <a:buNone/>
            </a:pPr>
            <a:r>
              <a:rPr lang="fr-FR" dirty="0"/>
              <a:t>-bouddhisme (qui concerne principalement des réfugiés tibétains ou des convertis d’origine intouchable</a:t>
            </a:r>
            <a:r>
              <a:rPr lang="fr-FR" dirty="0" smtClean="0"/>
              <a:t>);</a:t>
            </a:r>
            <a:endParaRPr lang="fr-FR" dirty="0"/>
          </a:p>
          <a:p>
            <a:pPr marL="0" indent="0">
              <a:buNone/>
            </a:pPr>
            <a:r>
              <a:rPr lang="fr-FR" dirty="0"/>
              <a:t>-</a:t>
            </a:r>
            <a:r>
              <a:rPr lang="fr-FR" dirty="0" smtClean="0"/>
              <a:t>jaïnisme;</a:t>
            </a:r>
            <a:endParaRPr lang="fr-FR" dirty="0"/>
          </a:p>
          <a:p>
            <a:pPr marL="0" indent="0">
              <a:buNone/>
            </a:pPr>
            <a:r>
              <a:rPr lang="fr-FR" dirty="0"/>
              <a:t>-</a:t>
            </a:r>
            <a:r>
              <a:rPr lang="fr-FR" dirty="0" smtClean="0"/>
              <a:t>parsis (= zoroastriens venus d’Iran);</a:t>
            </a:r>
          </a:p>
          <a:p>
            <a:pPr marL="0" indent="0">
              <a:buNone/>
            </a:pPr>
            <a:r>
              <a:rPr lang="fr-FR" dirty="0"/>
              <a:t>-</a:t>
            </a:r>
            <a:r>
              <a:rPr lang="fr-FR" dirty="0" smtClean="0"/>
              <a:t> Juifs (pour la plupart émigrés en Israël).</a:t>
            </a:r>
            <a:endParaRPr lang="fr-FR" dirty="0"/>
          </a:p>
        </p:txBody>
      </p:sp>
      <p:pic>
        <p:nvPicPr>
          <p:cNvPr id="5" name="Espace réservé du contenu 4"/>
          <p:cNvPicPr>
            <a:picLocks noGrp="1" noChangeAspect="1"/>
          </p:cNvPicPr>
          <p:nvPr>
            <p:ph sz="half" idx="2"/>
          </p:nvPr>
        </p:nvPicPr>
        <p:blipFill>
          <a:blip r:embed="rId2"/>
          <a:stretch>
            <a:fillRect/>
          </a:stretch>
        </p:blipFill>
        <p:spPr>
          <a:xfrm>
            <a:off x="6806406" y="1533253"/>
            <a:ext cx="2009775" cy="4019550"/>
          </a:xfrm>
          <a:prstGeom prst="rect">
            <a:avLst/>
          </a:prstGeom>
        </p:spPr>
      </p:pic>
    </p:spTree>
    <p:extLst>
      <p:ext uri="{BB962C8B-B14F-4D97-AF65-F5344CB8AC3E}">
        <p14:creationId xmlns:p14="http://schemas.microsoft.com/office/powerpoint/2010/main" val="42711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Distinguer entre les religions </a:t>
            </a:r>
            <a:r>
              <a:rPr lang="fr-FR" dirty="0"/>
              <a:t>en Inde </a:t>
            </a:r>
            <a:r>
              <a:rPr lang="fr-FR" dirty="0" smtClean="0"/>
              <a:t>et les </a:t>
            </a:r>
            <a:r>
              <a:rPr lang="fr-FR" dirty="0"/>
              <a:t>religions indiennes</a:t>
            </a:r>
          </a:p>
        </p:txBody>
      </p:sp>
      <p:sp>
        <p:nvSpPr>
          <p:cNvPr id="3" name="Espace réservé du contenu 2"/>
          <p:cNvSpPr>
            <a:spLocks noGrp="1"/>
          </p:cNvSpPr>
          <p:nvPr>
            <p:ph sz="half" idx="1"/>
          </p:nvPr>
        </p:nvSpPr>
        <p:spPr>
          <a:xfrm>
            <a:off x="179999" y="1296000"/>
            <a:ext cx="4992891" cy="4896000"/>
          </a:xfrm>
        </p:spPr>
        <p:txBody>
          <a:bodyPr>
            <a:normAutofit fontScale="85000" lnSpcReduction="20000"/>
          </a:bodyPr>
          <a:lstStyle/>
          <a:p>
            <a:pPr marL="0" indent="0">
              <a:buNone/>
            </a:pPr>
            <a:r>
              <a:rPr lang="fr-FR" dirty="0"/>
              <a:t>Mais sur ces religions installées en </a:t>
            </a:r>
            <a:r>
              <a:rPr lang="fr-FR" dirty="0" smtClean="0"/>
              <a:t>Inde, seuls </a:t>
            </a:r>
            <a:r>
              <a:rPr lang="fr-FR" dirty="0"/>
              <a:t>hindouisme, jaïnisme et bouddhisme sont considérés par les Indiens comme entrant dans la catégorie des « </a:t>
            </a:r>
            <a:r>
              <a:rPr lang="fr-FR" b="1" dirty="0"/>
              <a:t>religions indiennes</a:t>
            </a:r>
            <a:r>
              <a:rPr lang="fr-FR" dirty="0"/>
              <a:t> </a:t>
            </a:r>
            <a:r>
              <a:rPr lang="fr-FR" dirty="0" smtClean="0"/>
              <a:t>» (illustration : l</a:t>
            </a:r>
            <a:r>
              <a:rPr lang="fr-FR" altLang="fr-FR" dirty="0" smtClean="0"/>
              <a:t>a </a:t>
            </a:r>
            <a:r>
              <a:rPr lang="fr-FR" altLang="fr-FR" dirty="0"/>
              <a:t>« Roue du Dharma  », symbole de </a:t>
            </a:r>
            <a:r>
              <a:rPr lang="fr-FR" altLang="fr-FR" dirty="0" smtClean="0"/>
              <a:t>la religion bouddhiste</a:t>
            </a:r>
            <a:r>
              <a:rPr lang="fr-FR" altLang="fr-FR" dirty="0"/>
              <a:t>, </a:t>
            </a:r>
            <a:r>
              <a:rPr lang="fr-FR" altLang="fr-FR" dirty="0" smtClean="0"/>
              <a:t>a été prise </a:t>
            </a:r>
            <a:r>
              <a:rPr lang="fr-FR" altLang="fr-FR" dirty="0"/>
              <a:t>comme emblème national sur le drapeau tricolore de la République indienne </a:t>
            </a:r>
            <a:r>
              <a:rPr lang="fr-FR" altLang="fr-FR" dirty="0" smtClean="0"/>
              <a:t>actuelle).</a:t>
            </a:r>
            <a:endParaRPr lang="fr-FR" dirty="0"/>
          </a:p>
          <a:p>
            <a:pPr marL="0" indent="0">
              <a:buNone/>
            </a:pPr>
            <a:r>
              <a:rPr lang="fr-FR" dirty="0"/>
              <a:t>L’hostilité des nationalistes religieux hindous se concentre sur l’islam et le </a:t>
            </a:r>
            <a:r>
              <a:rPr lang="fr-FR" dirty="0" smtClean="0"/>
              <a:t>christianisme considérés comme « religions étrangères ».</a:t>
            </a:r>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2891" y="1380294"/>
            <a:ext cx="3443379" cy="2294689"/>
          </a:xfrm>
        </p:spPr>
      </p:pic>
    </p:spTree>
    <p:extLst>
      <p:ext uri="{BB962C8B-B14F-4D97-AF65-F5344CB8AC3E}">
        <p14:creationId xmlns:p14="http://schemas.microsoft.com/office/powerpoint/2010/main" val="387853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attention à </a:t>
            </a:r>
            <a:r>
              <a:rPr lang="fr-FR" dirty="0"/>
              <a:t>ne pas absolutiser les </a:t>
            </a:r>
            <a:r>
              <a:rPr lang="fr-FR" dirty="0" smtClean="0"/>
              <a:t>statistiques sur l’appartenance religieuse </a:t>
            </a:r>
            <a:r>
              <a:rPr lang="fr-FR" dirty="0"/>
              <a:t>!</a:t>
            </a:r>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FR" dirty="0"/>
              <a:t>Tous les </a:t>
            </a:r>
            <a:r>
              <a:rPr lang="fr-FR" dirty="0" smtClean="0"/>
              <a:t>Indiens comptabilisés comme </a:t>
            </a:r>
            <a:r>
              <a:rPr lang="fr-FR" dirty="0"/>
              <a:t>hindous ne sont pas </a:t>
            </a:r>
            <a:r>
              <a:rPr lang="fr-FR" b="1" dirty="0"/>
              <a:t>brahmanisés</a:t>
            </a:r>
            <a:r>
              <a:rPr lang="fr-FR" dirty="0"/>
              <a:t> au même degré (un </a:t>
            </a:r>
            <a:r>
              <a:rPr lang="fr-FR" dirty="0" smtClean="0"/>
              <a:t>indice: </a:t>
            </a:r>
            <a:r>
              <a:rPr lang="fr-FR" dirty="0"/>
              <a:t>plus on monte dans la hiérarchie des castes, plus on adopte un mode de vie hindou, par exemple le végétarisme</a:t>
            </a:r>
            <a:r>
              <a:rPr lang="fr-FR" dirty="0" smtClean="0"/>
              <a:t>). L’hindouisme étant un mode de vie, l’appartenance au monde hindou n’est pas binaire (oui/non) mais de type graduel (plus ou moins) = </a:t>
            </a:r>
            <a:endParaRPr lang="fr-FR" dirty="0"/>
          </a:p>
          <a:p>
            <a:pPr marL="0" indent="0">
              <a:buNone/>
            </a:pPr>
            <a:r>
              <a:rPr lang="fr-FR" b="1" dirty="0"/>
              <a:t>m</a:t>
            </a:r>
            <a:r>
              <a:rPr lang="fr-FR" b="1" dirty="0" smtClean="0"/>
              <a:t>odèle concentrique</a:t>
            </a:r>
            <a:endParaRPr lang="fr-FR" dirty="0"/>
          </a:p>
        </p:txBody>
      </p:sp>
      <p:sp>
        <p:nvSpPr>
          <p:cNvPr id="4" name="Espace réservé du contenu 3"/>
          <p:cNvSpPr>
            <a:spLocks noGrp="1"/>
          </p:cNvSpPr>
          <p:nvPr>
            <p:ph sz="half" idx="2"/>
          </p:nvPr>
        </p:nvSpPr>
        <p:spPr/>
        <p:txBody>
          <a:bodyPr>
            <a:normAutofit fontScale="85000" lnSpcReduction="20000"/>
          </a:bodyPr>
          <a:lstStyle/>
          <a:p>
            <a:pPr marL="0" indent="0">
              <a:buNone/>
            </a:pPr>
            <a:r>
              <a:rPr lang="fr-FR" dirty="0" smtClean="0"/>
              <a:t>De plus, la démarcation entre religions n’est pas nette sur le terrain, au niveau des pratiques :</a:t>
            </a:r>
          </a:p>
          <a:p>
            <a:pPr marL="0" indent="0">
              <a:buNone/>
            </a:pPr>
            <a:r>
              <a:rPr lang="fr-FR" b="1" dirty="0" smtClean="0"/>
              <a:t>Porosité </a:t>
            </a:r>
            <a:r>
              <a:rPr lang="fr-FR" b="1" dirty="0"/>
              <a:t>religieuse </a:t>
            </a:r>
            <a:r>
              <a:rPr lang="fr-FR" dirty="0"/>
              <a:t>entre les groupes sur les marges: certains groupes (Bauls du Bengale) récusent l’assignation à l’islam ou à l’hindouisme</a:t>
            </a:r>
            <a:r>
              <a:rPr lang="fr-FR" dirty="0" smtClean="0"/>
              <a:t>.</a:t>
            </a:r>
          </a:p>
          <a:p>
            <a:pPr marL="0" indent="0">
              <a:buNone/>
            </a:pPr>
            <a:r>
              <a:rPr lang="fr-FR" dirty="0" smtClean="0"/>
              <a:t>Phénomènes de </a:t>
            </a:r>
            <a:r>
              <a:rPr lang="fr-FR" b="1" dirty="0" smtClean="0"/>
              <a:t>syncrétisme</a:t>
            </a:r>
            <a:r>
              <a:rPr lang="fr-FR" dirty="0" smtClean="0"/>
              <a:t> ou de rencontre religieuse: certains sanctuaires sont fréquentés à la fois par des musulmans et des  hindous.</a:t>
            </a:r>
            <a:endParaRPr lang="fr-FR" dirty="0"/>
          </a:p>
        </p:txBody>
      </p:sp>
    </p:spTree>
    <p:extLst>
      <p:ext uri="{BB962C8B-B14F-4D97-AF65-F5344CB8AC3E}">
        <p14:creationId xmlns:p14="http://schemas.microsoft.com/office/powerpoint/2010/main" val="98562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Poids </a:t>
            </a:r>
            <a:r>
              <a:rPr lang="fr-FR" dirty="0" smtClean="0"/>
              <a:t>spécifique de </a:t>
            </a:r>
            <a:r>
              <a:rPr lang="fr-FR" dirty="0"/>
              <a:t>l’Islam</a:t>
            </a:r>
          </a:p>
        </p:txBody>
      </p:sp>
      <p:sp>
        <p:nvSpPr>
          <p:cNvPr id="5" name="Espace réservé du contenu 4"/>
          <p:cNvSpPr>
            <a:spLocks noGrp="1"/>
          </p:cNvSpPr>
          <p:nvPr>
            <p:ph idx="1"/>
          </p:nvPr>
        </p:nvSpPr>
        <p:spPr/>
        <p:txBody>
          <a:bodyPr/>
          <a:lstStyle/>
          <a:p>
            <a:r>
              <a:rPr lang="fr-FR" dirty="0"/>
              <a:t>172 </a:t>
            </a:r>
            <a:r>
              <a:rPr lang="fr-FR" dirty="0" smtClean="0"/>
              <a:t>millions </a:t>
            </a:r>
            <a:r>
              <a:rPr lang="fr-FR" dirty="0"/>
              <a:t>= 13-14% population (contre 10% en 1947 et 20% dans </a:t>
            </a:r>
            <a:r>
              <a:rPr lang="fr-FR" dirty="0" smtClean="0"/>
              <a:t>certaines </a:t>
            </a:r>
            <a:r>
              <a:rPr lang="fr-FR" dirty="0"/>
              <a:t>projections </a:t>
            </a:r>
            <a:r>
              <a:rPr lang="fr-FR" dirty="0" smtClean="0"/>
              <a:t>vers 2050-2070</a:t>
            </a:r>
            <a:r>
              <a:rPr lang="fr-FR" dirty="0"/>
              <a:t>)</a:t>
            </a:r>
          </a:p>
          <a:p>
            <a:r>
              <a:rPr lang="fr-FR" dirty="0"/>
              <a:t>Dans l’Inde du Raj d’avant la Partition: 25% de la </a:t>
            </a:r>
            <a:r>
              <a:rPr lang="fr-FR" dirty="0" smtClean="0"/>
              <a:t>population est musulmane</a:t>
            </a:r>
            <a:endParaRPr lang="fr-FR" dirty="0"/>
          </a:p>
          <a:p>
            <a:r>
              <a:rPr lang="fr-FR" dirty="0"/>
              <a:t>Par sa population, l’Inde est le 3</a:t>
            </a:r>
            <a:r>
              <a:rPr lang="fr-FR" baseline="30000" dirty="0"/>
              <a:t>e</a:t>
            </a:r>
            <a:r>
              <a:rPr lang="fr-FR" dirty="0"/>
              <a:t> pays musulman du monde après l’Indonésie et le Pakistan (</a:t>
            </a:r>
            <a:r>
              <a:rPr lang="fr-FR" dirty="0" smtClean="0"/>
              <a:t>210 M</a:t>
            </a:r>
            <a:r>
              <a:rPr lang="fr-FR" dirty="0"/>
              <a:t>), mais devant le Bangladesh</a:t>
            </a:r>
          </a:p>
        </p:txBody>
      </p:sp>
    </p:spTree>
    <p:extLst>
      <p:ext uri="{BB962C8B-B14F-4D97-AF65-F5344CB8AC3E}">
        <p14:creationId xmlns:p14="http://schemas.microsoft.com/office/powerpoint/2010/main" val="243914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origines de la présence musulmane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L’islam pénètre sur les côtes de l’Inde (notamment au Kerala) par les marchands arabes installés dans les ports</a:t>
            </a:r>
          </a:p>
          <a:p>
            <a:r>
              <a:rPr lang="fr-FR" dirty="0" smtClean="0"/>
              <a:t>L’Inde du Nord (plaine indo-gangétique de l’Indus au Bengale) est conquise par des dynasties turco-mongoles à partir des XI</a:t>
            </a:r>
            <a:r>
              <a:rPr lang="fr-FR" baseline="30000" dirty="0" smtClean="0"/>
              <a:t>e</a:t>
            </a:r>
            <a:r>
              <a:rPr lang="fr-FR" dirty="0" smtClean="0"/>
              <a:t>-XII</a:t>
            </a:r>
            <a:r>
              <a:rPr lang="fr-FR" baseline="30000" dirty="0" smtClean="0"/>
              <a:t>e</a:t>
            </a:r>
            <a:r>
              <a:rPr lang="fr-FR" dirty="0" smtClean="0"/>
              <a:t> siècles.</a:t>
            </a:r>
          </a:p>
          <a:p>
            <a:r>
              <a:rPr lang="fr-FR" dirty="0" smtClean="0"/>
              <a:t>Jusqu’à la disparition de l’empire moghol en 1857, le nord de l’Inde est politiquement dominé par les musulmans et le persan est la langue officielle.</a:t>
            </a:r>
          </a:p>
          <a:p>
            <a:r>
              <a:rPr lang="fr-FR" dirty="0" smtClean="0"/>
              <a:t>Cependant, contrairement à la situation de tous les pays du </a:t>
            </a:r>
            <a:r>
              <a:rPr lang="fr-FR" i="1" dirty="0" smtClean="0"/>
              <a:t>dar-el-Islam</a:t>
            </a:r>
            <a:r>
              <a:rPr lang="fr-FR" dirty="0" smtClean="0"/>
              <a:t>, la religion musulmane reste minoritaire en Inde face à la religion hindoue.</a:t>
            </a:r>
            <a:endParaRPr lang="fr-FR" dirty="0"/>
          </a:p>
        </p:txBody>
      </p:sp>
    </p:spTree>
    <p:extLst>
      <p:ext uri="{BB962C8B-B14F-4D97-AF65-F5344CB8AC3E}">
        <p14:creationId xmlns:p14="http://schemas.microsoft.com/office/powerpoint/2010/main" val="181461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2C3CC-179F-4FA2-8215-C5BF48357555}"/>
              </a:ext>
            </a:extLst>
          </p:cNvPr>
          <p:cNvSpPr>
            <a:spLocks noGrp="1"/>
          </p:cNvSpPr>
          <p:nvPr>
            <p:ph type="title"/>
          </p:nvPr>
        </p:nvSpPr>
        <p:spPr/>
        <p:txBody>
          <a:bodyPr/>
          <a:lstStyle/>
          <a:p>
            <a:r>
              <a:rPr lang="fr-FR" dirty="0"/>
              <a:t>La destruction de la mosquée Babri à </a:t>
            </a:r>
            <a:r>
              <a:rPr lang="fr-FR" dirty="0" smtClean="0"/>
              <a:t>Ayodhya </a:t>
            </a:r>
            <a:r>
              <a:rPr lang="fr-FR" dirty="0"/>
              <a:t>en 1992</a:t>
            </a:r>
          </a:p>
        </p:txBody>
      </p:sp>
      <p:sp>
        <p:nvSpPr>
          <p:cNvPr id="3" name="Espace réservé du contenu 2">
            <a:extLst>
              <a:ext uri="{FF2B5EF4-FFF2-40B4-BE49-F238E27FC236}">
                <a16:creationId xmlns:a16="http://schemas.microsoft.com/office/drawing/2014/main" id="{8DA74D76-2E6E-440D-8C9A-B151F7473F47}"/>
              </a:ext>
            </a:extLst>
          </p:cNvPr>
          <p:cNvSpPr>
            <a:spLocks noGrp="1"/>
          </p:cNvSpPr>
          <p:nvPr>
            <p:ph sz="half" idx="1"/>
          </p:nvPr>
        </p:nvSpPr>
        <p:spPr/>
        <p:txBody>
          <a:bodyPr>
            <a:normAutofit fontScale="47500" lnSpcReduction="20000"/>
          </a:bodyPr>
          <a:lstStyle/>
          <a:p>
            <a:r>
              <a:rPr lang="fr-FR" dirty="0" smtClean="0"/>
              <a:t>Des tensions communautaires larvées débouchent épisodiquement sur de graves violences intercommunautaires. Par exemple en 1992, à la suite de la destruction de la mosquée Babri dans la ville sainte (hindoue</a:t>
            </a:r>
            <a:r>
              <a:rPr lang="fr-FR" dirty="0"/>
              <a:t>) </a:t>
            </a:r>
            <a:r>
              <a:rPr lang="fr-FR" dirty="0" smtClean="0"/>
              <a:t>d’Ayodhya, plus </a:t>
            </a:r>
            <a:r>
              <a:rPr lang="fr-FR" dirty="0"/>
              <a:t>de 2 000 personnes, en majorité musulmanes, sont tuées au cours des émeutes qui suivent dans de nombreuses grandes villes de l'Inde, notamment à Bombay et à Delhi. </a:t>
            </a:r>
            <a:r>
              <a:rPr lang="fr-FR" dirty="0" smtClean="0"/>
              <a:t>En réaction, des </a:t>
            </a:r>
            <a:r>
              <a:rPr lang="fr-FR" dirty="0"/>
              <a:t>affrontements ont également lieu au Pakistan et au </a:t>
            </a:r>
            <a:r>
              <a:rPr lang="fr-FR" dirty="0" smtClean="0"/>
              <a:t>Bangladesh, </a:t>
            </a:r>
            <a:r>
              <a:rPr lang="fr-FR" dirty="0"/>
              <a:t>contre les minorités </a:t>
            </a:r>
            <a:r>
              <a:rPr lang="fr-FR" dirty="0" smtClean="0"/>
              <a:t>hindoues cette fois. </a:t>
            </a:r>
            <a:endParaRPr lang="fr-FR" dirty="0"/>
          </a:p>
          <a:p>
            <a:r>
              <a:rPr lang="fr-FR" dirty="0" smtClean="0"/>
              <a:t>La </a:t>
            </a:r>
            <a:r>
              <a:rPr lang="fr-FR" dirty="0"/>
              <a:t>dispute d'Ayodhya est un débat politique, historique, social et religieux, concernant le </a:t>
            </a:r>
            <a:r>
              <a:rPr lang="fr-FR" dirty="0" smtClean="0"/>
              <a:t>site </a:t>
            </a:r>
            <a:r>
              <a:rPr lang="fr-FR" dirty="0"/>
              <a:t>de la mosquée de Babri, considéré comme le lieu de naissance de </a:t>
            </a:r>
            <a:r>
              <a:rPr lang="fr-FR" dirty="0" smtClean="0"/>
              <a:t>Rāma.</a:t>
            </a:r>
            <a:endParaRPr lang="fr-FR" dirty="0"/>
          </a:p>
          <a:p>
            <a:r>
              <a:rPr lang="fr-FR" dirty="0" smtClean="0"/>
              <a:t>Le </a:t>
            </a:r>
            <a:r>
              <a:rPr lang="fr-FR" dirty="0"/>
              <a:t>6 décembre 1992, la mosquée est </a:t>
            </a:r>
            <a:r>
              <a:rPr lang="fr-FR" dirty="0" smtClean="0"/>
              <a:t>détruite par la foule lors </a:t>
            </a:r>
            <a:r>
              <a:rPr lang="fr-FR" dirty="0"/>
              <a:t>d'un rassemblement politique de </a:t>
            </a:r>
            <a:r>
              <a:rPr lang="fr-FR" dirty="0" smtClean="0"/>
              <a:t>dévots hindous mobilisés par des nationalistes religieux désireux de « reconstruire le temple du dieu Rama » tandis que les jaïns revendiquent également la possession du lieu.</a:t>
            </a:r>
          </a:p>
          <a:p>
            <a:r>
              <a:rPr lang="fr-FR" dirty="0"/>
              <a:t>La destruction de la mosquée d’Ayodhya </a:t>
            </a:r>
            <a:r>
              <a:rPr lang="fr-FR" dirty="0" smtClean="0"/>
              <a:t>marque la </a:t>
            </a:r>
            <a:r>
              <a:rPr lang="fr-FR" dirty="0"/>
              <a:t>fin du consensus que Nehru était parvenu à établir après </a:t>
            </a:r>
            <a:r>
              <a:rPr lang="fr-FR" dirty="0" smtClean="0"/>
              <a:t>l’Indépendance et déchaîne 25 ans de passions religieuses et de procédures judiciaires.</a:t>
            </a:r>
          </a:p>
        </p:txBody>
      </p:sp>
      <p:pic>
        <p:nvPicPr>
          <p:cNvPr id="6" name="Espace réservé du contenu 5">
            <a:extLst>
              <a:ext uri="{FF2B5EF4-FFF2-40B4-BE49-F238E27FC236}">
                <a16:creationId xmlns:a16="http://schemas.microsoft.com/office/drawing/2014/main" id="{71D51C90-F334-4F73-A5F0-6C40EC2A18F4}"/>
              </a:ext>
            </a:extLst>
          </p:cNvPr>
          <p:cNvPicPr>
            <a:picLocks noGrp="1" noChangeAspect="1"/>
          </p:cNvPicPr>
          <p:nvPr>
            <p:ph sz="half" idx="2"/>
          </p:nvPr>
        </p:nvPicPr>
        <p:blipFill>
          <a:blip r:embed="rId2"/>
          <a:stretch>
            <a:fillRect/>
          </a:stretch>
        </p:blipFill>
        <p:spPr>
          <a:xfrm rot="10800000" flipV="1">
            <a:off x="4495800" y="1215000"/>
            <a:ext cx="4412719" cy="2455102"/>
          </a:xfrm>
        </p:spPr>
      </p:pic>
    </p:spTree>
    <p:extLst>
      <p:ext uri="{BB962C8B-B14F-4D97-AF65-F5344CB8AC3E}">
        <p14:creationId xmlns:p14="http://schemas.microsoft.com/office/powerpoint/2010/main" val="133554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sikhs, une  communauté déchirée par la Partition </a:t>
            </a:r>
            <a:r>
              <a:rPr lang="fr-FR" dirty="0" smtClean="0"/>
              <a:t/>
            </a:r>
            <a:br>
              <a:rPr lang="fr-FR" dirty="0" smtClean="0"/>
            </a:br>
            <a:r>
              <a:rPr lang="fr-FR" sz="1100" dirty="0" smtClean="0"/>
              <a:t>[carte </a:t>
            </a:r>
            <a:r>
              <a:rPr lang="fr-FR" sz="1100" dirty="0"/>
              <a:t>du </a:t>
            </a:r>
            <a:r>
              <a:rPr lang="fr-FR" sz="1100" dirty="0" smtClean="0"/>
              <a:t>Pendjab </a:t>
            </a:r>
            <a:r>
              <a:rPr lang="fr-FR" sz="1100" dirty="0"/>
              <a:t>: Par Ktims de en.wikipedia.org, CC BY-SA 3.0, </a:t>
            </a:r>
            <a:r>
              <a:rPr lang="fr-FR" sz="1100" dirty="0">
                <a:hlinkClick r:id="rId2"/>
              </a:rPr>
              <a:t>https://</a:t>
            </a:r>
            <a:r>
              <a:rPr lang="fr-FR" sz="1100" dirty="0" smtClean="0">
                <a:hlinkClick r:id="rId2"/>
              </a:rPr>
              <a:t>commons.wikimedia.org/w/index.php?curid=5615194</a:t>
            </a:r>
            <a:r>
              <a:rPr lang="fr-FR" sz="1100" dirty="0" smtClean="0"/>
              <a:t> ; drapeau du Khalistan]</a:t>
            </a:r>
            <a:endParaRPr lang="fr-FR" sz="1100" dirty="0"/>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3051" y="1215000"/>
            <a:ext cx="3270949" cy="2179780"/>
          </a:xfrm>
        </p:spPr>
      </p:pic>
      <p:pic>
        <p:nvPicPr>
          <p:cNvPr id="6" name="Espace réservé du contenu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9388" y="2421423"/>
            <a:ext cx="5601204" cy="3430737"/>
          </a:xfrm>
        </p:spPr>
      </p:pic>
    </p:spTree>
    <p:extLst>
      <p:ext uri="{BB962C8B-B14F-4D97-AF65-F5344CB8AC3E}">
        <p14:creationId xmlns:p14="http://schemas.microsoft.com/office/powerpoint/2010/main" val="259940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sikhs, une  communauté déchirée par la Partition </a:t>
            </a:r>
          </a:p>
        </p:txBody>
      </p:sp>
      <p:sp>
        <p:nvSpPr>
          <p:cNvPr id="4" name="Espace réservé du contenu 3"/>
          <p:cNvSpPr>
            <a:spLocks noGrp="1"/>
          </p:cNvSpPr>
          <p:nvPr>
            <p:ph idx="1"/>
          </p:nvPr>
        </p:nvSpPr>
        <p:spPr/>
        <p:txBody>
          <a:bodyPr>
            <a:normAutofit fontScale="70000" lnSpcReduction="20000"/>
          </a:bodyPr>
          <a:lstStyle/>
          <a:p>
            <a:r>
              <a:rPr lang="fr-FR" dirty="0" smtClean="0"/>
              <a:t>Le sikhisme est une religion monothéiste indépendante qui s’est autonomisée au XVII</a:t>
            </a:r>
            <a:r>
              <a:rPr lang="fr-FR" baseline="30000" dirty="0" smtClean="0"/>
              <a:t>e</a:t>
            </a:r>
            <a:r>
              <a:rPr lang="fr-FR" dirty="0" smtClean="0"/>
              <a:t> s. par rapport à l’hindouisme. </a:t>
            </a:r>
          </a:p>
          <a:p>
            <a:r>
              <a:rPr lang="fr-FR" dirty="0" smtClean="0"/>
              <a:t>Son foyer est dans la province du Pendjab. Au moment de la Partition,le Pendjab est scindé entre les deux Etats et les sikhs et hindous fuient le Penjab pakistanais. Le Pendjab indien est ensuite divisé en plusieurs Etats afin que les sikhs deviennent majoritaires dans leur Etat.</a:t>
            </a:r>
          </a:p>
          <a:p>
            <a:r>
              <a:rPr lang="fr-FR" dirty="0" smtClean="0"/>
              <a:t>Dans les années 1980, une fraction politisée revendique l’instauration d’un Etat sikh indépendant, le Khalistan. Des attentats sont perpétrés durant une décennie.</a:t>
            </a:r>
          </a:p>
          <a:p>
            <a:r>
              <a:rPr lang="fr-FR" dirty="0" smtClean="0"/>
              <a:t>En 1984, l’armée indienne déloge des militants armés retranchés au sein du </a:t>
            </a:r>
            <a:r>
              <a:rPr lang="fr-FR" dirty="0"/>
              <a:t>Temple d’Or </a:t>
            </a:r>
            <a:r>
              <a:rPr lang="fr-FR" dirty="0" smtClean="0"/>
              <a:t>d’Amritsar (opération </a:t>
            </a:r>
            <a:r>
              <a:rPr lang="fr-FR" dirty="0"/>
              <a:t>Blue </a:t>
            </a:r>
            <a:r>
              <a:rPr lang="fr-FR" dirty="0" smtClean="0"/>
              <a:t>Star). Cette intervention vécue par les sikhs comme une profanation entraîne </a:t>
            </a:r>
            <a:r>
              <a:rPr lang="fr-FR" dirty="0"/>
              <a:t>l’assassinat d’I. </a:t>
            </a:r>
            <a:r>
              <a:rPr lang="fr-FR" dirty="0" smtClean="0"/>
              <a:t>Gandhi par ses gardes du corps sikhs.</a:t>
            </a:r>
          </a:p>
          <a:p>
            <a:r>
              <a:rPr lang="fr-FR" dirty="0" smtClean="0"/>
              <a:t>L’assassinat provoque en retour des pogroms des hindous contre les sikhs, en particulier à Delhi où ils sont bien implantés.</a:t>
            </a:r>
            <a:endParaRPr lang="fr-FR" dirty="0"/>
          </a:p>
          <a:p>
            <a:endParaRPr lang="fr-FR" dirty="0"/>
          </a:p>
        </p:txBody>
      </p:sp>
    </p:spTree>
    <p:extLst>
      <p:ext uri="{BB962C8B-B14F-4D97-AF65-F5344CB8AC3E}">
        <p14:creationId xmlns:p14="http://schemas.microsoft.com/office/powerpoint/2010/main" val="347296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a:t>
            </a:r>
            <a:r>
              <a:rPr lang="fr-FR" baseline="30000" dirty="0"/>
              <a:t>e</a:t>
            </a:r>
            <a:r>
              <a:rPr lang="fr-FR" dirty="0"/>
              <a:t> Partie</a:t>
            </a:r>
          </a:p>
        </p:txBody>
      </p:sp>
      <p:sp>
        <p:nvSpPr>
          <p:cNvPr id="3" name="Espace réservé du texte 2"/>
          <p:cNvSpPr>
            <a:spLocks noGrp="1"/>
          </p:cNvSpPr>
          <p:nvPr>
            <p:ph type="body" idx="1"/>
          </p:nvPr>
        </p:nvSpPr>
        <p:spPr/>
        <p:txBody>
          <a:bodyPr/>
          <a:lstStyle/>
          <a:p>
            <a:r>
              <a:rPr lang="fr-FR" dirty="0"/>
              <a:t>Inde/Pakistan: la géopolitique des religions</a:t>
            </a:r>
          </a:p>
        </p:txBody>
      </p:sp>
    </p:spTree>
    <p:extLst>
      <p:ext uri="{BB962C8B-B14F-4D97-AF65-F5344CB8AC3E}">
        <p14:creationId xmlns:p14="http://schemas.microsoft.com/office/powerpoint/2010/main" val="183584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Ouvrages généraux sur l’Inde contemporaine et le Pakistan :</a:t>
            </a:r>
            <a:br>
              <a:rPr lang="fr-FR" dirty="0"/>
            </a:br>
            <a:endParaRPr lang="fr-FR" dirty="0"/>
          </a:p>
        </p:txBody>
      </p:sp>
      <p:sp>
        <p:nvSpPr>
          <p:cNvPr id="5" name="Espace réservé du contenu 4"/>
          <p:cNvSpPr>
            <a:spLocks noGrp="1"/>
          </p:cNvSpPr>
          <p:nvPr>
            <p:ph idx="1"/>
          </p:nvPr>
        </p:nvSpPr>
        <p:spPr/>
        <p:txBody>
          <a:bodyPr>
            <a:normAutofit fontScale="92500"/>
          </a:bodyPr>
          <a:lstStyle/>
          <a:p>
            <a:r>
              <a:rPr lang="fr-FR" sz="2100" dirty="0"/>
              <a:t>C. </a:t>
            </a:r>
            <a:r>
              <a:rPr lang="fr-FR" sz="2100" dirty="0" err="1"/>
              <a:t>Jaffrelot</a:t>
            </a:r>
            <a:r>
              <a:rPr lang="fr-FR" sz="2100" dirty="0"/>
              <a:t>, </a:t>
            </a:r>
            <a:r>
              <a:rPr lang="fr-FR" sz="2100" i="1" dirty="0"/>
              <a:t>L'Inde de Modi : national-populisme et démocratie ethnique</a:t>
            </a:r>
            <a:r>
              <a:rPr lang="fr-FR" sz="2100" dirty="0"/>
              <a:t>, Fayard, 2019</a:t>
            </a:r>
          </a:p>
          <a:p>
            <a:r>
              <a:rPr lang="fr-FR" sz="2100" dirty="0"/>
              <a:t>C. Jaffrelot, </a:t>
            </a:r>
            <a:r>
              <a:rPr lang="fr-FR" sz="2100" i="1" dirty="0"/>
              <a:t>Le syndrome pakistanais,</a:t>
            </a:r>
            <a:r>
              <a:rPr lang="fr-FR" sz="2100" dirty="0"/>
              <a:t> Fayard, </a:t>
            </a:r>
            <a:r>
              <a:rPr lang="fr-FR" sz="2100" dirty="0" smtClean="0"/>
              <a:t>2013</a:t>
            </a:r>
            <a:endParaRPr lang="fr-FR" sz="2100" dirty="0"/>
          </a:p>
          <a:p>
            <a:r>
              <a:rPr lang="fr-FR" sz="2100" dirty="0"/>
              <a:t>C. </a:t>
            </a:r>
            <a:r>
              <a:rPr lang="fr-FR" sz="2100" dirty="0" err="1"/>
              <a:t>Jaffrelot</a:t>
            </a:r>
            <a:r>
              <a:rPr lang="fr-FR" sz="2100" dirty="0"/>
              <a:t> (</a:t>
            </a:r>
            <a:r>
              <a:rPr lang="fr-FR" sz="2100" dirty="0" err="1"/>
              <a:t>dir</a:t>
            </a:r>
            <a:r>
              <a:rPr lang="fr-FR" sz="2100" dirty="0"/>
              <a:t>.),</a:t>
            </a:r>
            <a:r>
              <a:rPr lang="fr-FR" sz="2100" i="1" dirty="0"/>
              <a:t> Le Pakistan</a:t>
            </a:r>
            <a:r>
              <a:rPr lang="fr-FR" sz="2100" dirty="0"/>
              <a:t>, Fayard, 2000</a:t>
            </a:r>
          </a:p>
          <a:p>
            <a:r>
              <a:rPr lang="fr-FR" sz="2100" dirty="0"/>
              <a:t> « 1947-1948. La partition de l'Inde », La Documentation française, URL: </a:t>
            </a:r>
            <a:r>
              <a:rPr lang="fr-FR" sz="2100" u="sng" dirty="0">
                <a:hlinkClick r:id="rId2"/>
              </a:rPr>
              <a:t>https://</a:t>
            </a:r>
            <a:r>
              <a:rPr lang="fr-FR" sz="2100" u="sng" dirty="0" smtClean="0">
                <a:hlinkClick r:id="rId2"/>
              </a:rPr>
              <a:t>www.ladocumentationfrancaise.fr/dossiers/inde-pakistan/partition1947-1948.shtml</a:t>
            </a:r>
            <a:endParaRPr lang="fr-FR" sz="2100" u="sng" dirty="0" smtClean="0"/>
          </a:p>
          <a:p>
            <a:r>
              <a:rPr lang="fr-FR" sz="2100" dirty="0"/>
              <a:t>« Religions et géopolitique : le cas de l'Inde. Entretien avec Jean-Luc Racine », </a:t>
            </a:r>
            <a:r>
              <a:rPr lang="fr-FR" sz="2100" i="1" dirty="0"/>
              <a:t>Hérodote</a:t>
            </a:r>
            <a:r>
              <a:rPr lang="fr-FR" sz="2100" dirty="0"/>
              <a:t>, 2002/3 (N°106), p. 17-32. </a:t>
            </a:r>
            <a:r>
              <a:rPr lang="en-ZA" sz="2100" dirty="0" smtClean="0"/>
              <a:t>URL </a:t>
            </a:r>
            <a:r>
              <a:rPr lang="en-ZA" sz="2100" dirty="0"/>
              <a:t>: </a:t>
            </a:r>
            <a:r>
              <a:rPr lang="en-ZA" sz="2100" u="sng" dirty="0">
                <a:hlinkClick r:id="rId3"/>
              </a:rPr>
              <a:t>https://www.cairn.info/revue-herodote-2002-3-page-17.htm</a:t>
            </a:r>
            <a:endParaRPr lang="fr-FR" sz="2100" dirty="0"/>
          </a:p>
          <a:p>
            <a:pPr marL="0" indent="0">
              <a:buNone/>
            </a:pPr>
            <a:r>
              <a:rPr lang="fr-FR" sz="2100" dirty="0" smtClean="0"/>
              <a:t>Période </a:t>
            </a:r>
            <a:r>
              <a:rPr lang="fr-FR" sz="2100" dirty="0"/>
              <a:t>plus large:</a:t>
            </a:r>
          </a:p>
          <a:p>
            <a:pPr marL="0" indent="0">
              <a:buNone/>
            </a:pPr>
            <a:r>
              <a:rPr lang="fr-FR" sz="2100" dirty="0"/>
              <a:t> * Cl. Markovits (dir.), </a:t>
            </a:r>
            <a:r>
              <a:rPr lang="fr-FR" sz="2100" i="1" dirty="0"/>
              <a:t>Histoire de l’Inde moderne 1480 – 1950, </a:t>
            </a:r>
            <a:r>
              <a:rPr lang="fr-FR" sz="2100" dirty="0"/>
              <a:t>Fayard, </a:t>
            </a:r>
            <a:r>
              <a:rPr lang="fr-FR" sz="2100" dirty="0" smtClean="0"/>
              <a:t>1994</a:t>
            </a:r>
          </a:p>
          <a:p>
            <a:pPr marL="0" indent="0">
              <a:buNone/>
            </a:pPr>
            <a:r>
              <a:rPr lang="fr-FR" sz="2100" dirty="0" smtClean="0"/>
              <a:t>Pour une chronologie, voir le site : </a:t>
            </a:r>
          </a:p>
          <a:p>
            <a:pPr marL="0" indent="0">
              <a:buNone/>
            </a:pPr>
            <a:r>
              <a:rPr lang="fr-FR" sz="2100" dirty="0">
                <a:hlinkClick r:id="rId4"/>
              </a:rPr>
              <a:t>https://</a:t>
            </a:r>
            <a:r>
              <a:rPr lang="fr-FR" sz="2100" dirty="0" smtClean="0">
                <a:hlinkClick r:id="rId4"/>
              </a:rPr>
              <a:t>www.monde-diplomatique.fr/mav/94/PIRONET/16533</a:t>
            </a:r>
            <a:r>
              <a:rPr lang="fr-FR" sz="2100" dirty="0" smtClean="0"/>
              <a:t> </a:t>
            </a:r>
            <a:endParaRPr lang="fr-FR" sz="2100" dirty="0"/>
          </a:p>
          <a:p>
            <a:endParaRPr lang="fr-FR" dirty="0"/>
          </a:p>
          <a:p>
            <a:endParaRPr lang="fr-FR" dirty="0"/>
          </a:p>
        </p:txBody>
      </p:sp>
    </p:spTree>
    <p:extLst>
      <p:ext uri="{BB962C8B-B14F-4D97-AF65-F5344CB8AC3E}">
        <p14:creationId xmlns:p14="http://schemas.microsoft.com/office/powerpoint/2010/main" val="94641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13F8B2-F75D-4C27-ACDB-25E156731D81}"/>
              </a:ext>
            </a:extLst>
          </p:cNvPr>
          <p:cNvSpPr>
            <a:spLocks noGrp="1"/>
          </p:cNvSpPr>
          <p:nvPr>
            <p:ph type="title"/>
          </p:nvPr>
        </p:nvSpPr>
        <p:spPr/>
        <p:txBody>
          <a:bodyPr/>
          <a:lstStyle/>
          <a:p>
            <a:r>
              <a:rPr lang="fr-FR" dirty="0"/>
              <a:t>Un paradoxe </a:t>
            </a:r>
            <a:r>
              <a:rPr lang="fr-FR" dirty="0" smtClean="0"/>
              <a:t>apparent dans l’actualité de l’Inde </a:t>
            </a:r>
            <a:r>
              <a:rPr lang="fr-FR" dirty="0"/>
              <a:t>: le gouvernement nationaliste hindou adopte une loi </a:t>
            </a:r>
            <a:r>
              <a:rPr lang="fr-FR" dirty="0" smtClean="0"/>
              <a:t>de type laïque</a:t>
            </a:r>
            <a:endParaRPr lang="fr-FR" dirty="0"/>
          </a:p>
        </p:txBody>
      </p:sp>
      <p:sp>
        <p:nvSpPr>
          <p:cNvPr id="5" name="Espace réservé du contenu 4">
            <a:extLst>
              <a:ext uri="{FF2B5EF4-FFF2-40B4-BE49-F238E27FC236}">
                <a16:creationId xmlns:a16="http://schemas.microsoft.com/office/drawing/2014/main" id="{DB16683A-14C5-4CF0-9374-0F0E7C0883C2}"/>
              </a:ext>
            </a:extLst>
          </p:cNvPr>
          <p:cNvSpPr>
            <a:spLocks noGrp="1"/>
          </p:cNvSpPr>
          <p:nvPr>
            <p:ph idx="1"/>
          </p:nvPr>
        </p:nvSpPr>
        <p:spPr/>
        <p:txBody>
          <a:bodyPr>
            <a:normAutofit fontScale="85000" lnSpcReduction="20000"/>
          </a:bodyPr>
          <a:lstStyle/>
          <a:p>
            <a:r>
              <a:rPr lang="fr-FR" dirty="0" smtClean="0"/>
              <a:t>Depuis 2014, l’Inde est gouvernée par </a:t>
            </a:r>
            <a:r>
              <a:rPr lang="fr-FR" dirty="0"/>
              <a:t>un </a:t>
            </a:r>
            <a:r>
              <a:rPr lang="fr-FR" dirty="0" smtClean="0"/>
              <a:t>parti nationaliste hindou, le </a:t>
            </a:r>
            <a:r>
              <a:rPr lang="fr-FR" dirty="0"/>
              <a:t>BJP (Bharatiya Janata Party</a:t>
            </a:r>
            <a:r>
              <a:rPr lang="fr-FR" dirty="0" smtClean="0"/>
              <a:t>). En </a:t>
            </a:r>
            <a:r>
              <a:rPr lang="fr-FR" dirty="0"/>
              <a:t>juillet 2019, à l’initiative du </a:t>
            </a:r>
            <a:r>
              <a:rPr lang="fr-FR" dirty="0" smtClean="0"/>
              <a:t>gouvernement de Narendra Modi,  la </a:t>
            </a:r>
            <a:r>
              <a:rPr lang="fr-FR" dirty="0"/>
              <a:t>Chambre haute du Parlement indien adopte une loi </a:t>
            </a:r>
            <a:r>
              <a:rPr lang="fr-FR" dirty="0" smtClean="0"/>
              <a:t>punissant </a:t>
            </a:r>
            <a:r>
              <a:rPr lang="fr-FR" dirty="0"/>
              <a:t>de prison la répudiation de la femme musulmane par son mari (« triple </a:t>
            </a:r>
            <a:r>
              <a:rPr lang="fr-FR" i="1" dirty="0"/>
              <a:t>talaq</a:t>
            </a:r>
            <a:r>
              <a:rPr lang="fr-FR" dirty="0"/>
              <a:t> ») (pratique déjà interdite par la Cour Suprême 2 ans auparavant et interdite dans certains pays musulmans</a:t>
            </a:r>
            <a:r>
              <a:rPr lang="fr-FR" dirty="0" smtClean="0"/>
              <a:t>). </a:t>
            </a:r>
          </a:p>
          <a:p>
            <a:r>
              <a:rPr lang="fr-FR" dirty="0" smtClean="0"/>
              <a:t>Paradoxe à expliquer: un parti national-religieux adopte une </a:t>
            </a:r>
            <a:r>
              <a:rPr lang="fr-FR" dirty="0"/>
              <a:t>loi </a:t>
            </a:r>
            <a:r>
              <a:rPr lang="fr-FR" dirty="0" smtClean="0"/>
              <a:t>de type laïque (puisqu’elle </a:t>
            </a:r>
            <a:r>
              <a:rPr lang="fr-FR" dirty="0"/>
              <a:t>vise à aligner le droit personnel de la communauté musulmane sur le droit commun </a:t>
            </a:r>
            <a:r>
              <a:rPr lang="fr-FR" dirty="0" smtClean="0"/>
              <a:t>indien), tandis que le parti du Congrès, parti traditionnellement défenseur de la laïcité à l’indienne, s’oppose à cette loi.</a:t>
            </a:r>
            <a:endParaRPr lang="fr-FR" dirty="0"/>
          </a:p>
        </p:txBody>
      </p:sp>
    </p:spTree>
    <p:extLst>
      <p:ext uri="{BB962C8B-B14F-4D97-AF65-F5344CB8AC3E}">
        <p14:creationId xmlns:p14="http://schemas.microsoft.com/office/powerpoint/2010/main" val="124381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D72E0-2E62-43B9-968E-FE24EE9B6C4E}"/>
              </a:ext>
            </a:extLst>
          </p:cNvPr>
          <p:cNvSpPr>
            <a:spLocks noGrp="1"/>
          </p:cNvSpPr>
          <p:nvPr>
            <p:ph type="title"/>
          </p:nvPr>
        </p:nvSpPr>
        <p:spPr/>
        <p:txBody>
          <a:bodyPr/>
          <a:lstStyle/>
          <a:p>
            <a:r>
              <a:rPr lang="fr-FR" dirty="0" smtClean="0"/>
              <a:t>Les racines lointaines et proches </a:t>
            </a:r>
            <a:r>
              <a:rPr lang="fr-FR" dirty="0"/>
              <a:t>de la </a:t>
            </a:r>
            <a:r>
              <a:rPr lang="fr-FR" dirty="0" smtClean="0"/>
              <a:t>Partition d’août 1947</a:t>
            </a:r>
            <a:endParaRPr lang="fr-FR" dirty="0"/>
          </a:p>
        </p:txBody>
      </p:sp>
      <p:sp>
        <p:nvSpPr>
          <p:cNvPr id="3" name="Espace réservé du contenu 2">
            <a:extLst>
              <a:ext uri="{FF2B5EF4-FFF2-40B4-BE49-F238E27FC236}">
                <a16:creationId xmlns:a16="http://schemas.microsoft.com/office/drawing/2014/main" id="{78BA7CDD-2A87-4195-8E7C-5B1FD801BB21}"/>
              </a:ext>
            </a:extLst>
          </p:cNvPr>
          <p:cNvSpPr>
            <a:spLocks noGrp="1"/>
          </p:cNvSpPr>
          <p:nvPr>
            <p:ph sz="half" idx="1"/>
          </p:nvPr>
        </p:nvSpPr>
        <p:spPr/>
        <p:txBody>
          <a:bodyPr>
            <a:normAutofit fontScale="40000" lnSpcReduction="20000"/>
          </a:bodyPr>
          <a:lstStyle/>
          <a:p>
            <a:r>
              <a:rPr lang="fr-FR" sz="3500" dirty="0" smtClean="0"/>
              <a:t>Le 14 août 1947, le Pakistan accède à l’indépendance avec le statut de dominion au sein du Commonwealth, le lendemain pour l’Inde (le vice-roi britannique Mountbatten devient gouverneur-général de l’Inde)</a:t>
            </a:r>
          </a:p>
          <a:p>
            <a:r>
              <a:rPr lang="fr-FR" sz="3500" dirty="0" smtClean="0"/>
              <a:t>La revendication d’autonomie des musulmans a des causes anciennes mais ne prend que très tardivement, au début des années 1940, la forme d’un Etat souverain, baptisé Pakistan </a:t>
            </a:r>
          </a:p>
          <a:p>
            <a:r>
              <a:rPr lang="fr-FR" sz="3500" dirty="0" smtClean="0"/>
              <a:t>Crainte </a:t>
            </a:r>
            <a:r>
              <a:rPr lang="fr-FR" sz="3500" dirty="0"/>
              <a:t>des musulmans d’être dominés par la majorité hindoue après l’indépendance</a:t>
            </a:r>
          </a:p>
          <a:p>
            <a:r>
              <a:rPr lang="fr-FR" sz="3500" dirty="0"/>
              <a:t>La Ligue musulmane créée en 1906 (en pendant au Congrès </a:t>
            </a:r>
            <a:r>
              <a:rPr lang="fr-FR" sz="3500" dirty="0" smtClean="0"/>
              <a:t>national indien fondé en 1885) </a:t>
            </a:r>
            <a:r>
              <a:rPr lang="fr-FR" sz="3500" dirty="0"/>
              <a:t>se veut le défenseur des intérêts de </a:t>
            </a:r>
            <a:r>
              <a:rPr lang="fr-FR" sz="3500" dirty="0" smtClean="0"/>
              <a:t>la communauté musulmane (25% de la population) qui cherche à préserver son autonomie dans la perspective d’une émancipation progressive de la tutelle britannique: la Ligue (dirigée par M. Jinnah à partir de 1916) revendique une </a:t>
            </a:r>
            <a:r>
              <a:rPr lang="fr-FR" sz="3500" dirty="0"/>
              <a:t>parité électorale (électorats séparés) ou au moins </a:t>
            </a:r>
            <a:r>
              <a:rPr lang="fr-FR" sz="3500" dirty="0" smtClean="0"/>
              <a:t>des quotas aux assemblées des provinces alors que l’application du principe « un homme, une voix » donnerait mathématiquement la majorité politique aux hindous, qui représentent 70% de la population de l’Empire des Indes.</a:t>
            </a:r>
            <a:endParaRPr lang="fr-FR" sz="3500" dirty="0"/>
          </a:p>
          <a:p>
            <a:endParaRPr lang="fr-FR" dirty="0"/>
          </a:p>
        </p:txBody>
      </p:sp>
      <p:sp>
        <p:nvSpPr>
          <p:cNvPr id="4" name="Espace réservé du contenu 3">
            <a:extLst>
              <a:ext uri="{FF2B5EF4-FFF2-40B4-BE49-F238E27FC236}">
                <a16:creationId xmlns:a16="http://schemas.microsoft.com/office/drawing/2014/main" id="{E6CE3F98-2622-4A75-9C06-6FDC4BC987F2}"/>
              </a:ext>
            </a:extLst>
          </p:cNvPr>
          <p:cNvSpPr>
            <a:spLocks noGrp="1"/>
          </p:cNvSpPr>
          <p:nvPr>
            <p:ph sz="half" idx="2"/>
          </p:nvPr>
        </p:nvSpPr>
        <p:spPr/>
        <p:txBody>
          <a:bodyPr>
            <a:normAutofit fontScale="40000" lnSpcReduction="20000"/>
          </a:bodyPr>
          <a:lstStyle/>
          <a:p>
            <a:r>
              <a:rPr lang="fr-FR" dirty="0" smtClean="0"/>
              <a:t>Le Mahatma (« Grande âme ») Mohandas </a:t>
            </a:r>
            <a:r>
              <a:rPr lang="fr-FR" dirty="0"/>
              <a:t>Karamchand Gandhi (</a:t>
            </a:r>
            <a:r>
              <a:rPr lang="fr-FR" dirty="0" smtClean="0"/>
              <a:t>1869-1948), leader politico-religieux de la lutte pour l’indépendance d’une Inde unie, a un profil proche de celui de </a:t>
            </a:r>
            <a:r>
              <a:rPr lang="fr-FR" dirty="0"/>
              <a:t>Muhammad Ali Jinnah (1876-1948</a:t>
            </a:r>
            <a:r>
              <a:rPr lang="fr-FR" dirty="0" smtClean="0"/>
              <a:t>), futur Qaid-e-Azam (« Grand chef  ») du Pakistan: tous deux sont de langue gujrati, des avocats ayant étudié à Londres. Cependant, Gandhi opère un tournant indien en adoptant un style de vie et d’habillement traditionnel, tandis que Jinnah est plus sécularisé.</a:t>
            </a:r>
          </a:p>
          <a:p>
            <a:r>
              <a:rPr lang="fr-FR" dirty="0" smtClean="0"/>
              <a:t>L’entrée en guerre de l’Inde en 1939 cristallise des oppositions: le Congrès refuse le soutien à la guerre sans la promesse d’une indépendance à l’issue de celle-ci et ses ministres démissionnent; la Ligue musulmane se montre plus conciliante et cherche à négocier la création d’Etats autonomes au sein d’une confédération indienne.</a:t>
            </a:r>
          </a:p>
          <a:p>
            <a:endParaRPr lang="fr-FR" dirty="0" smtClean="0"/>
          </a:p>
          <a:p>
            <a:r>
              <a:rPr lang="fr-FR" b="1" dirty="0"/>
              <a:t>Résolution de Lahore </a:t>
            </a:r>
            <a:r>
              <a:rPr lang="fr-FR" dirty="0"/>
              <a:t>en 1940 qui appelle à « la création d’Etats indépendants pour les musulmans du Nord ouest </a:t>
            </a:r>
            <a:r>
              <a:rPr lang="fr-FR" dirty="0" smtClean="0"/>
              <a:t>et </a:t>
            </a:r>
            <a:r>
              <a:rPr lang="fr-FR" dirty="0"/>
              <a:t>de l’Est de l’Inde dont les constituants seraient autonomes et souverains </a:t>
            </a:r>
            <a:r>
              <a:rPr lang="fr-FR" dirty="0" smtClean="0"/>
              <a:t>». Jinnah se rallie à l’idée d’un Etat séparé conçu comme un foyer national pour les musulmanes indiens.</a:t>
            </a:r>
          </a:p>
          <a:p>
            <a:r>
              <a:rPr lang="fr-FR" dirty="0" smtClean="0"/>
              <a:t>Cette résolution traduit en termes politiques la théorie idéologique dite des « deux nations » selon laquelle hindous et musulmans ont des </a:t>
            </a:r>
            <a:r>
              <a:rPr lang="fr-FR" dirty="0"/>
              <a:t>modes de vie incompatibles </a:t>
            </a:r>
            <a:r>
              <a:rPr lang="fr-FR" dirty="0" smtClean="0"/>
              <a:t>et </a:t>
            </a:r>
            <a:r>
              <a:rPr lang="fr-FR" dirty="0"/>
              <a:t>qui ne peuvent </a:t>
            </a:r>
            <a:r>
              <a:rPr lang="fr-FR" dirty="0" smtClean="0"/>
              <a:t>coexister au sein d’un même Etat.</a:t>
            </a:r>
            <a:endParaRPr lang="fr-FR" dirty="0"/>
          </a:p>
          <a:p>
            <a:endParaRPr lang="fr-FR" dirty="0"/>
          </a:p>
          <a:p>
            <a:r>
              <a:rPr lang="fr-FR" dirty="0"/>
              <a:t>Echec des négociations tripartites (vice-roi, </a:t>
            </a:r>
            <a:r>
              <a:rPr lang="fr-FR" dirty="0" smtClean="0"/>
              <a:t>dirigeants du Congrès dont J. Nehru, </a:t>
            </a:r>
            <a:r>
              <a:rPr lang="fr-FR" dirty="0"/>
              <a:t>Jinnah) : rejet par le Congrès d’un futur confédéral de l’Inde au profit d’un modèle fédéral </a:t>
            </a:r>
            <a:r>
              <a:rPr lang="fr-FR" dirty="0" smtClean="0"/>
              <a:t>avec un pouvoir central fort, ce qui est perçu par la Ligue comme une menace pour l’autonomie de la </a:t>
            </a:r>
            <a:r>
              <a:rPr lang="fr-FR" dirty="0"/>
              <a:t>communauté </a:t>
            </a:r>
            <a:r>
              <a:rPr lang="fr-FR" dirty="0" smtClean="0"/>
              <a:t>musulmane.</a:t>
            </a:r>
            <a:endParaRPr lang="fr-FR" dirty="0"/>
          </a:p>
        </p:txBody>
      </p:sp>
    </p:spTree>
    <p:extLst>
      <p:ext uri="{BB962C8B-B14F-4D97-AF65-F5344CB8AC3E}">
        <p14:creationId xmlns:p14="http://schemas.microsoft.com/office/powerpoint/2010/main" val="95179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L’héritage du Mahatma Mohandas </a:t>
            </a:r>
            <a:r>
              <a:rPr lang="fr-FR" dirty="0" err="1"/>
              <a:t>Karamchand</a:t>
            </a:r>
            <a:r>
              <a:rPr lang="fr-FR" dirty="0"/>
              <a:t> Gandhi (1869-1948) face à celui du </a:t>
            </a:r>
            <a:r>
              <a:rPr lang="fr-FR" dirty="0" err="1"/>
              <a:t>Qaid</a:t>
            </a:r>
            <a:r>
              <a:rPr lang="fr-FR" dirty="0"/>
              <a:t>-e-</a:t>
            </a:r>
            <a:r>
              <a:rPr lang="fr-FR" dirty="0" err="1"/>
              <a:t>Azam</a:t>
            </a:r>
            <a:r>
              <a:rPr lang="fr-FR" dirty="0"/>
              <a:t>, Muhammad Ali Jinnah (1876-1948)</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88255"/>
            <a:ext cx="3962400" cy="2703195"/>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08246" y="3767899"/>
            <a:ext cx="4166003" cy="2303717"/>
          </a:xfrm>
        </p:spPr>
      </p:pic>
    </p:spTree>
    <p:extLst>
      <p:ext uri="{BB962C8B-B14F-4D97-AF65-F5344CB8AC3E}">
        <p14:creationId xmlns:p14="http://schemas.microsoft.com/office/powerpoint/2010/main" val="214216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Naissance des deux dominions, Pakistan et Inde-</a:t>
            </a:r>
            <a:r>
              <a:rPr lang="fr-FR" dirty="0" err="1"/>
              <a:t>Bharat</a:t>
            </a:r>
            <a:r>
              <a:rPr lang="fr-FR" dirty="0"/>
              <a:t>, 14-15/08/47</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95652" y="2431474"/>
            <a:ext cx="4316413" cy="2623702"/>
          </a:xfrm>
        </p:spPr>
      </p:pic>
      <p:pic>
        <p:nvPicPr>
          <p:cNvPr id="8" name="Espace réservé du contenu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51694" y="1838325"/>
            <a:ext cx="2971800" cy="3810000"/>
          </a:xfrm>
        </p:spPr>
      </p:pic>
    </p:spTree>
    <p:extLst>
      <p:ext uri="{BB962C8B-B14F-4D97-AF65-F5344CB8AC3E}">
        <p14:creationId xmlns:p14="http://schemas.microsoft.com/office/powerpoint/2010/main" val="288291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t>Partition de l’Inde britannique en août 1947</a:t>
            </a:r>
          </a:p>
        </p:txBody>
      </p:sp>
      <p:sp>
        <p:nvSpPr>
          <p:cNvPr id="11" name="Espace réservé du contenu 10"/>
          <p:cNvSpPr>
            <a:spLocks noGrp="1"/>
          </p:cNvSpPr>
          <p:nvPr>
            <p:ph sz="half" idx="1"/>
          </p:nvPr>
        </p:nvSpPr>
        <p:spPr/>
        <p:txBody>
          <a:bodyPr>
            <a:normAutofit fontScale="62500" lnSpcReduction="20000"/>
          </a:bodyPr>
          <a:lstStyle/>
          <a:p>
            <a:r>
              <a:rPr lang="fr-FR" dirty="0"/>
              <a:t>La Partition de l’Inde britannique s’accompagne de la partition des </a:t>
            </a:r>
            <a:r>
              <a:rPr lang="fr-FR" dirty="0" smtClean="0"/>
              <a:t>Etats provinciaux </a:t>
            </a:r>
            <a:r>
              <a:rPr lang="fr-FR" dirty="0"/>
              <a:t>du Bengale et du Pendjab (là où les massacres intercommunautaires se </a:t>
            </a:r>
            <a:r>
              <a:rPr lang="fr-FR" dirty="0" smtClean="0"/>
              <a:t>déchaînent; au moins 500.000 morts)</a:t>
            </a:r>
            <a:endParaRPr lang="fr-FR" dirty="0"/>
          </a:p>
          <a:p>
            <a:r>
              <a:rPr lang="fr-FR" dirty="0"/>
              <a:t>Le Pakistan est constitué du Sind, du Baloutchistan, </a:t>
            </a:r>
            <a:r>
              <a:rPr lang="fr-FR" dirty="0" smtClean="0"/>
              <a:t>du Pendjab</a:t>
            </a:r>
            <a:r>
              <a:rPr lang="fr-FR" dirty="0"/>
              <a:t>,</a:t>
            </a:r>
            <a:r>
              <a:rPr lang="fr-FR" dirty="0" smtClean="0"/>
              <a:t> de </a:t>
            </a:r>
            <a:r>
              <a:rPr lang="fr-FR" dirty="0"/>
              <a:t>la Province de la Frontière du Nord-Ouest (auj. Khyber Pakhtunkhwa = l’Afghanistan pakistanais</a:t>
            </a:r>
            <a:r>
              <a:rPr lang="fr-FR" dirty="0" smtClean="0"/>
              <a:t>) et enfin du </a:t>
            </a:r>
            <a:r>
              <a:rPr lang="fr-FR" dirty="0"/>
              <a:t>Bengale oriental </a:t>
            </a:r>
            <a:r>
              <a:rPr lang="fr-FR" dirty="0" smtClean="0"/>
              <a:t>qui devient le Pakistan oriental </a:t>
            </a:r>
            <a:r>
              <a:rPr lang="fr-FR" dirty="0"/>
              <a:t>;</a:t>
            </a:r>
          </a:p>
          <a:p>
            <a:r>
              <a:rPr lang="fr-FR" dirty="0" smtClean="0"/>
              <a:t>La plupart des Etats princiers sont rattachés aux deux nouveaux Etats sauf le  </a:t>
            </a:r>
            <a:r>
              <a:rPr lang="fr-FR" dirty="0"/>
              <a:t>Cachemire et l’Etat </a:t>
            </a:r>
            <a:r>
              <a:rPr lang="fr-FR" dirty="0" smtClean="0"/>
              <a:t>du Nizam d’Hyderabad qui restent </a:t>
            </a:r>
            <a:r>
              <a:rPr lang="fr-FR" dirty="0"/>
              <a:t>momentanément indépendants, mais leur statut évolue par la guerre en 1948 </a:t>
            </a:r>
          </a:p>
        </p:txBody>
      </p:sp>
      <p:pic>
        <p:nvPicPr>
          <p:cNvPr id="13" name="Espace réservé du contenu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683" y="1295400"/>
            <a:ext cx="4193447" cy="4895850"/>
          </a:xfrm>
        </p:spPr>
      </p:pic>
    </p:spTree>
    <p:extLst>
      <p:ext uri="{BB962C8B-B14F-4D97-AF65-F5344CB8AC3E}">
        <p14:creationId xmlns:p14="http://schemas.microsoft.com/office/powerpoint/2010/main" val="192908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L’Inde </a:t>
            </a:r>
            <a:r>
              <a:rPr lang="fr-FR" dirty="0" smtClean="0"/>
              <a:t>annexe rapidement les </a:t>
            </a:r>
            <a:r>
              <a:rPr lang="fr-FR" dirty="0"/>
              <a:t>territoires </a:t>
            </a:r>
            <a:r>
              <a:rPr lang="fr-FR" dirty="0" smtClean="0"/>
              <a:t>princiers, anciens protectorats de </a:t>
            </a:r>
            <a:r>
              <a:rPr lang="fr-FR" dirty="0"/>
              <a:t>l’Inde britannique</a:t>
            </a:r>
          </a:p>
        </p:txBody>
      </p:sp>
      <p:sp>
        <p:nvSpPr>
          <p:cNvPr id="3" name="Espace réservé du contenu 2"/>
          <p:cNvSpPr>
            <a:spLocks noGrp="1"/>
          </p:cNvSpPr>
          <p:nvPr>
            <p:ph sz="half" idx="1"/>
          </p:nvPr>
        </p:nvSpPr>
        <p:spPr/>
        <p:txBody>
          <a:bodyPr>
            <a:normAutofit fontScale="77500" lnSpcReduction="20000"/>
          </a:bodyPr>
          <a:lstStyle/>
          <a:p>
            <a:r>
              <a:rPr lang="fr-FR" dirty="0"/>
              <a:t>Presque tous les 562 Etats princiers demandent leur intégration </a:t>
            </a:r>
            <a:r>
              <a:rPr lang="fr-FR" dirty="0" smtClean="0"/>
              <a:t>soit à </a:t>
            </a:r>
            <a:r>
              <a:rPr lang="fr-FR" dirty="0"/>
              <a:t>l’Inde </a:t>
            </a:r>
            <a:r>
              <a:rPr lang="fr-FR" dirty="0" smtClean="0"/>
              <a:t>soit </a:t>
            </a:r>
            <a:r>
              <a:rPr lang="fr-FR" dirty="0"/>
              <a:t>au Pakistan</a:t>
            </a:r>
          </a:p>
          <a:p>
            <a:r>
              <a:rPr lang="fr-FR" dirty="0"/>
              <a:t>Guerre de l’Inde contre l’Etat du </a:t>
            </a:r>
            <a:r>
              <a:rPr lang="fr-FR" dirty="0" err="1"/>
              <a:t>Nizam</a:t>
            </a:r>
            <a:r>
              <a:rPr lang="fr-FR" dirty="0"/>
              <a:t> d’Hyderabad en 1948</a:t>
            </a:r>
          </a:p>
          <a:p>
            <a:r>
              <a:rPr lang="fr-FR" dirty="0"/>
              <a:t>annexion du </a:t>
            </a:r>
            <a:r>
              <a:rPr lang="fr-FR" dirty="0" err="1"/>
              <a:t>Junagadh</a:t>
            </a:r>
            <a:r>
              <a:rPr lang="fr-FR" dirty="0"/>
              <a:t>, principauté peuplée d’hindous mais dirigée par un souverain musulman, en 1948</a:t>
            </a:r>
          </a:p>
          <a:p>
            <a:r>
              <a:rPr lang="fr-FR" dirty="0" smtClean="0"/>
              <a:t>Partage du Cachemire (voir plus bas)</a:t>
            </a:r>
            <a:endParaRPr lang="fr-FR" dirty="0"/>
          </a:p>
          <a:p>
            <a:r>
              <a:rPr lang="fr-FR" dirty="0"/>
              <a:t>Annexion du Sikkim, royaume </a:t>
            </a:r>
            <a:r>
              <a:rPr lang="fr-FR" dirty="0" smtClean="0"/>
              <a:t>himalayen, </a:t>
            </a:r>
            <a:r>
              <a:rPr lang="fr-FR" dirty="0"/>
              <a:t>en 1975</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16355"/>
            <a:ext cx="4316413" cy="3853940"/>
          </a:xfrm>
        </p:spPr>
      </p:pic>
    </p:spTree>
    <p:extLst>
      <p:ext uri="{BB962C8B-B14F-4D97-AF65-F5344CB8AC3E}">
        <p14:creationId xmlns:p14="http://schemas.microsoft.com/office/powerpoint/2010/main" val="332494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Pakistan entre foyer national pour les musulmans et Etat islamique</a:t>
            </a:r>
            <a:endParaRPr lang="fr-FR" dirty="0"/>
          </a:p>
        </p:txBody>
      </p:sp>
      <p:sp>
        <p:nvSpPr>
          <p:cNvPr id="3" name="Espace réservé du contenu 2"/>
          <p:cNvSpPr>
            <a:spLocks noGrp="1"/>
          </p:cNvSpPr>
          <p:nvPr>
            <p:ph sz="half" idx="1"/>
          </p:nvPr>
        </p:nvSpPr>
        <p:spPr/>
        <p:txBody>
          <a:bodyPr>
            <a:normAutofit fontScale="62500" lnSpcReduction="20000"/>
          </a:bodyPr>
          <a:lstStyle/>
          <a:p>
            <a:r>
              <a:rPr lang="fr-FR" dirty="0" smtClean="0"/>
              <a:t>Le Pakistan est fondé en tant que </a:t>
            </a:r>
            <a:r>
              <a:rPr lang="fr-FR" b="1" dirty="0" smtClean="0"/>
              <a:t>foyer national </a:t>
            </a:r>
            <a:r>
              <a:rPr lang="fr-FR" dirty="0" smtClean="0"/>
              <a:t>pour une « nation » à base d’appartenance religieuse, mais dans la conception de M. Jinnah, c’est un Etat </a:t>
            </a:r>
            <a:r>
              <a:rPr lang="fr-FR" i="1" dirty="0" smtClean="0"/>
              <a:t>secular</a:t>
            </a:r>
            <a:r>
              <a:rPr lang="fr-FR" dirty="0" smtClean="0"/>
              <a:t> (laïque) comme l’Inde, appelé à respecter la place des minorités.</a:t>
            </a:r>
          </a:p>
          <a:p>
            <a:r>
              <a:rPr lang="fr-FR" dirty="0" smtClean="0"/>
              <a:t>En 1956, il devient une République qualifiée d’« islamique », mais la référence à l’islam reste symbolique car le pays est gouverné par des militaires sécularisés.</a:t>
            </a:r>
          </a:p>
          <a:p>
            <a:r>
              <a:rPr lang="fr-FR" dirty="0" smtClean="0"/>
              <a:t>Cependant, dès les années 1930, des idéologues comme le philosophe et mystique </a:t>
            </a:r>
            <a:r>
              <a:rPr lang="fr-FR" b="1" dirty="0" smtClean="0"/>
              <a:t>M. Iqbal </a:t>
            </a:r>
            <a:r>
              <a:rPr lang="fr-FR" dirty="0" smtClean="0"/>
              <a:t>envisageaient le (futur) Pakistan comme le noyau initial d’une grande nation musulmane appelée à abolir les différentes nations du monde musulman.</a:t>
            </a:r>
          </a:p>
          <a:p>
            <a:endParaRPr lang="fr-FR" dirty="0" smtClean="0"/>
          </a:p>
          <a:p>
            <a:endParaRPr lang="fr-FR" dirty="0"/>
          </a:p>
        </p:txBody>
      </p:sp>
      <p:sp>
        <p:nvSpPr>
          <p:cNvPr id="4" name="Espace réservé du contenu 3"/>
          <p:cNvSpPr>
            <a:spLocks noGrp="1"/>
          </p:cNvSpPr>
          <p:nvPr>
            <p:ph sz="half" idx="2"/>
          </p:nvPr>
        </p:nvSpPr>
        <p:spPr/>
        <p:txBody>
          <a:bodyPr>
            <a:normAutofit fontScale="62500" lnSpcReduction="20000"/>
          </a:bodyPr>
          <a:lstStyle/>
          <a:p>
            <a:r>
              <a:rPr lang="fr-FR" dirty="0" smtClean="0"/>
              <a:t>Sous le régime militaire du général </a:t>
            </a:r>
            <a:r>
              <a:rPr lang="fr-FR" b="1" dirty="0" smtClean="0"/>
              <a:t>Zia-ul-Haq</a:t>
            </a:r>
            <a:r>
              <a:rPr lang="fr-FR" dirty="0" smtClean="0"/>
              <a:t> (1977-1988), </a:t>
            </a:r>
            <a:r>
              <a:rPr lang="fr-FR" b="1" dirty="0" smtClean="0"/>
              <a:t>l’islamisation du droit </a:t>
            </a:r>
            <a:r>
              <a:rPr lang="fr-FR" dirty="0" smtClean="0"/>
              <a:t>s’accentue : 6 lois visent </a:t>
            </a:r>
            <a:r>
              <a:rPr lang="fr-FR" dirty="0"/>
              <a:t>à intégrer le droit pénal musulman dans le droit positif, en s'inspirant de la charia. Les relations hors-mariages sont interdites et peuvent conduire à la flagellation, l'adultère à la lapidation et le vol à l'amputation. L'alcool est interdit pour les musulmans et des juridictions religieuses sont mises en </a:t>
            </a:r>
            <a:r>
              <a:rPr lang="fr-FR" dirty="0" smtClean="0"/>
              <a:t>place. </a:t>
            </a:r>
            <a:r>
              <a:rPr lang="fr-FR" dirty="0"/>
              <a:t>En 1986, </a:t>
            </a:r>
            <a:r>
              <a:rPr lang="fr-FR" dirty="0" smtClean="0"/>
              <a:t>une loi </a:t>
            </a:r>
            <a:r>
              <a:rPr lang="fr-FR" dirty="0"/>
              <a:t>sur le blasphème </a:t>
            </a:r>
            <a:r>
              <a:rPr lang="fr-FR" dirty="0" smtClean="0"/>
              <a:t>est votée. </a:t>
            </a:r>
            <a:r>
              <a:rPr lang="fr-FR" dirty="0"/>
              <a:t>Toutefois, ces textes </a:t>
            </a:r>
            <a:r>
              <a:rPr lang="fr-FR" dirty="0" smtClean="0"/>
              <a:t>sont </a:t>
            </a:r>
            <a:r>
              <a:rPr lang="fr-FR" dirty="0"/>
              <a:t>peu appliqués et les peines les plus </a:t>
            </a:r>
            <a:r>
              <a:rPr lang="fr-FR" dirty="0" smtClean="0"/>
              <a:t>lourdes, comme la lapidation, </a:t>
            </a:r>
            <a:r>
              <a:rPr lang="fr-FR" dirty="0"/>
              <a:t>jamais </a:t>
            </a:r>
            <a:r>
              <a:rPr lang="fr-FR" dirty="0" smtClean="0"/>
              <a:t>mises en œuvre. </a:t>
            </a:r>
            <a:endParaRPr lang="fr-FR" dirty="0"/>
          </a:p>
        </p:txBody>
      </p:sp>
    </p:spTree>
    <p:extLst>
      <p:ext uri="{BB962C8B-B14F-4D97-AF65-F5344CB8AC3E}">
        <p14:creationId xmlns:p14="http://schemas.microsoft.com/office/powerpoint/2010/main" val="86539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Pakistan: un Etat aux frontières fragiles qui éclate au bout de 24 ans </a:t>
            </a:r>
            <a:r>
              <a:rPr lang="fr-FR" dirty="0" smtClean="0"/>
              <a:t>d’existence entre Pakistan (ex-occidental) et Bangladesh</a:t>
            </a:r>
            <a:endParaRPr lang="fr-FR" dirty="0"/>
          </a:p>
        </p:txBody>
      </p:sp>
      <p:sp>
        <p:nvSpPr>
          <p:cNvPr id="5" name="Espace réservé du contenu 4"/>
          <p:cNvSpPr>
            <a:spLocks noGrp="1"/>
          </p:cNvSpPr>
          <p:nvPr>
            <p:ph sz="half" idx="1"/>
          </p:nvPr>
        </p:nvSpPr>
        <p:spPr>
          <a:xfrm>
            <a:off x="180000" y="1296000"/>
            <a:ext cx="5538048" cy="4896000"/>
          </a:xfrm>
        </p:spPr>
        <p:txBody>
          <a:bodyPr>
            <a:normAutofit fontScale="55000" lnSpcReduction="20000"/>
          </a:bodyPr>
          <a:lstStyle/>
          <a:p>
            <a:pPr marL="0" indent="0">
              <a:buNone/>
            </a:pPr>
            <a:r>
              <a:rPr lang="fr-FR" sz="2900" dirty="0"/>
              <a:t>-Frontières contestées à l’ouest :</a:t>
            </a:r>
          </a:p>
          <a:p>
            <a:pPr marL="0" indent="0">
              <a:buNone/>
            </a:pPr>
            <a:r>
              <a:rPr lang="fr-FR" sz="2900" dirty="0"/>
              <a:t>*</a:t>
            </a:r>
            <a:r>
              <a:rPr lang="fr-FR" sz="2900" b="1" dirty="0"/>
              <a:t>ligne Durand </a:t>
            </a:r>
            <a:r>
              <a:rPr lang="fr-FR" sz="2900" dirty="0"/>
              <a:t>(1893) rejetée par l’Afghanistan car elle sépare le peuple pachtoune en deux Etats; </a:t>
            </a:r>
          </a:p>
          <a:p>
            <a:pPr marL="0" indent="0">
              <a:buNone/>
            </a:pPr>
            <a:r>
              <a:rPr lang="fr-FR" sz="2900" dirty="0"/>
              <a:t>*ligne de cessez-le-feu de 1949 au </a:t>
            </a:r>
            <a:r>
              <a:rPr lang="fr-FR" sz="2900" b="1" dirty="0"/>
              <a:t>Cachemire; enjeu de guerres </a:t>
            </a:r>
            <a:r>
              <a:rPr lang="fr-FR" sz="2900" dirty="0"/>
              <a:t>1</a:t>
            </a:r>
            <a:r>
              <a:rPr lang="fr-FR" sz="2900" baseline="30000" dirty="0"/>
              <a:t>ère</a:t>
            </a:r>
            <a:r>
              <a:rPr lang="fr-FR" sz="2900" dirty="0"/>
              <a:t> (1947-48) et 2</a:t>
            </a:r>
            <a:r>
              <a:rPr lang="fr-FR" sz="2900" baseline="30000" dirty="0"/>
              <a:t>e</a:t>
            </a:r>
            <a:r>
              <a:rPr lang="fr-FR" sz="2900" dirty="0"/>
              <a:t> (1965) guerre indo-pakistanaise, stable après 3</a:t>
            </a:r>
            <a:r>
              <a:rPr lang="fr-FR" sz="2900" baseline="30000" dirty="0"/>
              <a:t>e</a:t>
            </a:r>
            <a:r>
              <a:rPr lang="fr-FR" sz="2900" dirty="0"/>
              <a:t> guerre (1971)</a:t>
            </a:r>
          </a:p>
          <a:p>
            <a:pPr marL="0" indent="0">
              <a:buNone/>
            </a:pPr>
            <a:r>
              <a:rPr lang="fr-FR" sz="2900" dirty="0"/>
              <a:t>-à l’est, le Pakistan perd son morceau oriental, le Pakistan oriental en décembre 1971 à la suite de </a:t>
            </a:r>
            <a:r>
              <a:rPr lang="fr-FR" sz="2900" dirty="0" smtClean="0"/>
              <a:t>la lutte conduite par </a:t>
            </a:r>
            <a:r>
              <a:rPr lang="fr-FR" sz="2900" dirty="0"/>
              <a:t>la Ligue Awami </a:t>
            </a:r>
            <a:r>
              <a:rPr lang="fr-FR" sz="2900" dirty="0" smtClean="0"/>
              <a:t>dirigée par Mujibur Rahman </a:t>
            </a:r>
            <a:r>
              <a:rPr lang="fr-FR" sz="2900" dirty="0"/>
              <a:t>et de la 3</a:t>
            </a:r>
            <a:r>
              <a:rPr lang="fr-FR" sz="2900" baseline="30000" dirty="0"/>
              <a:t>e</a:t>
            </a:r>
            <a:r>
              <a:rPr lang="fr-FR" sz="2900" dirty="0"/>
              <a:t> guerre indo-pakistanaise: naissance de la République populaire du </a:t>
            </a:r>
            <a:r>
              <a:rPr lang="fr-FR" sz="2900" b="1" dirty="0"/>
              <a:t>Bangladesh</a:t>
            </a:r>
            <a:r>
              <a:rPr lang="fr-FR" sz="2900" dirty="0"/>
              <a:t>, un pays instable dont l’histoire est marquée par une série de coups d’Etat. Perte démographique (50% de sa population) et </a:t>
            </a:r>
            <a:r>
              <a:rPr lang="fr-FR" sz="2900" b="1" dirty="0"/>
              <a:t>crise </a:t>
            </a:r>
            <a:r>
              <a:rPr lang="fr-FR" sz="2900" b="1" dirty="0" smtClean="0"/>
              <a:t>idéologique sur les fondements de l’Etat pakistanais </a:t>
            </a:r>
            <a:r>
              <a:rPr lang="fr-FR" sz="2900" dirty="0" smtClean="0"/>
              <a:t>puisque la revendication d’indépendance nationale des Bangladais prouve que la référence à l’Islam ne suffit pas à constituer une nation</a:t>
            </a:r>
            <a:r>
              <a:rPr lang="fr-FR" dirty="0" smtClean="0"/>
              <a:t>.</a:t>
            </a:r>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a:p>
          <a:p>
            <a:pPr marL="0" indent="0" algn="r">
              <a:buNone/>
            </a:pPr>
            <a:r>
              <a:rPr lang="fr-FR" dirty="0" smtClean="0"/>
              <a:t>(à droite, drapeau du Bangladesh)</a:t>
            </a:r>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3392" y="1399890"/>
            <a:ext cx="3160608" cy="1896364"/>
          </a:xfrm>
        </p:spPr>
      </p:pic>
    </p:spTree>
    <p:extLst>
      <p:ext uri="{BB962C8B-B14F-4D97-AF65-F5344CB8AC3E}">
        <p14:creationId xmlns:p14="http://schemas.microsoft.com/office/powerpoint/2010/main" val="285535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II. b</a:t>
            </a:r>
            <a:endParaRPr lang="fr-FR" dirty="0"/>
          </a:p>
        </p:txBody>
      </p:sp>
      <p:sp>
        <p:nvSpPr>
          <p:cNvPr id="6" name="Espace réservé du texte 5"/>
          <p:cNvSpPr>
            <a:spLocks noGrp="1"/>
          </p:cNvSpPr>
          <p:nvPr>
            <p:ph type="body" idx="1"/>
          </p:nvPr>
        </p:nvSpPr>
        <p:spPr/>
        <p:txBody>
          <a:bodyPr/>
          <a:lstStyle/>
          <a:p>
            <a:r>
              <a:rPr lang="fr-FR" dirty="0" smtClean="0"/>
              <a:t>La question du Cachemire, abcès de fixation des tensions indo-pakistanaises</a:t>
            </a:r>
            <a:endParaRPr lang="fr-FR" dirty="0"/>
          </a:p>
        </p:txBody>
      </p:sp>
    </p:spTree>
    <p:extLst>
      <p:ext uri="{BB962C8B-B14F-4D97-AF65-F5344CB8AC3E}">
        <p14:creationId xmlns:p14="http://schemas.microsoft.com/office/powerpoint/2010/main" val="354333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Cachemire, un concentré de divisions et point de fixation des tensions indo-sino-pakistanaises, 4 guerres avec l’Inde</a:t>
            </a:r>
            <a:endParaRPr lang="fr-FR" dirty="0"/>
          </a:p>
        </p:txBody>
      </p:sp>
      <p:sp>
        <p:nvSpPr>
          <p:cNvPr id="3" name="Espace réservé du contenu 2"/>
          <p:cNvSpPr>
            <a:spLocks noGrp="1"/>
          </p:cNvSpPr>
          <p:nvPr>
            <p:ph sz="half" idx="1"/>
          </p:nvPr>
        </p:nvSpPr>
        <p:spPr>
          <a:xfrm>
            <a:off x="180000" y="4511040"/>
            <a:ext cx="8784000" cy="1633728"/>
          </a:xfrm>
        </p:spPr>
        <p:txBody>
          <a:bodyPr>
            <a:normAutofit fontScale="70000" lnSpcReduction="20000"/>
          </a:bodyPr>
          <a:lstStyle/>
          <a:p>
            <a:r>
              <a:rPr lang="fr-FR" dirty="0" smtClean="0"/>
              <a:t>Etat </a:t>
            </a:r>
            <a:r>
              <a:rPr lang="fr-FR" dirty="0"/>
              <a:t>princier </a:t>
            </a:r>
            <a:r>
              <a:rPr lang="fr-FR" dirty="0" smtClean="0"/>
              <a:t>himalayen</a:t>
            </a:r>
            <a:r>
              <a:rPr lang="fr-FR" dirty="0"/>
              <a:t>, indépendant </a:t>
            </a:r>
            <a:r>
              <a:rPr lang="fr-FR" dirty="0" smtClean="0"/>
              <a:t>jusqu’en 1948, à forte majorité musulmane mais gouverné par un rajah hindou, le Cachemire est envahi par des partisans soutenus par le Pakistan. Le rajah appelle l’armée indienne à l’aide en échange de la signature de l’adhésion de son Etat à l’Inde. Commence la première guerre indo-pakistanaise qui se solde par la partition du territoire, les 2/3 restant contrôlés par l’Inde.</a:t>
            </a:r>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13793" y="1108897"/>
            <a:ext cx="4316413" cy="3265886"/>
          </a:xfrm>
        </p:spPr>
      </p:pic>
    </p:spTree>
    <p:extLst>
      <p:ext uri="{BB962C8B-B14F-4D97-AF65-F5344CB8AC3E}">
        <p14:creationId xmlns:p14="http://schemas.microsoft.com/office/powerpoint/2010/main" val="163713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Carte des religions</a:t>
            </a:r>
          </a:p>
        </p:txBody>
      </p:sp>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4382" y="1284668"/>
            <a:ext cx="6440362" cy="3330874"/>
          </a:xfrm>
        </p:spPr>
      </p:pic>
      <p:sp>
        <p:nvSpPr>
          <p:cNvPr id="2" name="Espace réservé du contenu 1"/>
          <p:cNvSpPr>
            <a:spLocks noGrp="1"/>
          </p:cNvSpPr>
          <p:nvPr>
            <p:ph sz="half" idx="2"/>
          </p:nvPr>
        </p:nvSpPr>
        <p:spPr>
          <a:xfrm rot="10800000" flipV="1">
            <a:off x="722807" y="4685210"/>
            <a:ext cx="8241187" cy="1323704"/>
          </a:xfrm>
        </p:spPr>
        <p:txBody>
          <a:bodyPr>
            <a:normAutofit fontScale="62500" lnSpcReduction="20000"/>
          </a:bodyPr>
          <a:lstStyle/>
          <a:p>
            <a:pPr marL="0" indent="0">
              <a:buNone/>
            </a:pPr>
            <a:r>
              <a:rPr lang="fr-FR" dirty="0"/>
              <a:t>La population du </a:t>
            </a:r>
            <a:r>
              <a:rPr lang="fr-FR" dirty="0" smtClean="0"/>
              <a:t>Cachemire est </a:t>
            </a:r>
            <a:r>
              <a:rPr lang="fr-FR" dirty="0"/>
              <a:t>majoritairement musulmane (80%):islam </a:t>
            </a:r>
            <a:r>
              <a:rPr lang="fr-FR" b="1" dirty="0"/>
              <a:t>sunnite</a:t>
            </a:r>
            <a:r>
              <a:rPr lang="fr-FR" dirty="0"/>
              <a:t>, particulièrement dans la Vallée de Srinagar, très densément peuplée ; islam </a:t>
            </a:r>
            <a:r>
              <a:rPr lang="fr-FR" b="1" dirty="0"/>
              <a:t>chiite</a:t>
            </a:r>
            <a:r>
              <a:rPr lang="fr-FR" dirty="0"/>
              <a:t> dans les zones montagneuses du Nord-Ouest ; le </a:t>
            </a:r>
            <a:r>
              <a:rPr lang="fr-FR" b="1" dirty="0"/>
              <a:t>bouddhisme</a:t>
            </a:r>
            <a:r>
              <a:rPr lang="fr-FR" dirty="0"/>
              <a:t> est présent au Ladakh, dans la continuité du plateau tibétain ; et enfin, l </a:t>
            </a:r>
            <a:r>
              <a:rPr lang="fr-FR" b="1" dirty="0"/>
              <a:t>’hindouisme</a:t>
            </a:r>
            <a:r>
              <a:rPr lang="fr-FR" dirty="0"/>
              <a:t> au sud, dans les plaines du Jammu. </a:t>
            </a:r>
          </a:p>
          <a:p>
            <a:endParaRPr lang="fr-FR" dirty="0"/>
          </a:p>
        </p:txBody>
      </p:sp>
    </p:spTree>
    <p:extLst>
      <p:ext uri="{BB962C8B-B14F-4D97-AF65-F5344CB8AC3E}">
        <p14:creationId xmlns:p14="http://schemas.microsoft.com/office/powerpoint/2010/main" val="140106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L’Inde dans les programmes de 2019 (Classe de Première)</a:t>
            </a:r>
          </a:p>
        </p:txBody>
      </p:sp>
      <p:sp>
        <p:nvSpPr>
          <p:cNvPr id="3" name="Espace réservé du contenu 2"/>
          <p:cNvSpPr>
            <a:spLocks noGrp="1"/>
          </p:cNvSpPr>
          <p:nvPr>
            <p:ph idx="1"/>
          </p:nvPr>
        </p:nvSpPr>
        <p:spPr/>
        <p:txBody>
          <a:bodyPr/>
          <a:lstStyle/>
          <a:p>
            <a:r>
              <a:rPr lang="fr-FR" dirty="0">
                <a:solidFill>
                  <a:srgbClr val="002060"/>
                </a:solidFill>
              </a:rPr>
              <a:t>Le thème 5 « Analyser les relations entre Etats et religions » (24-25h) prévoit un « objet de travail conclusif » sur « Etat et religion en Inde » avec 3 « Jalons » :</a:t>
            </a:r>
          </a:p>
          <a:p>
            <a:r>
              <a:rPr lang="fr-FR" dirty="0">
                <a:solidFill>
                  <a:srgbClr val="002060"/>
                </a:solidFill>
              </a:rPr>
              <a:t>-État et religions: «sécularisme» (= laïcité dans le vocabulaire de tradition anglo-saxonne) et dimension politique de la </a:t>
            </a:r>
            <a:r>
              <a:rPr lang="fr-FR" dirty="0" smtClean="0">
                <a:solidFill>
                  <a:srgbClr val="002060"/>
                </a:solidFill>
              </a:rPr>
              <a:t>religion;</a:t>
            </a:r>
            <a:endParaRPr lang="fr-FR" dirty="0">
              <a:solidFill>
                <a:srgbClr val="002060"/>
              </a:solidFill>
            </a:endParaRPr>
          </a:p>
          <a:p>
            <a:r>
              <a:rPr lang="fr-FR" dirty="0">
                <a:solidFill>
                  <a:srgbClr val="002060"/>
                </a:solidFill>
              </a:rPr>
              <a:t>-Les minorités </a:t>
            </a:r>
            <a:r>
              <a:rPr lang="fr-FR" dirty="0" smtClean="0">
                <a:solidFill>
                  <a:srgbClr val="002060"/>
                </a:solidFill>
              </a:rPr>
              <a:t>religieuses;</a:t>
            </a:r>
            <a:endParaRPr lang="fr-FR" dirty="0">
              <a:solidFill>
                <a:srgbClr val="002060"/>
              </a:solidFill>
            </a:endParaRPr>
          </a:p>
          <a:p>
            <a:r>
              <a:rPr lang="fr-FR" dirty="0">
                <a:solidFill>
                  <a:srgbClr val="002060"/>
                </a:solidFill>
              </a:rPr>
              <a:t>-Des enjeux géopolitiques: l’Inde et le </a:t>
            </a:r>
            <a:r>
              <a:rPr lang="fr-FR" dirty="0" smtClean="0">
                <a:solidFill>
                  <a:srgbClr val="002060"/>
                </a:solidFill>
              </a:rPr>
              <a:t>Pakistan.</a:t>
            </a:r>
            <a:endParaRPr lang="fr-FR" dirty="0">
              <a:solidFill>
                <a:srgbClr val="002060"/>
              </a:solidFill>
            </a:endParaRPr>
          </a:p>
          <a:p>
            <a:endParaRPr lang="fr-FR" dirty="0"/>
          </a:p>
        </p:txBody>
      </p:sp>
    </p:spTree>
    <p:extLst>
      <p:ext uri="{BB962C8B-B14F-4D97-AF65-F5344CB8AC3E}">
        <p14:creationId xmlns:p14="http://schemas.microsoft.com/office/powerpoint/2010/main" val="135670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frontière vive entre trois puissances nucléaires, enjeu stratégique</a:t>
            </a:r>
          </a:p>
        </p:txBody>
      </p:sp>
      <p:sp>
        <p:nvSpPr>
          <p:cNvPr id="3" name="Espace réservé du contenu 2"/>
          <p:cNvSpPr>
            <a:spLocks noGrp="1"/>
          </p:cNvSpPr>
          <p:nvPr>
            <p:ph sz="half" idx="1"/>
          </p:nvPr>
        </p:nvSpPr>
        <p:spPr>
          <a:xfrm>
            <a:off x="180000" y="1296000"/>
            <a:ext cx="3319104" cy="4896000"/>
          </a:xfrm>
        </p:spPr>
        <p:txBody>
          <a:bodyPr>
            <a:normAutofit fontScale="70000" lnSpcReduction="20000"/>
          </a:bodyPr>
          <a:lstStyle/>
          <a:p>
            <a:r>
              <a:rPr lang="fr-FR" dirty="0"/>
              <a:t>L’ancienne principauté est aujourd’hui partagée entre 3 pays (Inde, Pakistan, Chine) et 5 entités politiques :</a:t>
            </a:r>
          </a:p>
          <a:p>
            <a:r>
              <a:rPr lang="fr-FR" dirty="0"/>
              <a:t>-territoires chinois pris à l’Inde en 1962 ou cédés par traité par le Pakistan</a:t>
            </a:r>
          </a:p>
          <a:p>
            <a:r>
              <a:rPr lang="fr-FR" dirty="0" smtClean="0"/>
              <a:t>Pakistan</a:t>
            </a:r>
            <a:r>
              <a:rPr lang="fr-FR" dirty="0"/>
              <a:t>: Azad Kashmir et Territoires du Nord (Baltistan)</a:t>
            </a:r>
          </a:p>
          <a:p>
            <a:r>
              <a:rPr lang="fr-FR" dirty="0" smtClean="0"/>
              <a:t>Inde</a:t>
            </a:r>
            <a:r>
              <a:rPr lang="fr-FR" dirty="0"/>
              <a:t>:</a:t>
            </a:r>
            <a:r>
              <a:rPr lang="fr-FR" dirty="0" smtClean="0"/>
              <a:t> </a:t>
            </a:r>
            <a:r>
              <a:rPr lang="fr-FR" dirty="0"/>
              <a:t>Etat du Jammu-et-Cachemire divisé en 2 en août 2019, le Ladakh </a:t>
            </a:r>
            <a:r>
              <a:rPr lang="fr-FR" dirty="0" smtClean="0"/>
              <a:t>devenant </a:t>
            </a:r>
            <a:r>
              <a:rPr lang="fr-FR" dirty="0"/>
              <a:t>un territoire de </a:t>
            </a:r>
            <a:r>
              <a:rPr lang="fr-FR" dirty="0" smtClean="0"/>
              <a:t>l’Union, </a:t>
            </a:r>
            <a:r>
              <a:rPr lang="fr-FR" dirty="0"/>
              <a:t>séparé du reste du Cachemire</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6027" y="1245194"/>
            <a:ext cx="5367973" cy="4946806"/>
          </a:xfrm>
        </p:spPr>
      </p:pic>
    </p:spTree>
    <p:extLst>
      <p:ext uri="{BB962C8B-B14F-4D97-AF65-F5344CB8AC3E}">
        <p14:creationId xmlns:p14="http://schemas.microsoft.com/office/powerpoint/2010/main" val="1499638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guerres (et demi) entre Inde et Pakistan</a:t>
            </a:r>
          </a:p>
        </p:txBody>
      </p:sp>
      <p:sp>
        <p:nvSpPr>
          <p:cNvPr id="3" name="Espace réservé du contenu 2"/>
          <p:cNvSpPr>
            <a:spLocks noGrp="1"/>
          </p:cNvSpPr>
          <p:nvPr>
            <p:ph idx="1"/>
          </p:nvPr>
        </p:nvSpPr>
        <p:spPr/>
        <p:txBody>
          <a:bodyPr>
            <a:normAutofit fontScale="92500" lnSpcReduction="10000"/>
          </a:bodyPr>
          <a:lstStyle/>
          <a:p>
            <a:r>
              <a:rPr lang="fr-FR" dirty="0"/>
              <a:t>1947-1948 : partage du Cachemire (2/3-1/3)</a:t>
            </a:r>
          </a:p>
          <a:p>
            <a:r>
              <a:rPr lang="fr-FR" dirty="0"/>
              <a:t>1965 (traité de Tachkent, 1966: l’Inde obtient une reconnaissance officielle de la ligne de cessez-le-feu.</a:t>
            </a:r>
          </a:p>
          <a:p>
            <a:r>
              <a:rPr lang="fr-FR" dirty="0"/>
              <a:t>1971 (traité de </a:t>
            </a:r>
            <a:r>
              <a:rPr lang="fr-FR" dirty="0" err="1"/>
              <a:t>Shimla</a:t>
            </a:r>
            <a:r>
              <a:rPr lang="fr-FR" dirty="0"/>
              <a:t>, 1972 : le Pakistan renonce à internationaliser la question de la frontière et reconnaît indépendance du Bangladesh)</a:t>
            </a:r>
          </a:p>
          <a:p>
            <a:r>
              <a:rPr lang="fr-FR" dirty="0"/>
              <a:t>1999: micro-guerre de </a:t>
            </a:r>
            <a:r>
              <a:rPr lang="fr-FR" dirty="0" err="1"/>
              <a:t>Kargil</a:t>
            </a:r>
            <a:r>
              <a:rPr lang="fr-FR" dirty="0"/>
              <a:t>: l’Inde chasse les troupes pakistanaises qui s’étaient infiltrées sur les glaciers (les combats les plus en altitude de l’histoire)</a:t>
            </a:r>
          </a:p>
        </p:txBody>
      </p:sp>
    </p:spTree>
    <p:extLst>
      <p:ext uri="{BB962C8B-B14F-4D97-AF65-F5344CB8AC3E}">
        <p14:creationId xmlns:p14="http://schemas.microsoft.com/office/powerpoint/2010/main" val="306809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Mobiles stratégiques et idéologiques</a:t>
            </a:r>
          </a:p>
        </p:txBody>
      </p:sp>
      <p:sp>
        <p:nvSpPr>
          <p:cNvPr id="3" name="Espace réservé du contenu 2"/>
          <p:cNvSpPr>
            <a:spLocks noGrp="1"/>
          </p:cNvSpPr>
          <p:nvPr>
            <p:ph idx="1"/>
          </p:nvPr>
        </p:nvSpPr>
        <p:spPr/>
        <p:txBody>
          <a:bodyPr>
            <a:normAutofit fontScale="77500" lnSpcReduction="20000"/>
          </a:bodyPr>
          <a:lstStyle/>
          <a:p>
            <a:r>
              <a:rPr lang="fr-FR" dirty="0"/>
              <a:t>Rivalité géopolitique entre trois puissances nucléaires; pour la Chine, point de passage entre ses deux provinces périphériques, Tibet et Sin-Kiang (Turkestan ouighour) + non-reconnaissance des « </a:t>
            </a:r>
            <a:r>
              <a:rPr lang="fr-FR" b="1" dirty="0"/>
              <a:t>traités inégaux</a:t>
            </a:r>
            <a:r>
              <a:rPr lang="fr-FR" dirty="0"/>
              <a:t> » entre le Tibet et le Royaume-Uni</a:t>
            </a:r>
          </a:p>
          <a:p>
            <a:r>
              <a:rPr lang="fr-FR" dirty="0"/>
              <a:t>Contrôle de l’eau (sources de l’Indus)</a:t>
            </a:r>
          </a:p>
          <a:p>
            <a:r>
              <a:rPr lang="fr-FR" dirty="0"/>
              <a:t>Enjeux internes :mobiles idéologico-politiques:</a:t>
            </a:r>
          </a:p>
          <a:p>
            <a:pPr>
              <a:buFontTx/>
              <a:buChar char="-"/>
            </a:pPr>
            <a:r>
              <a:rPr lang="fr-FR" u="sng" dirty="0"/>
              <a:t>Côté pakistanais</a:t>
            </a:r>
            <a:r>
              <a:rPr lang="fr-FR" dirty="0"/>
              <a:t>, mobiliser une société divisée en de multiples groupes ethniques pour défendre les frères cachemiris sous le joug indien + justification budget colossal pour l’armée</a:t>
            </a:r>
          </a:p>
          <a:p>
            <a:pPr>
              <a:buFontTx/>
              <a:buChar char="-"/>
            </a:pPr>
            <a:r>
              <a:rPr lang="fr-FR" u="sng" dirty="0"/>
              <a:t>Côté indien</a:t>
            </a:r>
            <a:r>
              <a:rPr lang="fr-FR" dirty="0"/>
              <a:t>, pour certains nationalistes hindous – les plus extrémistes – la possession du Cachemire est le prélude à la reconquête des territoires </a:t>
            </a:r>
            <a:r>
              <a:rPr lang="fr-FR" dirty="0" smtClean="0"/>
              <a:t>devenus pakistanais </a:t>
            </a:r>
            <a:r>
              <a:rPr lang="fr-FR" dirty="0"/>
              <a:t>(à commencer par l’Azad Kashmir), ce qu’ils appellent la réunification de </a:t>
            </a:r>
            <a:r>
              <a:rPr lang="fr-FR" dirty="0" smtClean="0"/>
              <a:t>«l’Inde </a:t>
            </a:r>
            <a:r>
              <a:rPr lang="fr-FR" dirty="0"/>
              <a:t>intégrale » (</a:t>
            </a:r>
            <a:r>
              <a:rPr lang="fr-FR" i="1" dirty="0"/>
              <a:t>Akhand Bharat</a:t>
            </a:r>
            <a:r>
              <a:rPr lang="fr-FR" dirty="0"/>
              <a:t>).</a:t>
            </a:r>
          </a:p>
        </p:txBody>
      </p:sp>
    </p:spTree>
    <p:extLst>
      <p:ext uri="{BB962C8B-B14F-4D97-AF65-F5344CB8AC3E}">
        <p14:creationId xmlns:p14="http://schemas.microsoft.com/office/powerpoint/2010/main" val="73713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Point d’actualité : Été 2019</a:t>
            </a:r>
          </a:p>
        </p:txBody>
      </p:sp>
      <p:sp>
        <p:nvSpPr>
          <p:cNvPr id="3" name="Espace réservé du contenu 2"/>
          <p:cNvSpPr>
            <a:spLocks noGrp="1"/>
          </p:cNvSpPr>
          <p:nvPr>
            <p:ph idx="1"/>
          </p:nvPr>
        </p:nvSpPr>
        <p:spPr/>
        <p:txBody>
          <a:bodyPr>
            <a:normAutofit/>
          </a:bodyPr>
          <a:lstStyle/>
          <a:p>
            <a:r>
              <a:rPr lang="fr-FR" dirty="0" smtClean="0"/>
              <a:t>Début </a:t>
            </a:r>
            <a:r>
              <a:rPr lang="fr-FR" dirty="0"/>
              <a:t>août 2019, le gouvernement Modi révoque le statut autonome du Cachemire, pourtant inscrit dans la constitution, au motif qu’il faut essayer de nouvelles solutions (favoriser </a:t>
            </a:r>
            <a:r>
              <a:rPr lang="fr-FR" dirty="0" smtClean="0"/>
              <a:t>l’immigration indienne sur ce territoire </a:t>
            </a:r>
            <a:r>
              <a:rPr lang="fr-FR" dirty="0"/>
              <a:t>et libéraliser </a:t>
            </a:r>
            <a:r>
              <a:rPr lang="fr-FR" dirty="0" smtClean="0"/>
              <a:t>l’économie</a:t>
            </a:r>
            <a:r>
              <a:rPr lang="fr-FR" dirty="0"/>
              <a:t>…) pour combattre le « terrorisme »</a:t>
            </a:r>
          </a:p>
          <a:p>
            <a:r>
              <a:rPr lang="fr-FR" dirty="0"/>
              <a:t>Le Ladakh bouddhiste est séparé du Jammu-et-Cachemire et directement administré par Delhi</a:t>
            </a:r>
          </a:p>
          <a:p>
            <a:r>
              <a:rPr lang="fr-FR" dirty="0"/>
              <a:t>Appliquer un « modèle » chinois au Cachemire?</a:t>
            </a:r>
          </a:p>
        </p:txBody>
      </p:sp>
    </p:spTree>
    <p:extLst>
      <p:ext uri="{BB962C8B-B14F-4D97-AF65-F5344CB8AC3E}">
        <p14:creationId xmlns:p14="http://schemas.microsoft.com/office/powerpoint/2010/main" val="3115880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Repères bibliographiques sur le conflit du Cachemire</a:t>
            </a:r>
          </a:p>
        </p:txBody>
      </p:sp>
      <p:sp>
        <p:nvSpPr>
          <p:cNvPr id="6" name="Espace réservé du contenu 5"/>
          <p:cNvSpPr>
            <a:spLocks noGrp="1"/>
          </p:cNvSpPr>
          <p:nvPr>
            <p:ph idx="1"/>
          </p:nvPr>
        </p:nvSpPr>
        <p:spPr/>
        <p:txBody>
          <a:bodyPr>
            <a:normAutofit fontScale="92500" lnSpcReduction="20000"/>
          </a:bodyPr>
          <a:lstStyle/>
          <a:p>
            <a:r>
              <a:rPr lang="fr-FR" dirty="0"/>
              <a:t>Christophe Jaffrelot, </a:t>
            </a:r>
            <a:r>
              <a:rPr lang="fr-FR" dirty="0" smtClean="0"/>
              <a:t>« Le </a:t>
            </a:r>
            <a:r>
              <a:rPr lang="fr-FR" dirty="0"/>
              <a:t>Cachemire en quête de </a:t>
            </a:r>
            <a:r>
              <a:rPr lang="fr-FR" dirty="0" smtClean="0"/>
              <a:t>frontières », </a:t>
            </a:r>
            <a:r>
              <a:rPr lang="fr-FR" i="1" dirty="0"/>
              <a:t>CERISCOPE Frontières</a:t>
            </a:r>
            <a:r>
              <a:rPr lang="fr-FR" dirty="0"/>
              <a:t>, 2011, [en ligne], URL : </a:t>
            </a:r>
            <a:r>
              <a:rPr lang="fr-FR" u="sng" dirty="0">
                <a:hlinkClick r:id="rId2"/>
              </a:rPr>
              <a:t>http://ceriscope.sciences-po.fr/content/part3/le-cachemire-en-quete-de-frontieres</a:t>
            </a:r>
            <a:r>
              <a:rPr lang="fr-FR" dirty="0"/>
              <a:t> </a:t>
            </a:r>
          </a:p>
          <a:p>
            <a:r>
              <a:rPr lang="fr-FR" dirty="0"/>
              <a:t>Delphine Leclercq, « Cachemire, l’éternel statu quo », Asialyst, 2016 [en ligne], URL: </a:t>
            </a:r>
            <a:r>
              <a:rPr lang="fr-FR" u="sng" dirty="0">
                <a:hlinkClick r:id="rId3"/>
              </a:rPr>
              <a:t>https://asialyst.com/fr/2016/04/26/cachemire-l-eternel-statu-quo</a:t>
            </a:r>
            <a:r>
              <a:rPr lang="fr-FR" u="sng" dirty="0" smtClean="0">
                <a:hlinkClick r:id="rId3"/>
              </a:rPr>
              <a:t>/</a:t>
            </a:r>
            <a:endParaRPr lang="fr-FR" u="sng" dirty="0" smtClean="0"/>
          </a:p>
          <a:p>
            <a:r>
              <a:rPr lang="fr-FR" dirty="0" smtClean="0"/>
              <a:t>Jean-Luc Racine, </a:t>
            </a:r>
            <a:r>
              <a:rPr lang="fr-FR" dirty="0"/>
              <a:t>« Le Cachemire : une géopolitique himalayenne », </a:t>
            </a:r>
            <a:r>
              <a:rPr lang="fr-FR" i="1" dirty="0"/>
              <a:t>Hérodote</a:t>
            </a:r>
            <a:r>
              <a:rPr lang="fr-FR" dirty="0"/>
              <a:t>, 2002/4 (N°107), p. </a:t>
            </a:r>
            <a:r>
              <a:rPr lang="fr-FR" dirty="0" smtClean="0"/>
              <a:t>17-45 </a:t>
            </a:r>
            <a:r>
              <a:rPr lang="fr-FR" dirty="0"/>
              <a:t>[en ligne], </a:t>
            </a:r>
            <a:r>
              <a:rPr lang="fr-FR" dirty="0" smtClean="0"/>
              <a:t>URL </a:t>
            </a:r>
            <a:r>
              <a:rPr lang="fr-FR" dirty="0"/>
              <a:t>: </a:t>
            </a:r>
            <a:r>
              <a:rPr lang="fr-FR" dirty="0">
                <a:hlinkClick r:id="rId4"/>
              </a:rPr>
              <a:t>https://</a:t>
            </a:r>
            <a:r>
              <a:rPr lang="fr-FR" dirty="0" smtClean="0">
                <a:hlinkClick r:id="rId4"/>
              </a:rPr>
              <a:t>www.cairn.info/revue-herodote-2002-4-page-17.htm</a:t>
            </a:r>
            <a:r>
              <a:rPr lang="fr-FR" dirty="0" smtClean="0"/>
              <a:t>  </a:t>
            </a:r>
            <a:endParaRPr lang="fr-FR" dirty="0"/>
          </a:p>
        </p:txBody>
      </p:sp>
    </p:spTree>
    <p:extLst>
      <p:ext uri="{BB962C8B-B14F-4D97-AF65-F5344CB8AC3E}">
        <p14:creationId xmlns:p14="http://schemas.microsoft.com/office/powerpoint/2010/main" val="395188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Evolution récente de l’Inde</a:t>
            </a:r>
          </a:p>
        </p:txBody>
      </p:sp>
      <p:sp>
        <p:nvSpPr>
          <p:cNvPr id="3" name="Espace réservé du contenu 2"/>
          <p:cNvSpPr>
            <a:spLocks noGrp="1"/>
          </p:cNvSpPr>
          <p:nvPr>
            <p:ph sz="half" idx="1"/>
          </p:nvPr>
        </p:nvSpPr>
        <p:spPr>
          <a:xfrm>
            <a:off x="179999" y="3328153"/>
            <a:ext cx="8336983" cy="2959436"/>
          </a:xfrm>
        </p:spPr>
        <p:txBody>
          <a:bodyPr>
            <a:normAutofit fontScale="55000" lnSpcReduction="20000"/>
          </a:bodyPr>
          <a:lstStyle/>
          <a:p>
            <a:r>
              <a:rPr lang="fr-FR" dirty="0"/>
              <a:t>En Inde, la conjoncture politique est marquée par un retour au pouvoir du parti national-religieux en 2014 avec l’actuel PM, Narendra </a:t>
            </a:r>
            <a:r>
              <a:rPr lang="fr-FR" dirty="0" smtClean="0"/>
              <a:t>Modi, </a:t>
            </a:r>
            <a:r>
              <a:rPr lang="fr-FR" dirty="0"/>
              <a:t>réélu en </a:t>
            </a:r>
            <a:r>
              <a:rPr lang="fr-FR" dirty="0" smtClean="0"/>
              <a:t>2019. Le </a:t>
            </a:r>
            <a:r>
              <a:rPr lang="fr-FR" dirty="0"/>
              <a:t>BJP (Bharatiya Janata Party, «parti du peuple indien </a:t>
            </a:r>
            <a:r>
              <a:rPr lang="fr-FR" dirty="0" smtClean="0"/>
              <a:t>») est </a:t>
            </a:r>
            <a:r>
              <a:rPr lang="fr-FR" dirty="0"/>
              <a:t>l’un des deux principaux partis politiques indiens avec le parti du Congrès, porteur du combat pour l’indépendance de l’Inde. </a:t>
            </a:r>
            <a:endParaRPr lang="fr-FR" dirty="0" smtClean="0"/>
          </a:p>
          <a:p>
            <a:r>
              <a:rPr lang="fr-FR" dirty="0" smtClean="0"/>
              <a:t>Créé </a:t>
            </a:r>
            <a:r>
              <a:rPr lang="fr-FR" dirty="0"/>
              <a:t>en 1980, le BJP est un parti de la droite nationaliste hindoue considéré comme l'aile politique d’un mouvement </a:t>
            </a:r>
            <a:r>
              <a:rPr lang="fr-FR" dirty="0" smtClean="0"/>
              <a:t>nationaliste paramilitaire, </a:t>
            </a:r>
            <a:r>
              <a:rPr lang="fr-FR" dirty="0"/>
              <a:t>le Rashtriya Swayamsevak Sangh (RSS; «Organisation patriotique </a:t>
            </a:r>
            <a:r>
              <a:rPr lang="fr-FR" dirty="0" smtClean="0"/>
              <a:t>nationale »), fondé en 1925 et inspiré </a:t>
            </a:r>
            <a:r>
              <a:rPr lang="fr-FR" dirty="0"/>
              <a:t>par </a:t>
            </a:r>
            <a:r>
              <a:rPr lang="fr-FR" dirty="0" smtClean="0"/>
              <a:t>la pensée d’un </a:t>
            </a:r>
            <a:r>
              <a:rPr lang="fr-FR" dirty="0"/>
              <a:t>idéologue athée, V.D. </a:t>
            </a:r>
            <a:r>
              <a:rPr lang="fr-FR" dirty="0" smtClean="0"/>
              <a:t>Savarkar. Un des membres du RSS assassine Gandhi en 1948 en tant que « traître à la nation hindoue ».</a:t>
            </a:r>
            <a:endParaRPr lang="fr-FR" dirty="0"/>
          </a:p>
          <a:p>
            <a:r>
              <a:rPr lang="fr-FR" dirty="0" smtClean="0"/>
              <a:t>Le RSS promeut </a:t>
            </a:r>
            <a:r>
              <a:rPr lang="fr-FR" dirty="0"/>
              <a:t>l’idéologie de l’hindouïté (</a:t>
            </a:r>
            <a:r>
              <a:rPr lang="fr-FR" b="1" i="1" dirty="0"/>
              <a:t>hindutva</a:t>
            </a:r>
            <a:r>
              <a:rPr lang="fr-FR" dirty="0"/>
              <a:t> en hindi</a:t>
            </a:r>
            <a:r>
              <a:rPr lang="fr-FR" dirty="0" smtClean="0"/>
              <a:t>), une conception ethnique de la nation pour laquelle l’hindouisme est un marqueur national plus qu’une croyance religieuse. Il est donc erroné de parler de « fondamentalisme » religieux puisque ce mouvement modernise en fait l’hindouisme dans un sens politique en cherchant à dépasser le système des castes et d’autres conceptions de l’hindouisme traditionnel.</a:t>
            </a:r>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2882" y="1356478"/>
            <a:ext cx="2324100" cy="1971675"/>
          </a:xfrm>
        </p:spPr>
      </p:pic>
    </p:spTree>
    <p:extLst>
      <p:ext uri="{BB962C8B-B14F-4D97-AF65-F5344CB8AC3E}">
        <p14:creationId xmlns:p14="http://schemas.microsoft.com/office/powerpoint/2010/main" val="41965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III</a:t>
            </a:r>
            <a:r>
              <a:rPr lang="fr-FR" baseline="30000" dirty="0"/>
              <a:t>e</a:t>
            </a:r>
            <a:r>
              <a:rPr lang="fr-FR" dirty="0"/>
              <a:t> partie</a:t>
            </a:r>
          </a:p>
        </p:txBody>
      </p:sp>
      <p:sp>
        <p:nvSpPr>
          <p:cNvPr id="3" name="Espace réservé du texte 2"/>
          <p:cNvSpPr>
            <a:spLocks noGrp="1"/>
          </p:cNvSpPr>
          <p:nvPr>
            <p:ph type="body" idx="1"/>
          </p:nvPr>
        </p:nvSpPr>
        <p:spPr/>
        <p:txBody>
          <a:bodyPr/>
          <a:lstStyle/>
          <a:p>
            <a:r>
              <a:rPr lang="fr-FR" b="1" dirty="0"/>
              <a:t>Etat et religion : la sécularité, forme indienne de laïcité</a:t>
            </a:r>
            <a:endParaRPr lang="fr-FR" dirty="0"/>
          </a:p>
        </p:txBody>
      </p:sp>
    </p:spTree>
    <p:extLst>
      <p:ext uri="{BB962C8B-B14F-4D97-AF65-F5344CB8AC3E}">
        <p14:creationId xmlns:p14="http://schemas.microsoft.com/office/powerpoint/2010/main" val="2390623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constitution indienne est promulguée en janvier 1950</a:t>
            </a:r>
          </a:p>
        </p:txBody>
      </p:sp>
      <p:sp>
        <p:nvSpPr>
          <p:cNvPr id="3" name="Espace réservé du contenu 2"/>
          <p:cNvSpPr>
            <a:spLocks noGrp="1"/>
          </p:cNvSpPr>
          <p:nvPr>
            <p:ph sz="half" idx="1"/>
          </p:nvPr>
        </p:nvSpPr>
        <p:spPr/>
        <p:txBody>
          <a:bodyPr>
            <a:normAutofit fontScale="55000" lnSpcReduction="20000"/>
          </a:bodyPr>
          <a:lstStyle/>
          <a:p>
            <a:r>
              <a:rPr lang="fr-FR" dirty="0"/>
              <a:t>Le juriste et homme politique </a:t>
            </a:r>
            <a:r>
              <a:rPr lang="fr-FR" dirty="0" err="1"/>
              <a:t>Bhimrao</a:t>
            </a:r>
            <a:r>
              <a:rPr lang="fr-FR" dirty="0"/>
              <a:t> </a:t>
            </a:r>
            <a:r>
              <a:rPr lang="fr-FR" dirty="0" err="1"/>
              <a:t>Ramji</a:t>
            </a:r>
            <a:r>
              <a:rPr lang="fr-FR" dirty="0"/>
              <a:t> </a:t>
            </a:r>
            <a:r>
              <a:rPr lang="fr-FR" dirty="0" err="1"/>
              <a:t>Ambedkar</a:t>
            </a:r>
            <a:r>
              <a:rPr lang="fr-FR" dirty="0"/>
              <a:t> (m. 1956) est considéré comme le père de la Constitution indienne. Il défend une Inde laïque comme les dirigeants du Parti du Congrès. </a:t>
            </a:r>
            <a:endParaRPr lang="fr-FR" dirty="0" smtClean="0"/>
          </a:p>
          <a:p>
            <a:r>
              <a:rPr lang="fr-FR" dirty="0" smtClean="0"/>
              <a:t>Leader </a:t>
            </a:r>
            <a:r>
              <a:rPr lang="fr-FR" dirty="0"/>
              <a:t>d’une caste intouchable, il a négocié en 1932 avec Gandhi des quotas de députés pour les </a:t>
            </a:r>
            <a:r>
              <a:rPr lang="fr-FR" i="1" dirty="0"/>
              <a:t>dalits</a:t>
            </a:r>
            <a:r>
              <a:rPr lang="fr-FR" dirty="0"/>
              <a:t>.</a:t>
            </a:r>
          </a:p>
          <a:p>
            <a:r>
              <a:rPr lang="fr-FR" dirty="0"/>
              <a:t>«  </a:t>
            </a:r>
            <a:r>
              <a:rPr lang="fr-FR" i="1" dirty="0"/>
              <a:t>Les Indiens sont gouvernés par deux idéologies. Leur idéal politique inscrit dans le préambule de la Constitution affirme une vie de liberté, d’égalité et de fraternité. Leur idéal social incarné dans leur religion les nie.</a:t>
            </a:r>
            <a:r>
              <a:rPr lang="fr-FR" dirty="0"/>
              <a:t> » (B.R. </a:t>
            </a:r>
            <a:r>
              <a:rPr lang="fr-FR" cap="small" dirty="0"/>
              <a:t>Ambedkar</a:t>
            </a:r>
            <a:r>
              <a:rPr lang="fr-FR" dirty="0" smtClean="0"/>
              <a:t>)</a:t>
            </a:r>
          </a:p>
          <a:p>
            <a:endParaRPr lang="fr-FR" sz="1400" dirty="0" smtClean="0"/>
          </a:p>
          <a:p>
            <a:r>
              <a:rPr lang="fr-FR" sz="2900" dirty="0" smtClean="0"/>
              <a:t>En 1956, il se convertit au bouddhisme avec 500.000 supporters intouchables afin de protester contre le système hindou qui permet l’intouchabilité.</a:t>
            </a:r>
          </a:p>
          <a:p>
            <a:endParaRPr lang="fr-FR" sz="2900" dirty="0"/>
          </a:p>
          <a:p>
            <a:endParaRPr lang="fr-FR" sz="2900" dirty="0" smtClean="0"/>
          </a:p>
          <a:p>
            <a:pPr marL="0" indent="0">
              <a:buNone/>
            </a:pPr>
            <a:endParaRPr lang="fr-FR" sz="2900" dirty="0" smtClean="0"/>
          </a:p>
          <a:p>
            <a:endParaRPr lang="fr-FR" sz="1400" dirty="0"/>
          </a:p>
          <a:p>
            <a:endParaRPr lang="fr-FR" sz="1400" dirty="0" smtClean="0"/>
          </a:p>
          <a:p>
            <a:pPr marL="0" indent="0" algn="r">
              <a:buNone/>
            </a:pPr>
            <a:r>
              <a:rPr lang="fr-FR" sz="1400" dirty="0"/>
              <a:t>[</a:t>
            </a:r>
            <a:r>
              <a:rPr lang="fr-FR" sz="1400" dirty="0" smtClean="0"/>
              <a:t>Crédit photo : </a:t>
            </a:r>
            <a:r>
              <a:rPr lang="en-US" sz="1400" dirty="0"/>
              <a:t>By Unknown - http://www.outlookindia.com/printarticle.aspx?290562, Public Domain, </a:t>
            </a:r>
            <a:r>
              <a:rPr lang="en-US" sz="1400" dirty="0">
                <a:hlinkClick r:id="rId2"/>
              </a:rPr>
              <a:t>https://</a:t>
            </a:r>
            <a:r>
              <a:rPr lang="en-US" sz="1400" dirty="0" smtClean="0">
                <a:hlinkClick r:id="rId2"/>
              </a:rPr>
              <a:t>commons.wikimedia.org/w/index.php?curid=33306347</a:t>
            </a:r>
            <a:r>
              <a:rPr lang="en-US" sz="1400" dirty="0" smtClean="0"/>
              <a:t> ]</a:t>
            </a:r>
            <a:endParaRPr lang="fr-FR" sz="1400" dirty="0"/>
          </a:p>
          <a:p>
            <a:endParaRPr lang="fr-FR" dirty="0"/>
          </a:p>
        </p:txBody>
      </p:sp>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296000"/>
            <a:ext cx="4316413" cy="2879047"/>
          </a:xfrm>
        </p:spPr>
      </p:pic>
    </p:spTree>
    <p:extLst>
      <p:ext uri="{BB962C8B-B14F-4D97-AF65-F5344CB8AC3E}">
        <p14:creationId xmlns:p14="http://schemas.microsoft.com/office/powerpoint/2010/main" val="28547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80931-0D76-460E-8ADA-CABB628DF04C}"/>
              </a:ext>
            </a:extLst>
          </p:cNvPr>
          <p:cNvSpPr>
            <a:spLocks noGrp="1"/>
          </p:cNvSpPr>
          <p:nvPr>
            <p:ph type="title"/>
          </p:nvPr>
        </p:nvSpPr>
        <p:spPr/>
        <p:txBody>
          <a:bodyPr>
            <a:normAutofit fontScale="90000"/>
          </a:bodyPr>
          <a:lstStyle/>
          <a:p>
            <a:r>
              <a:rPr lang="fr-FR" b="1" dirty="0"/>
              <a:t>Etat et religion : la sécularité, forme indienne de laïcité: reconnaissance du pluralisme, neutralité de l’Etat, pas de séparation</a:t>
            </a:r>
            <a:endParaRPr lang="fr-FR" dirty="0"/>
          </a:p>
        </p:txBody>
      </p:sp>
      <p:sp>
        <p:nvSpPr>
          <p:cNvPr id="3" name="Espace réservé du contenu 2">
            <a:extLst>
              <a:ext uri="{FF2B5EF4-FFF2-40B4-BE49-F238E27FC236}">
                <a16:creationId xmlns:a16="http://schemas.microsoft.com/office/drawing/2014/main" id="{6C8B0281-2FE7-4624-9A66-2056633B345A}"/>
              </a:ext>
            </a:extLst>
          </p:cNvPr>
          <p:cNvSpPr>
            <a:spLocks noGrp="1"/>
          </p:cNvSpPr>
          <p:nvPr>
            <p:ph idx="1"/>
          </p:nvPr>
        </p:nvSpPr>
        <p:spPr/>
        <p:txBody>
          <a:bodyPr>
            <a:normAutofit fontScale="92500" lnSpcReduction="10000"/>
          </a:bodyPr>
          <a:lstStyle/>
          <a:p>
            <a:r>
              <a:rPr lang="fr-FR" dirty="0"/>
              <a:t>l'Inde est une « république souveraine, socialiste, laïque, démocratique » = </a:t>
            </a:r>
            <a:r>
              <a:rPr lang="fr-FR" i="1" dirty="0"/>
              <a:t>Secular State </a:t>
            </a:r>
            <a:r>
              <a:rPr lang="fr-FR" dirty="0"/>
              <a:t>(principe de laïcité intégré à la constitution en 1976 en même temps que celui du « socialisme » </a:t>
            </a:r>
            <a:r>
              <a:rPr lang="fr-FR" dirty="0" smtClean="0"/>
              <a:t>par le 42</a:t>
            </a:r>
            <a:r>
              <a:rPr lang="fr-FR" baseline="30000" dirty="0" smtClean="0"/>
              <a:t>e</a:t>
            </a:r>
            <a:r>
              <a:rPr lang="fr-FR" dirty="0" smtClean="0"/>
              <a:t> </a:t>
            </a:r>
            <a:r>
              <a:rPr lang="fr-FR" dirty="0"/>
              <a:t>amendement)</a:t>
            </a:r>
          </a:p>
          <a:p>
            <a:r>
              <a:rPr lang="fr-FR" dirty="0"/>
              <a:t>Mais laïcité au périmètre flou : ni la </a:t>
            </a:r>
            <a:r>
              <a:rPr lang="en-US" dirty="0"/>
              <a:t>constitution, </a:t>
            </a:r>
            <a:r>
              <a:rPr lang="en-US" dirty="0" err="1"/>
              <a:t>ni</a:t>
            </a:r>
            <a:r>
              <a:rPr lang="en-US" dirty="0"/>
              <a:t> les </a:t>
            </a:r>
            <a:r>
              <a:rPr lang="en-US" dirty="0" err="1"/>
              <a:t>lois</a:t>
            </a:r>
            <a:r>
              <a:rPr lang="en-US" dirty="0"/>
              <a:t> ne </a:t>
            </a:r>
            <a:r>
              <a:rPr lang="en-US" dirty="0" err="1"/>
              <a:t>définissent</a:t>
            </a:r>
            <a:r>
              <a:rPr lang="en-US" dirty="0"/>
              <a:t> </a:t>
            </a:r>
            <a:r>
              <a:rPr lang="en-US" dirty="0" err="1"/>
              <a:t>explicitement</a:t>
            </a:r>
            <a:r>
              <a:rPr lang="en-US" dirty="0"/>
              <a:t> la relation entre les religions et </a:t>
            </a:r>
            <a:r>
              <a:rPr lang="en-US" dirty="0" err="1"/>
              <a:t>l’Etat</a:t>
            </a:r>
            <a:r>
              <a:rPr lang="en-US" dirty="0"/>
              <a:t>. </a:t>
            </a:r>
          </a:p>
          <a:p>
            <a:r>
              <a:rPr lang="en-US" dirty="0"/>
              <a:t>Pas </a:t>
            </a:r>
            <a:r>
              <a:rPr lang="en-US" dirty="0" smtClean="0"/>
              <a:t>de principe de séparation</a:t>
            </a:r>
            <a:r>
              <a:rPr lang="en-US" dirty="0"/>
              <a:t>, </a:t>
            </a:r>
            <a:r>
              <a:rPr lang="en-US" dirty="0" smtClean="0"/>
              <a:t>mais l’Etat </a:t>
            </a:r>
            <a:r>
              <a:rPr lang="en-US" dirty="0"/>
              <a:t>doit être neutre, accepter le pluralisme et reconnaître les institutions religieuses (par ex, soutien </a:t>
            </a:r>
            <a:r>
              <a:rPr lang="en-US" dirty="0" smtClean="0"/>
              <a:t>financier aux écoles </a:t>
            </a:r>
            <a:r>
              <a:rPr lang="en-US" dirty="0"/>
              <a:t>religieuses, aux édifices religieux)</a:t>
            </a:r>
            <a:endParaRPr lang="fr-FR" dirty="0"/>
          </a:p>
        </p:txBody>
      </p:sp>
    </p:spTree>
    <p:extLst>
      <p:ext uri="{BB962C8B-B14F-4D97-AF65-F5344CB8AC3E}">
        <p14:creationId xmlns:p14="http://schemas.microsoft.com/office/powerpoint/2010/main" val="49055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Entre reconnaissance des religions et intervention dans leurs affaires</a:t>
            </a:r>
          </a:p>
        </p:txBody>
      </p:sp>
      <p:sp>
        <p:nvSpPr>
          <p:cNvPr id="3" name="Espace réservé du contenu 2"/>
          <p:cNvSpPr>
            <a:spLocks noGrp="1"/>
          </p:cNvSpPr>
          <p:nvPr>
            <p:ph idx="1"/>
          </p:nvPr>
        </p:nvSpPr>
        <p:spPr/>
        <p:txBody>
          <a:bodyPr>
            <a:normAutofit fontScale="85000" lnSpcReduction="20000"/>
          </a:bodyPr>
          <a:lstStyle/>
          <a:p>
            <a:r>
              <a:rPr lang="fr-FR" dirty="0"/>
              <a:t>Laïcité de </a:t>
            </a:r>
            <a:r>
              <a:rPr lang="fr-FR" b="1" dirty="0"/>
              <a:t>reconnaissance</a:t>
            </a:r>
            <a:r>
              <a:rPr lang="fr-FR" dirty="0"/>
              <a:t> des religions : l’Etat compose avec les cultes ou plus exactement avec les communautés </a:t>
            </a:r>
            <a:r>
              <a:rPr lang="fr-FR" dirty="0" smtClean="0"/>
              <a:t>religieuses</a:t>
            </a:r>
          </a:p>
          <a:p>
            <a:r>
              <a:rPr lang="fr-FR" dirty="0" smtClean="0"/>
              <a:t>La </a:t>
            </a:r>
            <a:r>
              <a:rPr lang="fr-FR" dirty="0"/>
              <a:t>laïcité à l’indienne, ce qu’en Inde on appelle le </a:t>
            </a:r>
            <a:r>
              <a:rPr lang="fr-FR" i="1" dirty="0"/>
              <a:t>secularism</a:t>
            </a:r>
            <a:r>
              <a:rPr lang="fr-FR" dirty="0"/>
              <a:t>, n’implique pas comme en France une séparation </a:t>
            </a:r>
            <a:r>
              <a:rPr lang="fr-FR" dirty="0" smtClean="0"/>
              <a:t>radicale des religions et </a:t>
            </a:r>
            <a:r>
              <a:rPr lang="fr-FR" dirty="0"/>
              <a:t>de l’État ; elle suppose en théorie un rapport également bienveillant de l’État vis-à-vis de toutes les communautés religieuses qui ont ainsi droit de cité dans l’espace public.</a:t>
            </a:r>
          </a:p>
          <a:p>
            <a:r>
              <a:rPr lang="fr-FR" dirty="0" smtClean="0"/>
              <a:t>Elle tolère des exceptions par rapport à la règle commune. Ex</a:t>
            </a:r>
            <a:r>
              <a:rPr lang="fr-FR" dirty="0"/>
              <a:t>: le </a:t>
            </a:r>
            <a:r>
              <a:rPr lang="fr-FR" b="1" dirty="0"/>
              <a:t>statut personnel </a:t>
            </a:r>
            <a:r>
              <a:rPr lang="fr-FR" dirty="0"/>
              <a:t>des musulmans reste régi par la </a:t>
            </a:r>
            <a:r>
              <a:rPr lang="fr-FR" i="1" dirty="0"/>
              <a:t>chariah</a:t>
            </a:r>
            <a:r>
              <a:rPr lang="fr-FR" dirty="0"/>
              <a:t> alors que les autres </a:t>
            </a:r>
            <a:r>
              <a:rPr lang="fr-FR" dirty="0" smtClean="0"/>
              <a:t>communautés religieuses </a:t>
            </a:r>
            <a:r>
              <a:rPr lang="fr-FR" dirty="0"/>
              <a:t>relèvent du droit </a:t>
            </a:r>
            <a:r>
              <a:rPr lang="fr-FR" dirty="0" smtClean="0"/>
              <a:t>commun. Implications :divorce</a:t>
            </a:r>
            <a:r>
              <a:rPr lang="fr-FR" dirty="0"/>
              <a:t>, âge au mariage, polygamie</a:t>
            </a:r>
            <a:r>
              <a:rPr lang="fr-FR" dirty="0" smtClean="0"/>
              <a:t>…</a:t>
            </a:r>
            <a:endParaRPr lang="fr-FR" dirty="0"/>
          </a:p>
        </p:txBody>
      </p:sp>
    </p:spTree>
    <p:extLst>
      <p:ext uri="{BB962C8B-B14F-4D97-AF65-F5344CB8AC3E}">
        <p14:creationId xmlns:p14="http://schemas.microsoft.com/office/powerpoint/2010/main" val="16817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préambule</a:t>
            </a:r>
          </a:p>
        </p:txBody>
      </p:sp>
      <p:sp>
        <p:nvSpPr>
          <p:cNvPr id="3" name="Espace réservé du texte 2"/>
          <p:cNvSpPr>
            <a:spLocks noGrp="1"/>
          </p:cNvSpPr>
          <p:nvPr>
            <p:ph type="body" idx="1"/>
          </p:nvPr>
        </p:nvSpPr>
        <p:spPr/>
        <p:txBody>
          <a:bodyPr/>
          <a:lstStyle/>
          <a:p>
            <a:r>
              <a:rPr lang="fr-FR" dirty="0"/>
              <a:t>Inde: une construction </a:t>
            </a:r>
            <a:r>
              <a:rPr lang="fr-FR" dirty="0" smtClean="0"/>
              <a:t>nationale-étatique </a:t>
            </a:r>
            <a:r>
              <a:rPr lang="fr-FR" dirty="0"/>
              <a:t>très récente</a:t>
            </a:r>
          </a:p>
        </p:txBody>
      </p:sp>
    </p:spTree>
    <p:extLst>
      <p:ext uri="{BB962C8B-B14F-4D97-AF65-F5344CB8AC3E}">
        <p14:creationId xmlns:p14="http://schemas.microsoft.com/office/powerpoint/2010/main" val="412302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Entre reconnaissance des religions et intervention dans leurs affaires</a:t>
            </a:r>
          </a:p>
        </p:txBody>
      </p:sp>
      <p:sp>
        <p:nvSpPr>
          <p:cNvPr id="3" name="Espace réservé du contenu 2"/>
          <p:cNvSpPr>
            <a:spLocks noGrp="1"/>
          </p:cNvSpPr>
          <p:nvPr>
            <p:ph sz="half" idx="1"/>
          </p:nvPr>
        </p:nvSpPr>
        <p:spPr/>
        <p:txBody>
          <a:bodyPr>
            <a:normAutofit fontScale="62500" lnSpcReduction="20000"/>
          </a:bodyPr>
          <a:lstStyle/>
          <a:p>
            <a:pPr marL="0" indent="0">
              <a:buNone/>
            </a:pPr>
            <a:r>
              <a:rPr lang="fr-FR" sz="3800" dirty="0"/>
              <a:t>L’Etat se réserve le </a:t>
            </a:r>
            <a:r>
              <a:rPr lang="fr-FR" sz="3800" b="1" dirty="0"/>
              <a:t>droit d’intervenir </a:t>
            </a:r>
            <a:r>
              <a:rPr lang="fr-FR" sz="3800" dirty="0"/>
              <a:t>dans les affaires internes des cultes, dans la mesure où il le fait au nom de </a:t>
            </a:r>
            <a:r>
              <a:rPr lang="fr-FR" sz="3800" b="1" dirty="0"/>
              <a:t>valeurs démocratiques </a:t>
            </a:r>
            <a:r>
              <a:rPr lang="fr-FR" sz="3800" dirty="0"/>
              <a:t>(liberté, égalité). </a:t>
            </a:r>
          </a:p>
          <a:p>
            <a:pPr marL="0" indent="0">
              <a:buNone/>
            </a:pPr>
            <a:endParaRPr lang="fr-FR" sz="3800" dirty="0"/>
          </a:p>
          <a:p>
            <a:pPr marL="0" indent="0">
              <a:buNone/>
            </a:pPr>
            <a:r>
              <a:rPr lang="fr-FR" sz="3800" dirty="0"/>
              <a:t>Ex: pour protéger les intouchables et leur permettre d’accéder aux temples hindous</a:t>
            </a:r>
          </a:p>
          <a:p>
            <a:endParaRPr lang="fr-FR" dirty="0"/>
          </a:p>
        </p:txBody>
      </p:sp>
      <p:sp>
        <p:nvSpPr>
          <p:cNvPr id="4" name="Espace réservé du contenu 3"/>
          <p:cNvSpPr>
            <a:spLocks noGrp="1"/>
          </p:cNvSpPr>
          <p:nvPr>
            <p:ph sz="half" idx="2"/>
          </p:nvPr>
        </p:nvSpPr>
        <p:spPr/>
        <p:txBody>
          <a:bodyPr>
            <a:normAutofit fontScale="62500" lnSpcReduction="20000"/>
          </a:bodyPr>
          <a:lstStyle/>
          <a:p>
            <a:r>
              <a:rPr lang="fr-FR" dirty="0"/>
              <a:t>L’article 17 abolit légalement l’intouchabilité. L’article 25(2)b stipule que les institutions religieuses hindoues à caractère public doivent être ouvertes à tous les membres de la société hindoue. Le (Central) </a:t>
            </a:r>
            <a:r>
              <a:rPr lang="fr-FR" dirty="0" err="1"/>
              <a:t>Untouchability</a:t>
            </a:r>
            <a:r>
              <a:rPr lang="fr-FR" dirty="0"/>
              <a:t> (</a:t>
            </a:r>
            <a:r>
              <a:rPr lang="fr-FR" dirty="0" err="1"/>
              <a:t>Offences</a:t>
            </a:r>
            <a:r>
              <a:rPr lang="fr-FR" dirty="0"/>
              <a:t>) </a:t>
            </a:r>
            <a:r>
              <a:rPr lang="fr-FR" dirty="0" err="1"/>
              <a:t>Act</a:t>
            </a:r>
            <a:r>
              <a:rPr lang="fr-FR" dirty="0"/>
              <a:t> de 1955 détaille les peines à appliquer contre ceux qui pratiqueraient la discrimination religieuse.</a:t>
            </a:r>
          </a:p>
          <a:p>
            <a:r>
              <a:rPr lang="fr-FR" dirty="0"/>
              <a:t> Toute personne qui refuserait à un intouchable le droit de célébrer une divinité, de prier, de participer à une cérémonie religieuse, de se baigner, d’utiliser l’eau d’un réservoir, d’un puits, d’une source ou d’un cours d’eau sacrés est passible d’emprisonnement</a:t>
            </a:r>
          </a:p>
          <a:p>
            <a:endParaRPr lang="fr-FR" dirty="0"/>
          </a:p>
        </p:txBody>
      </p:sp>
    </p:spTree>
    <p:extLst>
      <p:ext uri="{BB962C8B-B14F-4D97-AF65-F5344CB8AC3E}">
        <p14:creationId xmlns:p14="http://schemas.microsoft.com/office/powerpoint/2010/main" val="355367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1C854-4670-4996-81C0-F0E1ADB7ABEA}"/>
              </a:ext>
            </a:extLst>
          </p:cNvPr>
          <p:cNvSpPr>
            <a:spLocks noGrp="1"/>
          </p:cNvSpPr>
          <p:nvPr>
            <p:ph type="title"/>
          </p:nvPr>
        </p:nvSpPr>
        <p:spPr/>
        <p:txBody>
          <a:bodyPr/>
          <a:lstStyle/>
          <a:p>
            <a:r>
              <a:rPr lang="fr-FR" dirty="0"/>
              <a:t>Intervention à géométrie variable mais guidée par l’impartialité</a:t>
            </a:r>
          </a:p>
        </p:txBody>
      </p:sp>
      <p:sp>
        <p:nvSpPr>
          <p:cNvPr id="3" name="Espace réservé du contenu 2">
            <a:extLst>
              <a:ext uri="{FF2B5EF4-FFF2-40B4-BE49-F238E27FC236}">
                <a16:creationId xmlns:a16="http://schemas.microsoft.com/office/drawing/2014/main" id="{78B136C0-2251-4FA9-86CE-8CE34E7AC863}"/>
              </a:ext>
            </a:extLst>
          </p:cNvPr>
          <p:cNvSpPr>
            <a:spLocks noGrp="1"/>
          </p:cNvSpPr>
          <p:nvPr>
            <p:ph idx="1"/>
          </p:nvPr>
        </p:nvSpPr>
        <p:spPr/>
        <p:txBody>
          <a:bodyPr/>
          <a:lstStyle/>
          <a:p>
            <a:r>
              <a:rPr lang="fr-FR" dirty="0"/>
              <a:t>L</a:t>
            </a:r>
            <a:r>
              <a:rPr lang="fr-FR" dirty="0" smtClean="0"/>
              <a:t>’Etat </a:t>
            </a:r>
            <a:r>
              <a:rPr lang="fr-FR" dirty="0"/>
              <a:t>indien n’intervient pas dans toutes les religions de manière uniforme, au même degré ou de la même façon. Il n’aura pas les mêmes relations avec chacune des religions présentes dans la société</a:t>
            </a:r>
          </a:p>
          <a:p>
            <a:r>
              <a:rPr lang="fr-FR" dirty="0"/>
              <a:t>Mais dans son intervention, il doit veiller à ne pas se laisser guider par des considérations « sectaires », c’est-à-dire religieuses, dictées par la défense des intérêts d’une religion en particulier. Règle d’impartialité</a:t>
            </a:r>
          </a:p>
          <a:p>
            <a:endParaRPr lang="fr-FR" dirty="0"/>
          </a:p>
        </p:txBody>
      </p:sp>
    </p:spTree>
    <p:extLst>
      <p:ext uri="{BB962C8B-B14F-4D97-AF65-F5344CB8AC3E}">
        <p14:creationId xmlns:p14="http://schemas.microsoft.com/office/powerpoint/2010/main" val="4285271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A8028-7134-4A45-B753-B564472CADC6}"/>
              </a:ext>
            </a:extLst>
          </p:cNvPr>
          <p:cNvSpPr>
            <a:spLocks noGrp="1"/>
          </p:cNvSpPr>
          <p:nvPr>
            <p:ph type="title"/>
          </p:nvPr>
        </p:nvSpPr>
        <p:spPr/>
        <p:txBody>
          <a:bodyPr/>
          <a:lstStyle/>
          <a:p>
            <a:r>
              <a:rPr lang="fr-FR" dirty="0"/>
              <a:t>Le </a:t>
            </a:r>
            <a:r>
              <a:rPr lang="fr-FR" i="1" dirty="0" err="1"/>
              <a:t>secularism</a:t>
            </a:r>
            <a:r>
              <a:rPr lang="fr-FR" dirty="0"/>
              <a:t> indien : une laïcité contextuelle?</a:t>
            </a:r>
          </a:p>
        </p:txBody>
      </p:sp>
      <p:sp>
        <p:nvSpPr>
          <p:cNvPr id="3" name="Espace réservé du contenu 2">
            <a:extLst>
              <a:ext uri="{FF2B5EF4-FFF2-40B4-BE49-F238E27FC236}">
                <a16:creationId xmlns:a16="http://schemas.microsoft.com/office/drawing/2014/main" id="{4752A8B5-9EA0-4773-BBD8-FA08A3F829A0}"/>
              </a:ext>
            </a:extLst>
          </p:cNvPr>
          <p:cNvSpPr>
            <a:spLocks noGrp="1"/>
          </p:cNvSpPr>
          <p:nvPr>
            <p:ph idx="1"/>
          </p:nvPr>
        </p:nvSpPr>
        <p:spPr/>
        <p:txBody>
          <a:bodyPr>
            <a:normAutofit fontScale="92500" lnSpcReduction="20000"/>
          </a:bodyPr>
          <a:lstStyle/>
          <a:p>
            <a:pPr marL="0" indent="0">
              <a:buNone/>
            </a:pPr>
            <a:r>
              <a:rPr lang="fr-FR" dirty="0"/>
              <a:t>L</a:t>
            </a:r>
            <a:r>
              <a:rPr lang="fr-FR" dirty="0" smtClean="0"/>
              <a:t>a </a:t>
            </a:r>
            <a:r>
              <a:rPr lang="fr-FR" dirty="0"/>
              <a:t>laïcité indienne </a:t>
            </a:r>
            <a:r>
              <a:rPr lang="fr-FR" dirty="0" smtClean="0"/>
              <a:t>peut être qualifiée de </a:t>
            </a:r>
            <a:r>
              <a:rPr lang="fr-FR" b="1" dirty="0" smtClean="0"/>
              <a:t>laïcité </a:t>
            </a:r>
            <a:r>
              <a:rPr lang="fr-FR" b="1" dirty="0"/>
              <a:t>contextuelle</a:t>
            </a:r>
            <a:r>
              <a:rPr lang="fr-FR" dirty="0"/>
              <a:t> (R. </a:t>
            </a:r>
            <a:r>
              <a:rPr lang="fr-FR" dirty="0" err="1"/>
              <a:t>Bhagarva</a:t>
            </a:r>
            <a:r>
              <a:rPr lang="fr-FR" dirty="0"/>
              <a:t>) car elle admet que les conflits entre les droits des individus et les droits des groupes, ou entre les exigences liées à des valeurs distinctes (égalité et  liberté), ou entre l’exigence de liberté et la satisfaction des besoins fondamentaux, ne peuvent pas toujours être arbitrés en recourant à un principe général et abstrait. On ne peut les résoudre qu’au cas par cas, avec bien souvent un équilibrage délicat entre aspirations concurrentes.</a:t>
            </a:r>
          </a:p>
          <a:p>
            <a:pPr marL="0" indent="0">
              <a:buNone/>
            </a:pPr>
            <a:r>
              <a:rPr lang="fr-FR" u="sng" dirty="0"/>
              <a:t>Biblio</a:t>
            </a:r>
            <a:r>
              <a:rPr lang="fr-FR" dirty="0"/>
              <a:t> : Rajeev </a:t>
            </a:r>
            <a:r>
              <a:rPr lang="fr-FR" dirty="0" err="1"/>
              <a:t>Bhargava</a:t>
            </a:r>
            <a:r>
              <a:rPr lang="fr-FR" dirty="0"/>
              <a:t>, «  La spécificité de la laïcité à l'indienne », </a:t>
            </a:r>
            <a:r>
              <a:rPr lang="fr-FR" i="1" dirty="0"/>
              <a:t>Critique internationale </a:t>
            </a:r>
            <a:r>
              <a:rPr lang="fr-FR" dirty="0"/>
              <a:t>2007/2 (n° 35), p. 121-147</a:t>
            </a:r>
          </a:p>
          <a:p>
            <a:pPr marL="0" indent="0">
              <a:buNone/>
            </a:pPr>
            <a:endParaRPr lang="fr-FR" dirty="0"/>
          </a:p>
          <a:p>
            <a:pPr marL="0" indent="0">
              <a:buNone/>
            </a:pPr>
            <a:endParaRPr lang="fr-FR" dirty="0"/>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254275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modèle en péril?</a:t>
            </a:r>
            <a:endParaRPr lang="fr-FR" dirty="0"/>
          </a:p>
        </p:txBody>
      </p:sp>
      <p:sp>
        <p:nvSpPr>
          <p:cNvPr id="3" name="Espace réservé du contenu 2"/>
          <p:cNvSpPr>
            <a:spLocks noGrp="1"/>
          </p:cNvSpPr>
          <p:nvPr>
            <p:ph idx="1"/>
          </p:nvPr>
        </p:nvSpPr>
        <p:spPr/>
        <p:txBody>
          <a:bodyPr>
            <a:normAutofit/>
          </a:bodyPr>
          <a:lstStyle/>
          <a:p>
            <a:r>
              <a:rPr lang="fr-FR" dirty="0" smtClean="0"/>
              <a:t>Le modèle indien de laïcité est menacé par le recul </a:t>
            </a:r>
            <a:r>
              <a:rPr lang="fr-FR" dirty="0"/>
              <a:t>du parti du Congrès </a:t>
            </a:r>
            <a:r>
              <a:rPr lang="fr-FR" dirty="0" smtClean="0"/>
              <a:t>corrélatif à la montée des tendances nationales-religieuses qui considèrent que l’hindouïté constitue le fondement de la nation et que tout Indien doit faire allégeance à ce principe.</a:t>
            </a:r>
          </a:p>
          <a:p>
            <a:r>
              <a:rPr lang="fr-FR" dirty="0" smtClean="0"/>
              <a:t>Face au politique, le juridique (Cour suprême) défend le </a:t>
            </a:r>
            <a:r>
              <a:rPr lang="fr-FR" dirty="0"/>
              <a:t>modèle classique et arbitre les nombreux </a:t>
            </a:r>
            <a:r>
              <a:rPr lang="fr-FR" dirty="0" smtClean="0"/>
              <a:t>conflits qui surgissent entre </a:t>
            </a:r>
            <a:r>
              <a:rPr lang="fr-FR" dirty="0"/>
              <a:t>les droits religieux et les obligations </a:t>
            </a:r>
            <a:r>
              <a:rPr lang="fr-FR" dirty="0" smtClean="0"/>
              <a:t>constitutionnelles</a:t>
            </a:r>
            <a:endParaRPr lang="fr-FR" dirty="0"/>
          </a:p>
        </p:txBody>
      </p:sp>
    </p:spTree>
    <p:extLst>
      <p:ext uri="{BB962C8B-B14F-4D97-AF65-F5344CB8AC3E}">
        <p14:creationId xmlns:p14="http://schemas.microsoft.com/office/powerpoint/2010/main" val="71748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L’Inde, une entité géopolitique récente sans continuité mémorielle</a:t>
            </a:r>
          </a:p>
        </p:txBody>
      </p:sp>
      <p:sp>
        <p:nvSpPr>
          <p:cNvPr id="5" name="Espace réservé du contenu 4"/>
          <p:cNvSpPr>
            <a:spLocks noGrp="1"/>
          </p:cNvSpPr>
          <p:nvPr>
            <p:ph sz="half" idx="1"/>
          </p:nvPr>
        </p:nvSpPr>
        <p:spPr>
          <a:xfrm>
            <a:off x="179999" y="1296000"/>
            <a:ext cx="5106103" cy="4896000"/>
          </a:xfrm>
        </p:spPr>
        <p:txBody>
          <a:bodyPr>
            <a:normAutofit fontScale="62500" lnSpcReduction="20000"/>
          </a:bodyPr>
          <a:lstStyle/>
          <a:p>
            <a:r>
              <a:rPr lang="fr-FR" dirty="0">
                <a:solidFill>
                  <a:srgbClr val="002060"/>
                </a:solidFill>
              </a:rPr>
              <a:t>Contrairement à </a:t>
            </a:r>
            <a:r>
              <a:rPr lang="fr-FR" dirty="0" smtClean="0">
                <a:solidFill>
                  <a:srgbClr val="002060"/>
                </a:solidFill>
              </a:rPr>
              <a:t>son voisin géopolitique chinois où la mémoire des anciennes dynasties a créé un lien historique fort, </a:t>
            </a:r>
            <a:r>
              <a:rPr lang="fr-FR" dirty="0">
                <a:solidFill>
                  <a:srgbClr val="002060"/>
                </a:solidFill>
              </a:rPr>
              <a:t>l’Inde est une construction politique </a:t>
            </a:r>
            <a:r>
              <a:rPr lang="fr-FR" dirty="0" smtClean="0">
                <a:solidFill>
                  <a:srgbClr val="002060"/>
                </a:solidFill>
              </a:rPr>
              <a:t>très récente : c’est le colonisateur britannique qui, en constituant le </a:t>
            </a:r>
            <a:r>
              <a:rPr lang="fr-FR" dirty="0">
                <a:solidFill>
                  <a:srgbClr val="002060"/>
                </a:solidFill>
              </a:rPr>
              <a:t>British Raj, </a:t>
            </a:r>
            <a:r>
              <a:rPr lang="fr-FR" dirty="0" smtClean="0">
                <a:solidFill>
                  <a:srgbClr val="002060"/>
                </a:solidFill>
              </a:rPr>
              <a:t>empire des Indes, donne une unité et une identité nationale à cet ensemble géographique jamais durablement uni auparavant.</a:t>
            </a:r>
            <a:endParaRPr lang="fr-FR" dirty="0">
              <a:solidFill>
                <a:srgbClr val="002060"/>
              </a:solidFill>
            </a:endParaRPr>
          </a:p>
          <a:p>
            <a:r>
              <a:rPr lang="fr-FR" dirty="0" smtClean="0">
                <a:solidFill>
                  <a:srgbClr val="002060"/>
                </a:solidFill>
              </a:rPr>
              <a:t>La conscience nationale indienne se forge à partir de la fin du XIX</a:t>
            </a:r>
            <a:r>
              <a:rPr lang="fr-FR" baseline="30000" dirty="0" smtClean="0">
                <a:solidFill>
                  <a:srgbClr val="002060"/>
                </a:solidFill>
              </a:rPr>
              <a:t>e</a:t>
            </a:r>
            <a:r>
              <a:rPr lang="fr-FR" dirty="0" smtClean="0">
                <a:solidFill>
                  <a:srgbClr val="002060"/>
                </a:solidFill>
              </a:rPr>
              <a:t> s. dans la lutte pour l’autonomie puis l’indépendance (acquise en 1947). </a:t>
            </a:r>
          </a:p>
          <a:p>
            <a:r>
              <a:rPr lang="fr-FR" sz="2600" dirty="0" smtClean="0">
                <a:solidFill>
                  <a:srgbClr val="002060"/>
                </a:solidFill>
              </a:rPr>
              <a:t>Symbole de cette absence de continuité : l’Inde contemporaine récupère comme emblème national</a:t>
            </a:r>
            <a:r>
              <a:rPr lang="fr-FR" sz="2600" dirty="0">
                <a:solidFill>
                  <a:srgbClr val="002060"/>
                </a:solidFill>
              </a:rPr>
              <a:t>  le chapiteau aux lions de la colonne de Sarnath (à l’emplacement où le Bouddha aurait commencé sa </a:t>
            </a:r>
            <a:r>
              <a:rPr lang="fr-FR" sz="2600" dirty="0" smtClean="0">
                <a:solidFill>
                  <a:srgbClr val="002060"/>
                </a:solidFill>
              </a:rPr>
              <a:t>prédication), colonne érigée par l’empereur Ashoka </a:t>
            </a:r>
            <a:r>
              <a:rPr lang="fr-FR" sz="2600" dirty="0">
                <a:solidFill>
                  <a:srgbClr val="002060"/>
                </a:solidFill>
              </a:rPr>
              <a:t>(273-232</a:t>
            </a:r>
            <a:r>
              <a:rPr lang="fr-FR" sz="2600" dirty="0" smtClean="0">
                <a:solidFill>
                  <a:srgbClr val="002060"/>
                </a:solidFill>
              </a:rPr>
              <a:t>), une figure oubliée pendant des siècles et redécouverte au XIX</a:t>
            </a:r>
            <a:r>
              <a:rPr lang="fr-FR" sz="2600" baseline="30000" dirty="0" smtClean="0">
                <a:solidFill>
                  <a:srgbClr val="002060"/>
                </a:solidFill>
              </a:rPr>
              <a:t>e</a:t>
            </a:r>
            <a:r>
              <a:rPr lang="fr-FR" sz="2600" dirty="0" smtClean="0">
                <a:solidFill>
                  <a:srgbClr val="002060"/>
                </a:solidFill>
              </a:rPr>
              <a:t> siècle.</a:t>
            </a: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77839" y="1215000"/>
            <a:ext cx="2884153" cy="4895850"/>
          </a:xfrm>
        </p:spPr>
      </p:pic>
    </p:spTree>
    <p:extLst>
      <p:ext uri="{BB962C8B-B14F-4D97-AF65-F5344CB8AC3E}">
        <p14:creationId xmlns:p14="http://schemas.microsoft.com/office/powerpoint/2010/main" val="331933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L’Inde/les Indes: une empreinte civilisationnelle, mais pas un empire</a:t>
            </a:r>
          </a:p>
        </p:txBody>
      </p:sp>
      <p:sp>
        <p:nvSpPr>
          <p:cNvPr id="3" name="Espace réservé du contenu 2"/>
          <p:cNvSpPr>
            <a:spLocks noGrp="1"/>
          </p:cNvSpPr>
          <p:nvPr>
            <p:ph idx="1"/>
          </p:nvPr>
        </p:nvSpPr>
        <p:spPr/>
        <p:txBody>
          <a:bodyPr>
            <a:normAutofit/>
          </a:bodyPr>
          <a:lstStyle/>
          <a:p>
            <a:pPr marL="0" indent="0">
              <a:buNone/>
            </a:pPr>
            <a:r>
              <a:rPr lang="fr-FR" sz="1900" dirty="0"/>
              <a:t>Avant la conquête britannique, </a:t>
            </a:r>
            <a:r>
              <a:rPr lang="fr-FR" sz="1900" dirty="0" smtClean="0"/>
              <a:t>on parle volontiers des </a:t>
            </a:r>
            <a:r>
              <a:rPr lang="fr-FR" sz="1900" dirty="0"/>
              <a:t>Indes </a:t>
            </a:r>
            <a:r>
              <a:rPr lang="fr-FR" sz="1900" dirty="0" smtClean="0"/>
              <a:t>plutôt que de l’Inde (le </a:t>
            </a:r>
            <a:r>
              <a:rPr lang="fr-FR" sz="1900" dirty="0"/>
              <a:t>pluriel se rapporte à plusieurs </a:t>
            </a:r>
            <a:r>
              <a:rPr lang="fr-FR" sz="1900" dirty="0" smtClean="0"/>
              <a:t>Indes: de la péninsule indienne, à l’Insul-inde ou Indo-nésie en passant par l’Indo-chine). Cet ensemble qui va de Kaboul à Bali est ce qu’on appelle le </a:t>
            </a:r>
            <a:r>
              <a:rPr lang="fr-FR" sz="1900" b="1" dirty="0" smtClean="0"/>
              <a:t>monde indianisé </a:t>
            </a:r>
            <a:r>
              <a:rPr lang="fr-FR" sz="1900" dirty="0" smtClean="0"/>
              <a:t>: il n’a jamais constitué un empire, ni même </a:t>
            </a:r>
            <a:r>
              <a:rPr lang="fr-FR" sz="1900" dirty="0"/>
              <a:t>une thalassocratie aux liens plus lâches rayonnant autour d’un </a:t>
            </a:r>
            <a:r>
              <a:rPr lang="fr-FR" sz="1900" dirty="0" smtClean="0"/>
              <a:t>centre, mais un monde marqué en particulier par :</a:t>
            </a:r>
          </a:p>
          <a:p>
            <a:r>
              <a:rPr lang="fr-FR" sz="1900" dirty="0" smtClean="0"/>
              <a:t>des traits religieux notamment </a:t>
            </a:r>
            <a:r>
              <a:rPr lang="fr-FR" sz="1900" dirty="0"/>
              <a:t>mythologiques, qui s’expriment, par </a:t>
            </a:r>
            <a:r>
              <a:rPr lang="fr-FR" sz="1900" dirty="0" smtClean="0"/>
              <a:t>exemple, </a:t>
            </a:r>
            <a:r>
              <a:rPr lang="fr-FR" sz="1900" dirty="0"/>
              <a:t>dans </a:t>
            </a:r>
            <a:r>
              <a:rPr lang="fr-FR" sz="1900" dirty="0" smtClean="0"/>
              <a:t>les grandes </a:t>
            </a:r>
            <a:r>
              <a:rPr lang="fr-FR" sz="1900" dirty="0"/>
              <a:t>épopées comme le Ramayana ou le Mahabharata: </a:t>
            </a:r>
            <a:r>
              <a:rPr lang="fr-FR" sz="1900" dirty="0" smtClean="0"/>
              <a:t>adaptés </a:t>
            </a:r>
            <a:r>
              <a:rPr lang="fr-FR" sz="1900" dirty="0"/>
              <a:t>et commentés dans </a:t>
            </a:r>
            <a:r>
              <a:rPr lang="fr-FR" sz="1900" dirty="0" smtClean="0"/>
              <a:t>les </a:t>
            </a:r>
            <a:r>
              <a:rPr lang="fr-FR" sz="1900" dirty="0"/>
              <a:t>langues de </a:t>
            </a:r>
            <a:r>
              <a:rPr lang="fr-FR" sz="1900" dirty="0" smtClean="0"/>
              <a:t>l’Inde et du monde indianisé, </a:t>
            </a:r>
            <a:r>
              <a:rPr lang="fr-FR" sz="1900" dirty="0"/>
              <a:t>le Ramayana et le Mahabharata ont popularisé les divinités hindoues et les principes du </a:t>
            </a:r>
            <a:r>
              <a:rPr lang="fr-FR" sz="1900" dirty="0" smtClean="0"/>
              <a:t>brahmanisme</a:t>
            </a:r>
            <a:r>
              <a:rPr lang="fr-FR" sz="1900" dirty="0"/>
              <a:t>;</a:t>
            </a:r>
            <a:endParaRPr lang="fr-FR" sz="1900" dirty="0" smtClean="0"/>
          </a:p>
          <a:p>
            <a:r>
              <a:rPr lang="fr-FR" sz="1900" dirty="0" smtClean="0"/>
              <a:t>le prestige de la </a:t>
            </a:r>
            <a:r>
              <a:rPr lang="fr-FR" sz="1900" dirty="0"/>
              <a:t>langue </a:t>
            </a:r>
            <a:r>
              <a:rPr lang="fr-FR" sz="1900" dirty="0" smtClean="0"/>
              <a:t>sanskrite;</a:t>
            </a:r>
          </a:p>
          <a:p>
            <a:r>
              <a:rPr lang="fr-FR" sz="1900" dirty="0" smtClean="0"/>
              <a:t>l’influence du modèle </a:t>
            </a:r>
            <a:r>
              <a:rPr lang="fr-FR" sz="1900" dirty="0"/>
              <a:t>cosmosocial des </a:t>
            </a:r>
            <a:r>
              <a:rPr lang="fr-FR" sz="1900" dirty="0" smtClean="0"/>
              <a:t>castes transmis </a:t>
            </a:r>
            <a:r>
              <a:rPr lang="fr-FR" sz="1900" dirty="0"/>
              <a:t>par les brahmanes.</a:t>
            </a:r>
          </a:p>
        </p:txBody>
      </p:sp>
    </p:spTree>
    <p:extLst>
      <p:ext uri="{BB962C8B-B14F-4D97-AF65-F5344CB8AC3E}">
        <p14:creationId xmlns:p14="http://schemas.microsoft.com/office/powerpoint/2010/main" val="380610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1</a:t>
            </a:r>
            <a:r>
              <a:rPr lang="fr-FR" baseline="30000" dirty="0" smtClean="0"/>
              <a:t>ère</a:t>
            </a:r>
            <a:r>
              <a:rPr lang="fr-FR" dirty="0" smtClean="0"/>
              <a:t> Partie </a:t>
            </a:r>
            <a:endParaRPr lang="fr-FR" dirty="0"/>
          </a:p>
        </p:txBody>
      </p:sp>
      <p:sp>
        <p:nvSpPr>
          <p:cNvPr id="6" name="Espace réservé du texte 5"/>
          <p:cNvSpPr>
            <a:spLocks noGrp="1"/>
          </p:cNvSpPr>
          <p:nvPr>
            <p:ph type="body" idx="1"/>
          </p:nvPr>
        </p:nvSpPr>
        <p:spPr/>
        <p:txBody>
          <a:bodyPr/>
          <a:lstStyle/>
          <a:p>
            <a:r>
              <a:rPr lang="fr-FR" dirty="0"/>
              <a:t>L’Inde des religions: majorité et minorités religieuses</a:t>
            </a:r>
          </a:p>
        </p:txBody>
      </p:sp>
    </p:spTree>
    <p:extLst>
      <p:ext uri="{BB962C8B-B14F-4D97-AF65-F5344CB8AC3E}">
        <p14:creationId xmlns:p14="http://schemas.microsoft.com/office/powerpoint/2010/main" val="248564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L’Inde des religions dans le British Raj (1909) et l’Inde des langues </a:t>
            </a:r>
            <a:br>
              <a:rPr lang="fr-FR" dirty="0"/>
            </a:br>
            <a:r>
              <a:rPr lang="fr-FR" sz="900" dirty="0" smtClean="0"/>
              <a:t>[source des cartes: </a:t>
            </a:r>
            <a:r>
              <a:rPr lang="fr-FR" sz="900" dirty="0"/>
              <a:t>FilproOriginal fileː Gokul N K - File:India encoded.svgData[1], CC BY-SA 4.0, https://</a:t>
            </a:r>
            <a:r>
              <a:rPr lang="fr-FR" sz="900" dirty="0" smtClean="0"/>
              <a:t>commons.wikimedia.org/w/index.php?curid=52274410]</a:t>
            </a:r>
            <a:endParaRPr lang="fr-FR" sz="9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160" y="1398973"/>
            <a:ext cx="4316413" cy="4688703"/>
          </a:xfrm>
        </p:spPr>
      </p:pic>
      <p:pic>
        <p:nvPicPr>
          <p:cNvPr id="7" name="Espace réservé du contenu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211" y="1712161"/>
            <a:ext cx="4737463" cy="3730751"/>
          </a:xfrm>
        </p:spPr>
      </p:pic>
    </p:spTree>
    <p:extLst>
      <p:ext uri="{BB962C8B-B14F-4D97-AF65-F5344CB8AC3E}">
        <p14:creationId xmlns:p14="http://schemas.microsoft.com/office/powerpoint/2010/main" val="297725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Différentes formes de division</a:t>
            </a:r>
            <a:endParaRPr lang="fr-FR" dirty="0"/>
          </a:p>
        </p:txBody>
      </p:sp>
      <p:sp>
        <p:nvSpPr>
          <p:cNvPr id="6" name="Espace réservé du contenu 5"/>
          <p:cNvSpPr>
            <a:spLocks noGrp="1"/>
          </p:cNvSpPr>
          <p:nvPr>
            <p:ph idx="1"/>
          </p:nvPr>
        </p:nvSpPr>
        <p:spPr/>
        <p:txBody>
          <a:bodyPr/>
          <a:lstStyle/>
          <a:p>
            <a:pPr marL="0" indent="0">
              <a:buNone/>
            </a:pPr>
            <a:r>
              <a:rPr lang="fr-FR" dirty="0" smtClean="0"/>
              <a:t>Le critère religieux est essentiel pour comprendre le monde indien, en particulier la distinction entre monde musulman et monde hindou.</a:t>
            </a:r>
          </a:p>
          <a:p>
            <a:pPr marL="0" indent="0">
              <a:buNone/>
            </a:pPr>
            <a:r>
              <a:rPr lang="fr-FR" dirty="0" smtClean="0"/>
              <a:t>Il ne doit pas faire oublier l’importance du critère linguistiques opposant l’Inde du Nord dominée par des langues indo-aryennes (hindi, bengali, marathi, etc.) et l’Inde du Sud où l’on parle des langues dravidiennes (tamoul, malayalam, telugu, kannada).</a:t>
            </a:r>
            <a:endParaRPr lang="fr-FR" dirty="0"/>
          </a:p>
        </p:txBody>
      </p:sp>
    </p:spTree>
    <p:extLst>
      <p:ext uri="{BB962C8B-B14F-4D97-AF65-F5344CB8AC3E}">
        <p14:creationId xmlns:p14="http://schemas.microsoft.com/office/powerpoint/2010/main" val="342320240"/>
      </p:ext>
    </p:extLst>
  </p:cSld>
  <p:clrMapOvr>
    <a:masterClrMapping/>
  </p:clrMapOvr>
</p:sld>
</file>

<file path=ppt/theme/theme1.xml><?xml version="1.0" encoding="utf-8"?>
<a:theme xmlns:a="http://schemas.openxmlformats.org/drawingml/2006/main" name="2015 COURS IESR BOUDDHISME">
  <a:themeElements>
    <a:clrScheme name="IESR-2">
      <a:dk1>
        <a:sysClr val="windowText" lastClr="000000"/>
      </a:dk1>
      <a:lt1>
        <a:sysClr val="window" lastClr="FFFFFF"/>
      </a:lt1>
      <a:dk2>
        <a:srgbClr val="58585A"/>
      </a:dk2>
      <a:lt2>
        <a:srgbClr val="FFED00"/>
      </a:lt2>
      <a:accent1>
        <a:srgbClr val="003E90"/>
      </a:accent1>
      <a:accent2>
        <a:srgbClr val="C2072F"/>
      </a:accent2>
      <a:accent3>
        <a:srgbClr val="799EB6"/>
      </a:accent3>
      <a:accent4>
        <a:srgbClr val="96368B"/>
      </a:accent4>
      <a:accent5>
        <a:srgbClr val="13A538"/>
      </a:accent5>
      <a:accent6>
        <a:srgbClr val="F39200"/>
      </a:accent6>
      <a:hlink>
        <a:srgbClr val="0000FF"/>
      </a:hlink>
      <a:folHlink>
        <a:srgbClr val="800080"/>
      </a:folHlink>
    </a:clrScheme>
    <a:fontScheme name="iesr2">
      <a:majorFont>
        <a:latin typeface="Calibri"/>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 COURS IESR BOUDDHISME</Template>
  <TotalTime>3697</TotalTime>
  <Words>3084</Words>
  <Application>Microsoft Office PowerPoint</Application>
  <PresentationFormat>Affichage à l'écran (4:3)</PresentationFormat>
  <Paragraphs>193</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Tahoma</vt:lpstr>
      <vt:lpstr>Verdana</vt:lpstr>
      <vt:lpstr>Wingdings</vt:lpstr>
      <vt:lpstr>2015 COURS IESR BOUDDHISME</vt:lpstr>
      <vt:lpstr> Religions et sécularisme en monde indien  </vt:lpstr>
      <vt:lpstr>Un paradoxe apparent dans l’actualité de l’Inde : le gouvernement nationaliste hindou adopte une loi de type laïque</vt:lpstr>
      <vt:lpstr>L’Inde dans les programmes de 2019 (Classe de Première)</vt:lpstr>
      <vt:lpstr>En préambule</vt:lpstr>
      <vt:lpstr>L’Inde, une entité géopolitique récente sans continuité mémorielle</vt:lpstr>
      <vt:lpstr>L’Inde/les Indes: une empreinte civilisationnelle, mais pas un empire</vt:lpstr>
      <vt:lpstr>1ère Partie </vt:lpstr>
      <vt:lpstr>L’Inde des religions dans le British Raj (1909) et l’Inde des langues  [source des cartes: FilproOriginal fileː Gokul N K - File:India encoded.svgData[1], CC BY-SA 4.0, https://commons.wikimedia.org/w/index.php?curid=52274410]</vt:lpstr>
      <vt:lpstr>Différentes formes de division</vt:lpstr>
      <vt:lpstr>Religions en Inde et religions indiennes</vt:lpstr>
      <vt:lpstr>Distinguer entre les religions en Inde et les religions indiennes</vt:lpstr>
      <vt:lpstr>Mais attention à ne pas absolutiser les statistiques sur l’appartenance religieuse !</vt:lpstr>
      <vt:lpstr>Poids spécifique de l’Islam</vt:lpstr>
      <vt:lpstr>Les origines de la présence musulmane</vt:lpstr>
      <vt:lpstr>La destruction de la mosquée Babri à Ayodhya en 1992</vt:lpstr>
      <vt:lpstr>Les sikhs, une  communauté déchirée par la Partition  [carte du Pendjab : Par Ktims de en.wikipedia.org, CC BY-SA 3.0, https://commons.wikimedia.org/w/index.php?curid=5615194 ; drapeau du Khalistan]</vt:lpstr>
      <vt:lpstr>Les sikhs, une  communauté déchirée par la Partition </vt:lpstr>
      <vt:lpstr>IIe Partie</vt:lpstr>
      <vt:lpstr>Ouvrages généraux sur l’Inde contemporaine et le Pakistan : </vt:lpstr>
      <vt:lpstr>Les racines lointaines et proches de la Partition d’août 1947</vt:lpstr>
      <vt:lpstr>L’héritage du Mahatma Mohandas Karamchand Gandhi (1869-1948) face à celui du Qaid-e-Azam, Muhammad Ali Jinnah (1876-1948)</vt:lpstr>
      <vt:lpstr>Naissance des deux dominions, Pakistan et Inde-Bharat, 14-15/08/47</vt:lpstr>
      <vt:lpstr>Partition de l’Inde britannique en août 1947</vt:lpstr>
      <vt:lpstr>L’Inde annexe rapidement les territoires princiers, anciens protectorats de l’Inde britannique</vt:lpstr>
      <vt:lpstr>Le Pakistan entre foyer national pour les musulmans et Etat islamique</vt:lpstr>
      <vt:lpstr>Le Pakistan: un Etat aux frontières fragiles qui éclate au bout de 24 ans d’existence entre Pakistan (ex-occidental) et Bangladesh</vt:lpstr>
      <vt:lpstr>II. b</vt:lpstr>
      <vt:lpstr>Le Cachemire, un concentré de divisions et point de fixation des tensions indo-sino-pakistanaises, 4 guerres avec l’Inde</vt:lpstr>
      <vt:lpstr>Carte des religions</vt:lpstr>
      <vt:lpstr>Une frontière vive entre trois puissances nucléaires, enjeu stratégique</vt:lpstr>
      <vt:lpstr>3 guerres (et demi) entre Inde et Pakistan</vt:lpstr>
      <vt:lpstr>Mobiles stratégiques et idéologiques</vt:lpstr>
      <vt:lpstr>Point d’actualité : Été 2019</vt:lpstr>
      <vt:lpstr>Repères bibliographiques sur le conflit du Cachemire</vt:lpstr>
      <vt:lpstr>Evolution récente de l’Inde</vt:lpstr>
      <vt:lpstr>IIIe partie</vt:lpstr>
      <vt:lpstr>La constitution indienne est promulguée en janvier 1950</vt:lpstr>
      <vt:lpstr>Etat et religion : la sécularité, forme indienne de laïcité: reconnaissance du pluralisme, neutralité de l’Etat, pas de séparation</vt:lpstr>
      <vt:lpstr>Entre reconnaissance des religions et intervention dans leurs affaires</vt:lpstr>
      <vt:lpstr>Entre reconnaissance des religions et intervention dans leurs affaires</vt:lpstr>
      <vt:lpstr>Intervention à géométrie variable mais guidée par l’impartialité</vt:lpstr>
      <vt:lpstr>Le secularism indien : une laïcité contextuelle?</vt:lpstr>
      <vt:lpstr>Un modèle en péril?</vt:lpstr>
    </vt:vector>
  </TitlesOfParts>
  <Company>Ecoles Pratiques Des hautes Etudes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1: Origines et développement en Asie</dc:title>
  <dc:creator>louis hourmant</dc:creator>
  <cp:lastModifiedBy>Rectorat de Dijon</cp:lastModifiedBy>
  <cp:revision>214</cp:revision>
  <dcterms:created xsi:type="dcterms:W3CDTF">2015-10-21T15:07:05Z</dcterms:created>
  <dcterms:modified xsi:type="dcterms:W3CDTF">2019-10-09T14:46:24Z</dcterms:modified>
</cp:coreProperties>
</file>