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5"/>
  </p:notesMasterIdLst>
  <p:sldIdLst>
    <p:sldId id="266" r:id="rId2"/>
    <p:sldId id="267" r:id="rId3"/>
    <p:sldId id="298" r:id="rId4"/>
    <p:sldId id="306" r:id="rId5"/>
    <p:sldId id="297" r:id="rId6"/>
    <p:sldId id="269" r:id="rId7"/>
    <p:sldId id="275" r:id="rId8"/>
    <p:sldId id="308" r:id="rId9"/>
    <p:sldId id="311" r:id="rId10"/>
    <p:sldId id="312" r:id="rId11"/>
    <p:sldId id="307" r:id="rId12"/>
    <p:sldId id="303" r:id="rId13"/>
    <p:sldId id="305" r:id="rId1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ence Smits" initials="FS" lastIdx="3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D8420"/>
    <a:srgbClr val="FF1B16"/>
    <a:srgbClr val="FF8D5B"/>
    <a:srgbClr val="F89990"/>
    <a:srgbClr val="8A1C2D"/>
    <a:srgbClr val="8B07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50000"/>
    <p:restoredTop sz="83089"/>
  </p:normalViewPr>
  <p:slideViewPr>
    <p:cSldViewPr>
      <p:cViewPr varScale="1">
        <p:scale>
          <a:sx n="97" d="100"/>
          <a:sy n="97" d="100"/>
        </p:scale>
        <p:origin x="2718"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8F39C9-826B-8549-8730-A0D3BA0C4FF7}" type="doc">
      <dgm:prSet loTypeId="urn:microsoft.com/office/officeart/2008/layout/RadialCluster" loCatId="" qsTypeId="urn:microsoft.com/office/officeart/2005/8/quickstyle/simple1" qsCatId="simple" csTypeId="urn:microsoft.com/office/officeart/2005/8/colors/accent1_2" csCatId="accent1" phldr="1"/>
      <dgm:spPr/>
      <dgm:t>
        <a:bodyPr/>
        <a:lstStyle/>
        <a:p>
          <a:endParaRPr lang="fr-FR"/>
        </a:p>
      </dgm:t>
    </dgm:pt>
    <dgm:pt modelId="{E4851360-F8D2-454F-9BD3-F88484F5FED6}">
      <dgm:prSet phldrT="[Texte]" custT="1"/>
      <dgm:spPr/>
      <dgm:t>
        <a:bodyPr/>
        <a:lstStyle/>
        <a:p>
          <a:r>
            <a:rPr lang="fr-FR" sz="3600" dirty="0"/>
            <a:t>PPO</a:t>
          </a:r>
        </a:p>
      </dgm:t>
    </dgm:pt>
    <dgm:pt modelId="{9840F7B5-0495-1B4B-B4AB-D301A2ED00CA}" type="parTrans" cxnId="{6BF6557C-4AE5-4B46-B70A-850C91BE95DA}">
      <dgm:prSet/>
      <dgm:spPr/>
      <dgm:t>
        <a:bodyPr/>
        <a:lstStyle/>
        <a:p>
          <a:endParaRPr lang="fr-FR"/>
        </a:p>
      </dgm:t>
    </dgm:pt>
    <dgm:pt modelId="{E69BD9B9-9118-B84C-9078-B1DEBC31F839}" type="sibTrans" cxnId="{6BF6557C-4AE5-4B46-B70A-850C91BE95DA}">
      <dgm:prSet/>
      <dgm:spPr/>
      <dgm:t>
        <a:bodyPr/>
        <a:lstStyle/>
        <a:p>
          <a:endParaRPr lang="fr-FR"/>
        </a:p>
      </dgm:t>
    </dgm:pt>
    <dgm:pt modelId="{D8F62918-A9AB-CA42-90AE-108D6B2E5EA5}">
      <dgm:prSet phldrT="[Texte]"/>
      <dgm:spPr>
        <a:solidFill>
          <a:schemeClr val="accent3"/>
        </a:solidFill>
      </dgm:spPr>
      <dgm:t>
        <a:bodyPr/>
        <a:lstStyle/>
        <a:p>
          <a:r>
            <a:rPr lang="fr-FR" dirty="0"/>
            <a:t>Structure/ conjoncture ou temps long/temps court</a:t>
          </a:r>
        </a:p>
      </dgm:t>
    </dgm:pt>
    <dgm:pt modelId="{AC13386C-ACA1-6E42-BA55-62A06193F8C6}" type="parTrans" cxnId="{BE2589BB-8F4E-FF48-B12E-7CC9EA0368BE}">
      <dgm:prSet/>
      <dgm:spPr/>
      <dgm:t>
        <a:bodyPr/>
        <a:lstStyle/>
        <a:p>
          <a:endParaRPr lang="fr-FR"/>
        </a:p>
      </dgm:t>
    </dgm:pt>
    <dgm:pt modelId="{C9F7E000-8F45-4047-B8A5-8B7C50E1EA14}" type="sibTrans" cxnId="{BE2589BB-8F4E-FF48-B12E-7CC9EA0368BE}">
      <dgm:prSet/>
      <dgm:spPr/>
      <dgm:t>
        <a:bodyPr/>
        <a:lstStyle/>
        <a:p>
          <a:endParaRPr lang="fr-FR"/>
        </a:p>
      </dgm:t>
    </dgm:pt>
    <dgm:pt modelId="{3D47147C-0E5C-6146-8406-E88AFE934DE3}">
      <dgm:prSet phldrT="[Texte]"/>
      <dgm:spPr>
        <a:solidFill>
          <a:schemeClr val="accent3"/>
        </a:solidFill>
      </dgm:spPr>
      <dgm:t>
        <a:bodyPr/>
        <a:lstStyle/>
        <a:p>
          <a:r>
            <a:rPr lang="fr-FR" dirty="0"/>
            <a:t>Contexte économique, social, politique ; national, international</a:t>
          </a:r>
        </a:p>
      </dgm:t>
    </dgm:pt>
    <dgm:pt modelId="{A79A49B9-350C-A146-81F0-1DF9FEF60627}" type="parTrans" cxnId="{4FC37B9E-7A40-A742-B870-6009F54C1BF4}">
      <dgm:prSet/>
      <dgm:spPr/>
      <dgm:t>
        <a:bodyPr/>
        <a:lstStyle/>
        <a:p>
          <a:endParaRPr lang="fr-FR"/>
        </a:p>
      </dgm:t>
    </dgm:pt>
    <dgm:pt modelId="{B82145F7-2A77-5E40-A850-4235F1B34578}" type="sibTrans" cxnId="{4FC37B9E-7A40-A742-B870-6009F54C1BF4}">
      <dgm:prSet/>
      <dgm:spPr/>
      <dgm:t>
        <a:bodyPr/>
        <a:lstStyle/>
        <a:p>
          <a:endParaRPr lang="fr-FR"/>
        </a:p>
      </dgm:t>
    </dgm:pt>
    <dgm:pt modelId="{CF7C5CE8-A2BB-A841-A768-59249DCB1704}">
      <dgm:prSet phldrT="[Texte]"/>
      <dgm:spPr>
        <a:solidFill>
          <a:srgbClr val="7030A0"/>
        </a:solidFill>
      </dgm:spPr>
      <dgm:t>
        <a:bodyPr/>
        <a:lstStyle/>
        <a:p>
          <a:r>
            <a:rPr lang="fr-FR" dirty="0"/>
            <a:t>Acteurs individuels/acteurs collectifs</a:t>
          </a:r>
        </a:p>
      </dgm:t>
    </dgm:pt>
    <dgm:pt modelId="{557BDC5F-BD92-4C46-98F4-D69B270B8688}" type="parTrans" cxnId="{8C8EF242-A1F2-1F4B-A2CF-663329E652DA}">
      <dgm:prSet/>
      <dgm:spPr/>
      <dgm:t>
        <a:bodyPr/>
        <a:lstStyle/>
        <a:p>
          <a:endParaRPr lang="fr-FR"/>
        </a:p>
      </dgm:t>
    </dgm:pt>
    <dgm:pt modelId="{59FCD435-8F24-414C-B5D2-FE6F5F7FB151}" type="sibTrans" cxnId="{8C8EF242-A1F2-1F4B-A2CF-663329E652DA}">
      <dgm:prSet/>
      <dgm:spPr/>
      <dgm:t>
        <a:bodyPr/>
        <a:lstStyle/>
        <a:p>
          <a:endParaRPr lang="fr-FR"/>
        </a:p>
      </dgm:t>
    </dgm:pt>
    <dgm:pt modelId="{04DFEEB9-C151-2F45-98D5-6DF1EC9652FA}">
      <dgm:prSet phldrT="[Texte]"/>
      <dgm:spPr>
        <a:solidFill>
          <a:srgbClr val="7030A0"/>
        </a:solidFill>
      </dgm:spPr>
      <dgm:t>
        <a:bodyPr/>
        <a:lstStyle/>
        <a:p>
          <a:r>
            <a:rPr lang="fr-FR" dirty="0"/>
            <a:t>Diversité de points de vue</a:t>
          </a:r>
        </a:p>
      </dgm:t>
    </dgm:pt>
    <dgm:pt modelId="{CA5995B0-879D-4945-B775-8970AD7AAE7D}" type="parTrans" cxnId="{D093869E-8679-EC41-95E5-79138D06BFCC}">
      <dgm:prSet/>
      <dgm:spPr/>
      <dgm:t>
        <a:bodyPr/>
        <a:lstStyle/>
        <a:p>
          <a:endParaRPr lang="fr-FR"/>
        </a:p>
      </dgm:t>
    </dgm:pt>
    <dgm:pt modelId="{B63D376B-E718-974E-8C77-BCCEDAEF1435}" type="sibTrans" cxnId="{D093869E-8679-EC41-95E5-79138D06BFCC}">
      <dgm:prSet/>
      <dgm:spPr/>
      <dgm:t>
        <a:bodyPr/>
        <a:lstStyle/>
        <a:p>
          <a:endParaRPr lang="fr-FR"/>
        </a:p>
      </dgm:t>
    </dgm:pt>
    <dgm:pt modelId="{AA2D0493-6456-8048-ADA2-5F3B1E3290CA}">
      <dgm:prSet phldrT="[Texte]"/>
      <dgm:spPr>
        <a:solidFill>
          <a:schemeClr val="accent3"/>
        </a:solidFill>
      </dgm:spPr>
      <dgm:t>
        <a:bodyPr/>
        <a:lstStyle/>
        <a:p>
          <a:r>
            <a:rPr lang="fr-FR" dirty="0"/>
            <a:t>Rupture/continuité</a:t>
          </a:r>
        </a:p>
      </dgm:t>
    </dgm:pt>
    <dgm:pt modelId="{C5A88B0B-48E3-EB48-AB7E-3904E47DB381}" type="parTrans" cxnId="{1D180DBC-7DBB-D642-9A44-47BFA1C243B5}">
      <dgm:prSet/>
      <dgm:spPr/>
      <dgm:t>
        <a:bodyPr/>
        <a:lstStyle/>
        <a:p>
          <a:endParaRPr lang="fr-FR"/>
        </a:p>
      </dgm:t>
    </dgm:pt>
    <dgm:pt modelId="{1FB943D3-83DA-C142-9B67-5268C245AE67}" type="sibTrans" cxnId="{1D180DBC-7DBB-D642-9A44-47BFA1C243B5}">
      <dgm:prSet/>
      <dgm:spPr/>
      <dgm:t>
        <a:bodyPr/>
        <a:lstStyle/>
        <a:p>
          <a:endParaRPr lang="fr-FR"/>
        </a:p>
      </dgm:t>
    </dgm:pt>
    <dgm:pt modelId="{6ACB5963-E741-F743-A001-8ACB380DA074}">
      <dgm:prSet phldrT="[Texte]"/>
      <dgm:spPr>
        <a:solidFill>
          <a:schemeClr val="accent5"/>
        </a:solidFill>
      </dgm:spPr>
      <dgm:t>
        <a:bodyPr/>
        <a:lstStyle/>
        <a:p>
          <a:r>
            <a:rPr lang="fr-FR" dirty="0"/>
            <a:t>Questionnement et confrontation  des sources orales et écrites : acteurs, témoins, archives… METHODOLOGIE</a:t>
          </a:r>
        </a:p>
      </dgm:t>
    </dgm:pt>
    <dgm:pt modelId="{549CF9C4-3623-1647-BD73-3B28998189FC}" type="parTrans" cxnId="{67EF5DF0-F176-B242-AC3E-313DAA11E023}">
      <dgm:prSet/>
      <dgm:spPr/>
      <dgm:t>
        <a:bodyPr/>
        <a:lstStyle/>
        <a:p>
          <a:endParaRPr lang="fr-FR"/>
        </a:p>
      </dgm:t>
    </dgm:pt>
    <dgm:pt modelId="{8140B43C-D1F0-B044-A2B9-933FE754882D}" type="sibTrans" cxnId="{67EF5DF0-F176-B242-AC3E-313DAA11E023}">
      <dgm:prSet/>
      <dgm:spPr/>
      <dgm:t>
        <a:bodyPr/>
        <a:lstStyle/>
        <a:p>
          <a:endParaRPr lang="fr-FR"/>
        </a:p>
      </dgm:t>
    </dgm:pt>
    <dgm:pt modelId="{91C0F799-7917-9A4B-91A4-91A4A5699478}">
      <dgm:prSet phldrT="[Texte]"/>
      <dgm:spPr>
        <a:solidFill>
          <a:srgbClr val="8A1C2D"/>
        </a:solidFill>
      </dgm:spPr>
      <dgm:t>
        <a:bodyPr/>
        <a:lstStyle/>
        <a:p>
          <a:r>
            <a:rPr lang="fr-FR" dirty="0"/>
            <a:t>Récits des acteurs</a:t>
          </a:r>
        </a:p>
      </dgm:t>
    </dgm:pt>
    <dgm:pt modelId="{694204A0-4229-144D-910F-08F6AD867DD9}" type="parTrans" cxnId="{3A8D1AB1-7284-854D-A274-F3E4505F221D}">
      <dgm:prSet/>
      <dgm:spPr/>
      <dgm:t>
        <a:bodyPr/>
        <a:lstStyle/>
        <a:p>
          <a:endParaRPr lang="fr-FR"/>
        </a:p>
      </dgm:t>
    </dgm:pt>
    <dgm:pt modelId="{C6CA5D4D-F3E4-4446-91B0-6FA49F237540}" type="sibTrans" cxnId="{3A8D1AB1-7284-854D-A274-F3E4505F221D}">
      <dgm:prSet/>
      <dgm:spPr/>
      <dgm:t>
        <a:bodyPr/>
        <a:lstStyle/>
        <a:p>
          <a:endParaRPr lang="fr-FR"/>
        </a:p>
      </dgm:t>
    </dgm:pt>
    <dgm:pt modelId="{19BB4125-3203-754F-A32C-00D09345A4EF}">
      <dgm:prSet phldrT="[Texte]"/>
      <dgm:spPr>
        <a:solidFill>
          <a:srgbClr val="FF0000"/>
        </a:solidFill>
      </dgm:spPr>
      <dgm:t>
        <a:bodyPr/>
        <a:lstStyle/>
        <a:p>
          <a:r>
            <a:rPr lang="fr-FR" dirty="0"/>
            <a:t>Récits des historiens </a:t>
          </a:r>
        </a:p>
      </dgm:t>
    </dgm:pt>
    <dgm:pt modelId="{649C292B-23E8-554A-A20E-420D7465BB48}" type="parTrans" cxnId="{AB794D33-D9A1-8343-9E8C-7B27C03C036A}">
      <dgm:prSet/>
      <dgm:spPr/>
      <dgm:t>
        <a:bodyPr/>
        <a:lstStyle/>
        <a:p>
          <a:endParaRPr lang="fr-FR"/>
        </a:p>
      </dgm:t>
    </dgm:pt>
    <dgm:pt modelId="{4876A464-4115-E249-849A-B8EF98C5FEAF}" type="sibTrans" cxnId="{AB794D33-D9A1-8343-9E8C-7B27C03C036A}">
      <dgm:prSet/>
      <dgm:spPr/>
      <dgm:t>
        <a:bodyPr/>
        <a:lstStyle/>
        <a:p>
          <a:endParaRPr lang="fr-FR"/>
        </a:p>
      </dgm:t>
    </dgm:pt>
    <dgm:pt modelId="{35279FAC-A31F-A740-98FD-58343609C32C}">
      <dgm:prSet phldrT="[Texte]"/>
      <dgm:spPr>
        <a:solidFill>
          <a:srgbClr val="FF8D5B"/>
        </a:solidFill>
      </dgm:spPr>
      <dgm:t>
        <a:bodyPr/>
        <a:lstStyle/>
        <a:p>
          <a:r>
            <a:rPr lang="fr-FR" dirty="0"/>
            <a:t>Récit de l'élève: synthèse de récits et processus de reformulation</a:t>
          </a:r>
        </a:p>
      </dgm:t>
    </dgm:pt>
    <dgm:pt modelId="{E3767E86-A477-B341-9019-89D1AE21B88F}" type="parTrans" cxnId="{19FC3758-5C69-584F-B9CC-7B0B526918A9}">
      <dgm:prSet/>
      <dgm:spPr/>
      <dgm:t>
        <a:bodyPr/>
        <a:lstStyle/>
        <a:p>
          <a:endParaRPr lang="fr-FR"/>
        </a:p>
      </dgm:t>
    </dgm:pt>
    <dgm:pt modelId="{A38291EF-B225-9841-B560-E7284307DE88}" type="sibTrans" cxnId="{19FC3758-5C69-584F-B9CC-7B0B526918A9}">
      <dgm:prSet/>
      <dgm:spPr/>
      <dgm:t>
        <a:bodyPr/>
        <a:lstStyle/>
        <a:p>
          <a:endParaRPr lang="fr-FR"/>
        </a:p>
      </dgm:t>
    </dgm:pt>
    <dgm:pt modelId="{ADEC2473-41A6-C244-98F0-9F4C50F8263D}">
      <dgm:prSet phldrT="[Texte]"/>
      <dgm:spPr>
        <a:solidFill>
          <a:srgbClr val="F89990"/>
        </a:solidFill>
      </dgm:spPr>
      <dgm:t>
        <a:bodyPr/>
        <a:lstStyle/>
        <a:p>
          <a:r>
            <a:rPr lang="fr-FR" dirty="0"/>
            <a:t>Récit du professeur: synthèse de récits d'historiens</a:t>
          </a:r>
        </a:p>
      </dgm:t>
    </dgm:pt>
    <dgm:pt modelId="{A74FA496-667E-B847-BB89-B0DCA976805D}" type="parTrans" cxnId="{00D794C5-D2F0-9D49-8E8C-36EEE544300A}">
      <dgm:prSet/>
      <dgm:spPr/>
      <dgm:t>
        <a:bodyPr/>
        <a:lstStyle/>
        <a:p>
          <a:endParaRPr lang="fr-FR"/>
        </a:p>
      </dgm:t>
    </dgm:pt>
    <dgm:pt modelId="{0AB05E5D-7A98-BD42-8402-97898C8D5BE5}" type="sibTrans" cxnId="{00D794C5-D2F0-9D49-8E8C-36EEE544300A}">
      <dgm:prSet/>
      <dgm:spPr/>
      <dgm:t>
        <a:bodyPr/>
        <a:lstStyle/>
        <a:p>
          <a:endParaRPr lang="fr-FR"/>
        </a:p>
      </dgm:t>
    </dgm:pt>
    <dgm:pt modelId="{0F6956BF-1E62-AD4E-AE86-F7FE7F505DA2}">
      <dgm:prSet phldrT="[Texte]"/>
      <dgm:spPr>
        <a:solidFill>
          <a:schemeClr val="accent5"/>
        </a:solidFill>
      </dgm:spPr>
      <dgm:t>
        <a:bodyPr/>
        <a:lstStyle/>
        <a:p>
          <a:r>
            <a:rPr lang="fr-FR" dirty="0"/>
            <a:t>Localisation (où ?)</a:t>
          </a:r>
        </a:p>
      </dgm:t>
    </dgm:pt>
    <dgm:pt modelId="{AB93CF2F-5E60-D44A-8C60-70A6BF7CDEB4}" type="parTrans" cxnId="{E4E576B7-461D-4B4F-9C40-DF598EBC38AE}">
      <dgm:prSet/>
      <dgm:spPr/>
      <dgm:t>
        <a:bodyPr/>
        <a:lstStyle/>
        <a:p>
          <a:endParaRPr lang="fr-FR"/>
        </a:p>
      </dgm:t>
    </dgm:pt>
    <dgm:pt modelId="{EC4D8C27-010B-C842-A95F-94DDFBA75A48}" type="sibTrans" cxnId="{E4E576B7-461D-4B4F-9C40-DF598EBC38AE}">
      <dgm:prSet/>
      <dgm:spPr/>
      <dgm:t>
        <a:bodyPr/>
        <a:lstStyle/>
        <a:p>
          <a:endParaRPr lang="fr-FR"/>
        </a:p>
      </dgm:t>
    </dgm:pt>
    <dgm:pt modelId="{91D1285E-7EE4-C14C-A026-38AC6F308354}">
      <dgm:prSet phldrT="[Texte]"/>
      <dgm:spPr>
        <a:solidFill>
          <a:schemeClr val="accent5"/>
        </a:solidFill>
      </dgm:spPr>
      <dgm:t>
        <a:bodyPr/>
        <a:lstStyle/>
        <a:p>
          <a:r>
            <a:rPr lang="fr-FR" dirty="0"/>
            <a:t>Moment (quand ?) </a:t>
          </a:r>
        </a:p>
      </dgm:t>
    </dgm:pt>
    <dgm:pt modelId="{3422DD54-0CB3-214F-B1E1-8B73E2F7B409}" type="parTrans" cxnId="{347C5B3E-4372-BB47-BBC6-88F200B9E54E}">
      <dgm:prSet/>
      <dgm:spPr/>
      <dgm:t>
        <a:bodyPr/>
        <a:lstStyle/>
        <a:p>
          <a:endParaRPr lang="fr-FR"/>
        </a:p>
      </dgm:t>
    </dgm:pt>
    <dgm:pt modelId="{E36FA0C6-B6D4-2B4E-8C94-98BE53B317AF}" type="sibTrans" cxnId="{347C5B3E-4372-BB47-BBC6-88F200B9E54E}">
      <dgm:prSet/>
      <dgm:spPr/>
      <dgm:t>
        <a:bodyPr/>
        <a:lstStyle/>
        <a:p>
          <a:endParaRPr lang="fr-FR"/>
        </a:p>
      </dgm:t>
    </dgm:pt>
    <dgm:pt modelId="{D02738DB-CAB8-494A-9BE7-BF20C0F845EB}">
      <dgm:prSet phldrT="[Texte]"/>
      <dgm:spPr>
        <a:solidFill>
          <a:schemeClr val="accent5"/>
        </a:solidFill>
      </dgm:spPr>
      <dgm:t>
        <a:bodyPr/>
        <a:lstStyle/>
        <a:p>
          <a:r>
            <a:rPr lang="fr-FR" dirty="0"/>
            <a:t>Pourquoi ? Quels choix ?  </a:t>
          </a:r>
        </a:p>
      </dgm:t>
    </dgm:pt>
    <dgm:pt modelId="{7B5F1E1E-D9C6-AD49-8BAF-3FBDC00FDBDB}" type="parTrans" cxnId="{5B33008B-F305-1F49-ABB0-B062B6087EA2}">
      <dgm:prSet/>
      <dgm:spPr/>
      <dgm:t>
        <a:bodyPr/>
        <a:lstStyle/>
        <a:p>
          <a:endParaRPr lang="fr-FR"/>
        </a:p>
      </dgm:t>
    </dgm:pt>
    <dgm:pt modelId="{3E8EC4B9-EE27-6A45-84DB-F9B4DF55D4B0}" type="sibTrans" cxnId="{5B33008B-F305-1F49-ABB0-B062B6087EA2}">
      <dgm:prSet/>
      <dgm:spPr/>
      <dgm:t>
        <a:bodyPr/>
        <a:lstStyle/>
        <a:p>
          <a:endParaRPr lang="fr-FR"/>
        </a:p>
      </dgm:t>
    </dgm:pt>
    <dgm:pt modelId="{939BECF1-84E0-8B49-8642-318682B50702}">
      <dgm:prSet phldrT="[Texte]"/>
      <dgm:spPr>
        <a:solidFill>
          <a:schemeClr val="accent5"/>
        </a:solidFill>
      </dgm:spPr>
      <dgm:t>
        <a:bodyPr/>
        <a:lstStyle/>
        <a:p>
          <a:r>
            <a:rPr lang="fr-FR" dirty="0"/>
            <a:t>Qui ? </a:t>
          </a:r>
        </a:p>
      </dgm:t>
    </dgm:pt>
    <dgm:pt modelId="{4E39C47B-0F18-2445-89AB-D1D6D7A3CFDD}" type="parTrans" cxnId="{EC17D186-4C31-1742-B3C3-C28A6DD13327}">
      <dgm:prSet/>
      <dgm:spPr/>
      <dgm:t>
        <a:bodyPr/>
        <a:lstStyle/>
        <a:p>
          <a:endParaRPr lang="fr-FR"/>
        </a:p>
      </dgm:t>
    </dgm:pt>
    <dgm:pt modelId="{A9459005-1ED2-7B49-AABE-D75E9FC2432E}" type="sibTrans" cxnId="{EC17D186-4C31-1742-B3C3-C28A6DD13327}">
      <dgm:prSet/>
      <dgm:spPr/>
      <dgm:t>
        <a:bodyPr/>
        <a:lstStyle/>
        <a:p>
          <a:endParaRPr lang="fr-FR"/>
        </a:p>
      </dgm:t>
    </dgm:pt>
    <dgm:pt modelId="{6AAD01CD-C6D9-7748-91D7-E3833E7A67F6}">
      <dgm:prSet phldrT="[Texte]"/>
      <dgm:spPr>
        <a:solidFill>
          <a:schemeClr val="bg1">
            <a:lumMod val="75000"/>
          </a:schemeClr>
        </a:solidFill>
      </dgm:spPr>
      <dgm:t>
        <a:bodyPr/>
        <a:lstStyle/>
        <a:p>
          <a:r>
            <a:rPr lang="fr-FR" dirty="0"/>
            <a:t>Lien avec d'autres lieux ? d'autres contextes ? </a:t>
          </a:r>
        </a:p>
      </dgm:t>
    </dgm:pt>
    <dgm:pt modelId="{6A7371ED-778E-614F-ABE2-F97224CD95A0}" type="parTrans" cxnId="{982331C6-CF05-734A-ACCF-EA7A64F429FB}">
      <dgm:prSet/>
      <dgm:spPr/>
      <dgm:t>
        <a:bodyPr/>
        <a:lstStyle/>
        <a:p>
          <a:endParaRPr lang="fr-FR"/>
        </a:p>
      </dgm:t>
    </dgm:pt>
    <dgm:pt modelId="{9BD5B674-387A-0C47-A891-1E7F3DC51F3C}" type="sibTrans" cxnId="{982331C6-CF05-734A-ACCF-EA7A64F429FB}">
      <dgm:prSet/>
      <dgm:spPr/>
      <dgm:t>
        <a:bodyPr/>
        <a:lstStyle/>
        <a:p>
          <a:endParaRPr lang="fr-FR"/>
        </a:p>
      </dgm:t>
    </dgm:pt>
    <dgm:pt modelId="{B1C00E69-BEFB-8D44-97B9-537BA9D1F64C}">
      <dgm:prSet phldrT="[Texte]"/>
      <dgm:spPr>
        <a:solidFill>
          <a:srgbClr val="FF66FF"/>
        </a:solidFill>
      </dgm:spPr>
      <dgm:t>
        <a:bodyPr/>
        <a:lstStyle/>
        <a:p>
          <a:r>
            <a:rPr lang="fr-FR" dirty="0"/>
            <a:t>Motivation des acteurs</a:t>
          </a:r>
        </a:p>
      </dgm:t>
    </dgm:pt>
    <dgm:pt modelId="{FF70A97C-FA9C-E64C-8770-3378944F9345}" type="parTrans" cxnId="{6B922B55-1098-F34C-9285-D092B4923DB8}">
      <dgm:prSet/>
      <dgm:spPr/>
      <dgm:t>
        <a:bodyPr/>
        <a:lstStyle/>
        <a:p>
          <a:endParaRPr lang="fr-FR"/>
        </a:p>
      </dgm:t>
    </dgm:pt>
    <dgm:pt modelId="{B13F9268-5638-9F4B-9B2A-272531805A4D}" type="sibTrans" cxnId="{6B922B55-1098-F34C-9285-D092B4923DB8}">
      <dgm:prSet/>
      <dgm:spPr/>
      <dgm:t>
        <a:bodyPr/>
        <a:lstStyle/>
        <a:p>
          <a:endParaRPr lang="fr-FR"/>
        </a:p>
      </dgm:t>
    </dgm:pt>
    <dgm:pt modelId="{638DE5FA-FF5B-A64D-A4E8-50767E2D663F}" type="pres">
      <dgm:prSet presAssocID="{428F39C9-826B-8549-8730-A0D3BA0C4FF7}" presName="Name0" presStyleCnt="0">
        <dgm:presLayoutVars>
          <dgm:chMax val="1"/>
          <dgm:chPref val="1"/>
          <dgm:dir/>
          <dgm:animOne val="branch"/>
          <dgm:animLvl val="lvl"/>
        </dgm:presLayoutVars>
      </dgm:prSet>
      <dgm:spPr/>
      <dgm:t>
        <a:bodyPr/>
        <a:lstStyle/>
        <a:p>
          <a:endParaRPr lang="fr-FR"/>
        </a:p>
      </dgm:t>
    </dgm:pt>
    <dgm:pt modelId="{3101EE5A-5DCD-BE4E-A1F4-8F9F62EB6D37}" type="pres">
      <dgm:prSet presAssocID="{E4851360-F8D2-454F-9BD3-F88484F5FED6}" presName="textCenter" presStyleLbl="node1" presStyleIdx="0" presStyleCnt="17"/>
      <dgm:spPr/>
      <dgm:t>
        <a:bodyPr/>
        <a:lstStyle/>
        <a:p>
          <a:endParaRPr lang="fr-FR"/>
        </a:p>
      </dgm:t>
    </dgm:pt>
    <dgm:pt modelId="{0FFA3583-FD68-024E-A911-C775BE096D4B}" type="pres">
      <dgm:prSet presAssocID="{E4851360-F8D2-454F-9BD3-F88484F5FED6}" presName="cycle_1" presStyleCnt="0"/>
      <dgm:spPr/>
    </dgm:pt>
    <dgm:pt modelId="{3CE85CB8-5CCD-C64C-953C-87CF62B0AE1C}" type="pres">
      <dgm:prSet presAssocID="{6ACB5963-E741-F743-A001-8ACB380DA074}" presName="childCenter1" presStyleLbl="node1" presStyleIdx="1" presStyleCnt="17"/>
      <dgm:spPr/>
      <dgm:t>
        <a:bodyPr/>
        <a:lstStyle/>
        <a:p>
          <a:endParaRPr lang="fr-FR"/>
        </a:p>
      </dgm:t>
    </dgm:pt>
    <dgm:pt modelId="{0D1323F6-DC6F-B24F-8EC2-09B075BDF691}" type="pres">
      <dgm:prSet presAssocID="{649C292B-23E8-554A-A20E-420D7465BB48}" presName="Name141" presStyleLbl="parChTrans1D3" presStyleIdx="0" presStyleCnt="11"/>
      <dgm:spPr/>
      <dgm:t>
        <a:bodyPr/>
        <a:lstStyle/>
        <a:p>
          <a:endParaRPr lang="fr-FR"/>
        </a:p>
      </dgm:t>
    </dgm:pt>
    <dgm:pt modelId="{37679FCD-14CC-6748-8F3D-0EC565B2F44D}" type="pres">
      <dgm:prSet presAssocID="{19BB4125-3203-754F-A32C-00D09345A4EF}" presName="text1" presStyleLbl="node1" presStyleIdx="2" presStyleCnt="17">
        <dgm:presLayoutVars>
          <dgm:bulletEnabled val="1"/>
        </dgm:presLayoutVars>
      </dgm:prSet>
      <dgm:spPr/>
      <dgm:t>
        <a:bodyPr/>
        <a:lstStyle/>
        <a:p>
          <a:endParaRPr lang="fr-FR"/>
        </a:p>
      </dgm:t>
    </dgm:pt>
    <dgm:pt modelId="{17F0F71C-DD54-5F45-BCC8-1F188376A141}" type="pres">
      <dgm:prSet presAssocID="{A74FA496-667E-B847-BB89-B0DCA976805D}" presName="Name141" presStyleLbl="parChTrans1D3" presStyleIdx="1" presStyleCnt="11"/>
      <dgm:spPr/>
      <dgm:t>
        <a:bodyPr/>
        <a:lstStyle/>
        <a:p>
          <a:endParaRPr lang="fr-FR"/>
        </a:p>
      </dgm:t>
    </dgm:pt>
    <dgm:pt modelId="{C189B993-3C2A-D445-968B-B57C1ED7D39E}" type="pres">
      <dgm:prSet presAssocID="{ADEC2473-41A6-C244-98F0-9F4C50F8263D}" presName="text1" presStyleLbl="node1" presStyleIdx="3" presStyleCnt="17">
        <dgm:presLayoutVars>
          <dgm:bulletEnabled val="1"/>
        </dgm:presLayoutVars>
      </dgm:prSet>
      <dgm:spPr/>
      <dgm:t>
        <a:bodyPr/>
        <a:lstStyle/>
        <a:p>
          <a:endParaRPr lang="fr-FR"/>
        </a:p>
      </dgm:t>
    </dgm:pt>
    <dgm:pt modelId="{ED292BDF-1DE5-0147-8F74-4063B4B54F32}" type="pres">
      <dgm:prSet presAssocID="{E3767E86-A477-B341-9019-89D1AE21B88F}" presName="Name141" presStyleLbl="parChTrans1D3" presStyleIdx="2" presStyleCnt="11"/>
      <dgm:spPr/>
      <dgm:t>
        <a:bodyPr/>
        <a:lstStyle/>
        <a:p>
          <a:endParaRPr lang="fr-FR"/>
        </a:p>
      </dgm:t>
    </dgm:pt>
    <dgm:pt modelId="{CE8847B2-81A7-C840-A7EC-F6514629CB28}" type="pres">
      <dgm:prSet presAssocID="{35279FAC-A31F-A740-98FD-58343609C32C}" presName="text1" presStyleLbl="node1" presStyleIdx="4" presStyleCnt="17">
        <dgm:presLayoutVars>
          <dgm:bulletEnabled val="1"/>
        </dgm:presLayoutVars>
      </dgm:prSet>
      <dgm:spPr/>
      <dgm:t>
        <a:bodyPr/>
        <a:lstStyle/>
        <a:p>
          <a:endParaRPr lang="fr-FR"/>
        </a:p>
      </dgm:t>
    </dgm:pt>
    <dgm:pt modelId="{A1910AB4-A980-FD4B-A449-648BC18899A2}" type="pres">
      <dgm:prSet presAssocID="{549CF9C4-3623-1647-BD73-3B28998189FC}" presName="Name144" presStyleLbl="parChTrans1D2" presStyleIdx="0" presStyleCnt="5"/>
      <dgm:spPr/>
      <dgm:t>
        <a:bodyPr/>
        <a:lstStyle/>
        <a:p>
          <a:endParaRPr lang="fr-FR"/>
        </a:p>
      </dgm:t>
    </dgm:pt>
    <dgm:pt modelId="{4EE11E02-6F88-284A-A7B1-57503328B70C}" type="pres">
      <dgm:prSet presAssocID="{E4851360-F8D2-454F-9BD3-F88484F5FED6}" presName="cycle_2" presStyleCnt="0"/>
      <dgm:spPr/>
    </dgm:pt>
    <dgm:pt modelId="{CD1142D1-80FC-F04E-9668-5125E3A67841}" type="pres">
      <dgm:prSet presAssocID="{0F6956BF-1E62-AD4E-AE86-F7FE7F505DA2}" presName="childCenter2" presStyleLbl="node1" presStyleIdx="5" presStyleCnt="17"/>
      <dgm:spPr/>
      <dgm:t>
        <a:bodyPr/>
        <a:lstStyle/>
        <a:p>
          <a:endParaRPr lang="fr-FR"/>
        </a:p>
      </dgm:t>
    </dgm:pt>
    <dgm:pt modelId="{30356FE5-C4B2-674F-BCF3-E7EF289B1F74}" type="pres">
      <dgm:prSet presAssocID="{6A7371ED-778E-614F-ABE2-F97224CD95A0}" presName="Name218" presStyleLbl="parChTrans1D3" presStyleIdx="3" presStyleCnt="11"/>
      <dgm:spPr/>
      <dgm:t>
        <a:bodyPr/>
        <a:lstStyle/>
        <a:p>
          <a:endParaRPr lang="fr-FR"/>
        </a:p>
      </dgm:t>
    </dgm:pt>
    <dgm:pt modelId="{1FC9EC9B-CD44-E34E-AE9A-232D5E24D51F}" type="pres">
      <dgm:prSet presAssocID="{6AAD01CD-C6D9-7748-91D7-E3833E7A67F6}" presName="text2" presStyleLbl="node1" presStyleIdx="6" presStyleCnt="17">
        <dgm:presLayoutVars>
          <dgm:bulletEnabled val="1"/>
        </dgm:presLayoutVars>
      </dgm:prSet>
      <dgm:spPr/>
      <dgm:t>
        <a:bodyPr/>
        <a:lstStyle/>
        <a:p>
          <a:endParaRPr lang="fr-FR"/>
        </a:p>
      </dgm:t>
    </dgm:pt>
    <dgm:pt modelId="{22B09ED5-2780-164F-AFFF-465EB6EB34BB}" type="pres">
      <dgm:prSet presAssocID="{AB93CF2F-5E60-D44A-8C60-70A6BF7CDEB4}" presName="Name221" presStyleLbl="parChTrans1D2" presStyleIdx="1" presStyleCnt="5"/>
      <dgm:spPr/>
      <dgm:t>
        <a:bodyPr/>
        <a:lstStyle/>
        <a:p>
          <a:endParaRPr lang="fr-FR"/>
        </a:p>
      </dgm:t>
    </dgm:pt>
    <dgm:pt modelId="{14A362BB-A5F5-BB41-AD9C-C5D013D05481}" type="pres">
      <dgm:prSet presAssocID="{E4851360-F8D2-454F-9BD3-F88484F5FED6}" presName="cycle_3" presStyleCnt="0"/>
      <dgm:spPr/>
    </dgm:pt>
    <dgm:pt modelId="{5BBE3F62-FDCB-114A-B6D3-9A153DA6B462}" type="pres">
      <dgm:prSet presAssocID="{91D1285E-7EE4-C14C-A026-38AC6F308354}" presName="childCenter3" presStyleLbl="node1" presStyleIdx="7" presStyleCnt="17"/>
      <dgm:spPr/>
      <dgm:t>
        <a:bodyPr/>
        <a:lstStyle/>
        <a:p>
          <a:endParaRPr lang="fr-FR"/>
        </a:p>
      </dgm:t>
    </dgm:pt>
    <dgm:pt modelId="{3DD8430B-98C4-1441-AECE-41DBFF4BF9D3}" type="pres">
      <dgm:prSet presAssocID="{AC13386C-ACA1-6E42-BA55-62A06193F8C6}" presName="Name285" presStyleLbl="parChTrans1D3" presStyleIdx="4" presStyleCnt="11"/>
      <dgm:spPr/>
      <dgm:t>
        <a:bodyPr/>
        <a:lstStyle/>
        <a:p>
          <a:endParaRPr lang="fr-FR"/>
        </a:p>
      </dgm:t>
    </dgm:pt>
    <dgm:pt modelId="{5A4F9968-DA05-FF4A-851E-9E5BA3A0FBAD}" type="pres">
      <dgm:prSet presAssocID="{D8F62918-A9AB-CA42-90AE-108D6B2E5EA5}" presName="text3" presStyleLbl="node1" presStyleIdx="8" presStyleCnt="17">
        <dgm:presLayoutVars>
          <dgm:bulletEnabled val="1"/>
        </dgm:presLayoutVars>
      </dgm:prSet>
      <dgm:spPr/>
      <dgm:t>
        <a:bodyPr/>
        <a:lstStyle/>
        <a:p>
          <a:endParaRPr lang="fr-FR"/>
        </a:p>
      </dgm:t>
    </dgm:pt>
    <dgm:pt modelId="{73D8F1FB-E795-E343-9359-430872CAE4A9}" type="pres">
      <dgm:prSet presAssocID="{C5A88B0B-48E3-EB48-AB7E-3904E47DB381}" presName="Name285" presStyleLbl="parChTrans1D3" presStyleIdx="5" presStyleCnt="11"/>
      <dgm:spPr/>
      <dgm:t>
        <a:bodyPr/>
        <a:lstStyle/>
        <a:p>
          <a:endParaRPr lang="fr-FR"/>
        </a:p>
      </dgm:t>
    </dgm:pt>
    <dgm:pt modelId="{4D83F11A-5A17-5847-9BBD-5BABE3530222}" type="pres">
      <dgm:prSet presAssocID="{AA2D0493-6456-8048-ADA2-5F3B1E3290CA}" presName="text3" presStyleLbl="node1" presStyleIdx="9" presStyleCnt="17">
        <dgm:presLayoutVars>
          <dgm:bulletEnabled val="1"/>
        </dgm:presLayoutVars>
      </dgm:prSet>
      <dgm:spPr/>
      <dgm:t>
        <a:bodyPr/>
        <a:lstStyle/>
        <a:p>
          <a:endParaRPr lang="fr-FR"/>
        </a:p>
      </dgm:t>
    </dgm:pt>
    <dgm:pt modelId="{C365E9F0-C524-9E40-9A75-89AF1A90B274}" type="pres">
      <dgm:prSet presAssocID="{A79A49B9-350C-A146-81F0-1DF9FEF60627}" presName="Name285" presStyleLbl="parChTrans1D3" presStyleIdx="6" presStyleCnt="11"/>
      <dgm:spPr/>
      <dgm:t>
        <a:bodyPr/>
        <a:lstStyle/>
        <a:p>
          <a:endParaRPr lang="fr-FR"/>
        </a:p>
      </dgm:t>
    </dgm:pt>
    <dgm:pt modelId="{5EFC7E8F-6C1D-1C48-8953-267B605C6522}" type="pres">
      <dgm:prSet presAssocID="{3D47147C-0E5C-6146-8406-E88AFE934DE3}" presName="text3" presStyleLbl="node1" presStyleIdx="10" presStyleCnt="17">
        <dgm:presLayoutVars>
          <dgm:bulletEnabled val="1"/>
        </dgm:presLayoutVars>
      </dgm:prSet>
      <dgm:spPr/>
      <dgm:t>
        <a:bodyPr/>
        <a:lstStyle/>
        <a:p>
          <a:endParaRPr lang="fr-FR"/>
        </a:p>
      </dgm:t>
    </dgm:pt>
    <dgm:pt modelId="{7E6D6F71-DE3D-F140-A935-D69508D6F1C2}" type="pres">
      <dgm:prSet presAssocID="{3422DD54-0CB3-214F-B1E1-8B73E2F7B409}" presName="Name288" presStyleLbl="parChTrans1D2" presStyleIdx="2" presStyleCnt="5"/>
      <dgm:spPr/>
      <dgm:t>
        <a:bodyPr/>
        <a:lstStyle/>
        <a:p>
          <a:endParaRPr lang="fr-FR"/>
        </a:p>
      </dgm:t>
    </dgm:pt>
    <dgm:pt modelId="{458B2335-F3F3-4C49-8B8B-77EE2AA826B5}" type="pres">
      <dgm:prSet presAssocID="{E4851360-F8D2-454F-9BD3-F88484F5FED6}" presName="cycle_4" presStyleCnt="0"/>
      <dgm:spPr/>
    </dgm:pt>
    <dgm:pt modelId="{BA69CB03-5FAB-D54F-AF14-AAC4B3DD8202}" type="pres">
      <dgm:prSet presAssocID="{939BECF1-84E0-8B49-8642-318682B50702}" presName="childCenter4" presStyleLbl="node1" presStyleIdx="11" presStyleCnt="17"/>
      <dgm:spPr/>
      <dgm:t>
        <a:bodyPr/>
        <a:lstStyle/>
        <a:p>
          <a:endParaRPr lang="fr-FR"/>
        </a:p>
      </dgm:t>
    </dgm:pt>
    <dgm:pt modelId="{6CC1F5B3-6DC8-CB4B-B2EA-9C205C8EAFC9}" type="pres">
      <dgm:prSet presAssocID="{557BDC5F-BD92-4C46-98F4-D69B270B8688}" presName="Name342" presStyleLbl="parChTrans1D3" presStyleIdx="7" presStyleCnt="11"/>
      <dgm:spPr/>
      <dgm:t>
        <a:bodyPr/>
        <a:lstStyle/>
        <a:p>
          <a:endParaRPr lang="fr-FR"/>
        </a:p>
      </dgm:t>
    </dgm:pt>
    <dgm:pt modelId="{7A29480F-71D8-FA43-B21C-8B8632D833D5}" type="pres">
      <dgm:prSet presAssocID="{CF7C5CE8-A2BB-A841-A768-59249DCB1704}" presName="text4" presStyleLbl="node1" presStyleIdx="12" presStyleCnt="17">
        <dgm:presLayoutVars>
          <dgm:bulletEnabled val="1"/>
        </dgm:presLayoutVars>
      </dgm:prSet>
      <dgm:spPr/>
      <dgm:t>
        <a:bodyPr/>
        <a:lstStyle/>
        <a:p>
          <a:endParaRPr lang="fr-FR"/>
        </a:p>
      </dgm:t>
    </dgm:pt>
    <dgm:pt modelId="{195B91B4-7EB2-184C-8747-CDEEBE383A1A}" type="pres">
      <dgm:prSet presAssocID="{CA5995B0-879D-4945-B775-8970AD7AAE7D}" presName="Name342" presStyleLbl="parChTrans1D3" presStyleIdx="8" presStyleCnt="11"/>
      <dgm:spPr/>
      <dgm:t>
        <a:bodyPr/>
        <a:lstStyle/>
        <a:p>
          <a:endParaRPr lang="fr-FR"/>
        </a:p>
      </dgm:t>
    </dgm:pt>
    <dgm:pt modelId="{78D62621-1449-0742-9D06-C8CFB5FD1FD1}" type="pres">
      <dgm:prSet presAssocID="{04DFEEB9-C151-2F45-98D5-6DF1EC9652FA}" presName="text4" presStyleLbl="node1" presStyleIdx="13" presStyleCnt="17">
        <dgm:presLayoutVars>
          <dgm:bulletEnabled val="1"/>
        </dgm:presLayoutVars>
      </dgm:prSet>
      <dgm:spPr/>
      <dgm:t>
        <a:bodyPr/>
        <a:lstStyle/>
        <a:p>
          <a:endParaRPr lang="fr-FR"/>
        </a:p>
      </dgm:t>
    </dgm:pt>
    <dgm:pt modelId="{0E0FA4E9-7ECB-414B-BDB0-18705CCE59E9}" type="pres">
      <dgm:prSet presAssocID="{694204A0-4229-144D-910F-08F6AD867DD9}" presName="Name342" presStyleLbl="parChTrans1D3" presStyleIdx="9" presStyleCnt="11"/>
      <dgm:spPr/>
      <dgm:t>
        <a:bodyPr/>
        <a:lstStyle/>
        <a:p>
          <a:endParaRPr lang="fr-FR"/>
        </a:p>
      </dgm:t>
    </dgm:pt>
    <dgm:pt modelId="{8B551750-6744-474E-B671-9AA89CD0CE9E}" type="pres">
      <dgm:prSet presAssocID="{91C0F799-7917-9A4B-91A4-91A4A5699478}" presName="text4" presStyleLbl="node1" presStyleIdx="14" presStyleCnt="17">
        <dgm:presLayoutVars>
          <dgm:bulletEnabled val="1"/>
        </dgm:presLayoutVars>
      </dgm:prSet>
      <dgm:spPr/>
      <dgm:t>
        <a:bodyPr/>
        <a:lstStyle/>
        <a:p>
          <a:endParaRPr lang="fr-FR"/>
        </a:p>
      </dgm:t>
    </dgm:pt>
    <dgm:pt modelId="{53027819-8236-A441-8A04-3C569CE5E3E9}" type="pres">
      <dgm:prSet presAssocID="{4E39C47B-0F18-2445-89AB-D1D6D7A3CFDD}" presName="Name345" presStyleLbl="parChTrans1D2" presStyleIdx="3" presStyleCnt="5"/>
      <dgm:spPr/>
      <dgm:t>
        <a:bodyPr/>
        <a:lstStyle/>
        <a:p>
          <a:endParaRPr lang="fr-FR"/>
        </a:p>
      </dgm:t>
    </dgm:pt>
    <dgm:pt modelId="{33DB262A-700F-7241-B102-B32073A91711}" type="pres">
      <dgm:prSet presAssocID="{E4851360-F8D2-454F-9BD3-F88484F5FED6}" presName="cycle_5" presStyleCnt="0"/>
      <dgm:spPr/>
    </dgm:pt>
    <dgm:pt modelId="{AD8DD032-6207-CB47-8052-52227520176B}" type="pres">
      <dgm:prSet presAssocID="{D02738DB-CAB8-494A-9BE7-BF20C0F845EB}" presName="childCenter5" presStyleLbl="node1" presStyleIdx="15" presStyleCnt="17"/>
      <dgm:spPr/>
      <dgm:t>
        <a:bodyPr/>
        <a:lstStyle/>
        <a:p>
          <a:endParaRPr lang="fr-FR"/>
        </a:p>
      </dgm:t>
    </dgm:pt>
    <dgm:pt modelId="{687C05DA-6F41-D84A-896D-2A69C83F0268}" type="pres">
      <dgm:prSet presAssocID="{FF70A97C-FA9C-E64C-8770-3378944F9345}" presName="Name389" presStyleLbl="parChTrans1D3" presStyleIdx="10" presStyleCnt="11"/>
      <dgm:spPr/>
      <dgm:t>
        <a:bodyPr/>
        <a:lstStyle/>
        <a:p>
          <a:endParaRPr lang="fr-FR"/>
        </a:p>
      </dgm:t>
    </dgm:pt>
    <dgm:pt modelId="{25AA8D03-A024-8B4F-9495-8F2437C21E9C}" type="pres">
      <dgm:prSet presAssocID="{B1C00E69-BEFB-8D44-97B9-537BA9D1F64C}" presName="text5" presStyleLbl="node1" presStyleIdx="16" presStyleCnt="17">
        <dgm:presLayoutVars>
          <dgm:bulletEnabled val="1"/>
        </dgm:presLayoutVars>
      </dgm:prSet>
      <dgm:spPr/>
      <dgm:t>
        <a:bodyPr/>
        <a:lstStyle/>
        <a:p>
          <a:endParaRPr lang="fr-FR"/>
        </a:p>
      </dgm:t>
    </dgm:pt>
    <dgm:pt modelId="{4EB978FC-B620-034C-88D8-63326A1186EA}" type="pres">
      <dgm:prSet presAssocID="{7B5F1E1E-D9C6-AD49-8BAF-3FBDC00FDBDB}" presName="Name392" presStyleLbl="parChTrans1D2" presStyleIdx="4" presStyleCnt="5"/>
      <dgm:spPr/>
      <dgm:t>
        <a:bodyPr/>
        <a:lstStyle/>
        <a:p>
          <a:endParaRPr lang="fr-FR"/>
        </a:p>
      </dgm:t>
    </dgm:pt>
  </dgm:ptLst>
  <dgm:cxnLst>
    <dgm:cxn modelId="{983F8331-F589-DA45-AE93-42B8CA94ACD1}" type="presOf" srcId="{35279FAC-A31F-A740-98FD-58343609C32C}" destId="{CE8847B2-81A7-C840-A7EC-F6514629CB28}" srcOrd="0" destOrd="0" presId="urn:microsoft.com/office/officeart/2008/layout/RadialCluster"/>
    <dgm:cxn modelId="{4FC37B9E-7A40-A742-B870-6009F54C1BF4}" srcId="{91D1285E-7EE4-C14C-A026-38AC6F308354}" destId="{3D47147C-0E5C-6146-8406-E88AFE934DE3}" srcOrd="2" destOrd="0" parTransId="{A79A49B9-350C-A146-81F0-1DF9FEF60627}" sibTransId="{B82145F7-2A77-5E40-A850-4235F1B34578}"/>
    <dgm:cxn modelId="{D093869E-8679-EC41-95E5-79138D06BFCC}" srcId="{939BECF1-84E0-8B49-8642-318682B50702}" destId="{04DFEEB9-C151-2F45-98D5-6DF1EC9652FA}" srcOrd="1" destOrd="0" parTransId="{CA5995B0-879D-4945-B775-8970AD7AAE7D}" sibTransId="{B63D376B-E718-974E-8C77-BCCEDAEF1435}"/>
    <dgm:cxn modelId="{A7205385-289B-D040-834B-629E24C4F46C}" type="presOf" srcId="{549CF9C4-3623-1647-BD73-3B28998189FC}" destId="{A1910AB4-A980-FD4B-A449-648BC18899A2}" srcOrd="0" destOrd="0" presId="urn:microsoft.com/office/officeart/2008/layout/RadialCluster"/>
    <dgm:cxn modelId="{10769E78-1B1D-734B-B909-AB3067932F69}" type="presOf" srcId="{A79A49B9-350C-A146-81F0-1DF9FEF60627}" destId="{C365E9F0-C524-9E40-9A75-89AF1A90B274}" srcOrd="0" destOrd="0" presId="urn:microsoft.com/office/officeart/2008/layout/RadialCluster"/>
    <dgm:cxn modelId="{6BF6557C-4AE5-4B46-B70A-850C91BE95DA}" srcId="{428F39C9-826B-8549-8730-A0D3BA0C4FF7}" destId="{E4851360-F8D2-454F-9BD3-F88484F5FED6}" srcOrd="0" destOrd="0" parTransId="{9840F7B5-0495-1B4B-B4AB-D301A2ED00CA}" sibTransId="{E69BD9B9-9118-B84C-9078-B1DEBC31F839}"/>
    <dgm:cxn modelId="{E4E576B7-461D-4B4F-9C40-DF598EBC38AE}" srcId="{E4851360-F8D2-454F-9BD3-F88484F5FED6}" destId="{0F6956BF-1E62-AD4E-AE86-F7FE7F505DA2}" srcOrd="1" destOrd="0" parTransId="{AB93CF2F-5E60-D44A-8C60-70A6BF7CDEB4}" sibTransId="{EC4D8C27-010B-C842-A95F-94DDFBA75A48}"/>
    <dgm:cxn modelId="{19FC3758-5C69-584F-B9CC-7B0B526918A9}" srcId="{6ACB5963-E741-F743-A001-8ACB380DA074}" destId="{35279FAC-A31F-A740-98FD-58343609C32C}" srcOrd="2" destOrd="0" parTransId="{E3767E86-A477-B341-9019-89D1AE21B88F}" sibTransId="{A38291EF-B225-9841-B560-E7284307DE88}"/>
    <dgm:cxn modelId="{F7DC6A08-84F5-CB44-AAD3-78B285EE3585}" type="presOf" srcId="{ADEC2473-41A6-C244-98F0-9F4C50F8263D}" destId="{C189B993-3C2A-D445-968B-B57C1ED7D39E}" srcOrd="0" destOrd="0" presId="urn:microsoft.com/office/officeart/2008/layout/RadialCluster"/>
    <dgm:cxn modelId="{705E0B77-E1EA-4D43-BE67-4D45A5076323}" type="presOf" srcId="{4E39C47B-0F18-2445-89AB-D1D6D7A3CFDD}" destId="{53027819-8236-A441-8A04-3C569CE5E3E9}" srcOrd="0" destOrd="0" presId="urn:microsoft.com/office/officeart/2008/layout/RadialCluster"/>
    <dgm:cxn modelId="{8C8EF242-A1F2-1F4B-A2CF-663329E652DA}" srcId="{939BECF1-84E0-8B49-8642-318682B50702}" destId="{CF7C5CE8-A2BB-A841-A768-59249DCB1704}" srcOrd="0" destOrd="0" parTransId="{557BDC5F-BD92-4C46-98F4-D69B270B8688}" sibTransId="{59FCD435-8F24-414C-B5D2-FE6F5F7FB151}"/>
    <dgm:cxn modelId="{58AD8911-9977-514F-8D00-A27CCA11E52D}" type="presOf" srcId="{CA5995B0-879D-4945-B775-8970AD7AAE7D}" destId="{195B91B4-7EB2-184C-8747-CDEEBE383A1A}" srcOrd="0" destOrd="0" presId="urn:microsoft.com/office/officeart/2008/layout/RadialCluster"/>
    <dgm:cxn modelId="{26D4F168-A82C-F54E-9BDF-526283497795}" type="presOf" srcId="{B1C00E69-BEFB-8D44-97B9-537BA9D1F64C}" destId="{25AA8D03-A024-8B4F-9495-8F2437C21E9C}" srcOrd="0" destOrd="0" presId="urn:microsoft.com/office/officeart/2008/layout/RadialCluster"/>
    <dgm:cxn modelId="{3A8D1AB1-7284-854D-A274-F3E4505F221D}" srcId="{939BECF1-84E0-8B49-8642-318682B50702}" destId="{91C0F799-7917-9A4B-91A4-91A4A5699478}" srcOrd="2" destOrd="0" parTransId="{694204A0-4229-144D-910F-08F6AD867DD9}" sibTransId="{C6CA5D4D-F3E4-4446-91B0-6FA49F237540}"/>
    <dgm:cxn modelId="{67EF5DF0-F176-B242-AC3E-313DAA11E023}" srcId="{E4851360-F8D2-454F-9BD3-F88484F5FED6}" destId="{6ACB5963-E741-F743-A001-8ACB380DA074}" srcOrd="0" destOrd="0" parTransId="{549CF9C4-3623-1647-BD73-3B28998189FC}" sibTransId="{8140B43C-D1F0-B044-A2B9-933FE754882D}"/>
    <dgm:cxn modelId="{B4D0E79E-D614-2A40-8992-C5275F827429}" type="presOf" srcId="{694204A0-4229-144D-910F-08F6AD867DD9}" destId="{0E0FA4E9-7ECB-414B-BDB0-18705CCE59E9}" srcOrd="0" destOrd="0" presId="urn:microsoft.com/office/officeart/2008/layout/RadialCluster"/>
    <dgm:cxn modelId="{ACF37B83-02A2-174B-B647-24BC05FFE33F}" type="presOf" srcId="{FF70A97C-FA9C-E64C-8770-3378944F9345}" destId="{687C05DA-6F41-D84A-896D-2A69C83F0268}" srcOrd="0" destOrd="0" presId="urn:microsoft.com/office/officeart/2008/layout/RadialCluster"/>
    <dgm:cxn modelId="{68BB8966-39D5-1042-84CB-FC84969CB153}" type="presOf" srcId="{6A7371ED-778E-614F-ABE2-F97224CD95A0}" destId="{30356FE5-C4B2-674F-BCF3-E7EF289B1F74}" srcOrd="0" destOrd="0" presId="urn:microsoft.com/office/officeart/2008/layout/RadialCluster"/>
    <dgm:cxn modelId="{AE97B456-B961-FF45-8BDE-C05F3DF88299}" type="presOf" srcId="{649C292B-23E8-554A-A20E-420D7465BB48}" destId="{0D1323F6-DC6F-B24F-8EC2-09B075BDF691}" srcOrd="0" destOrd="0" presId="urn:microsoft.com/office/officeart/2008/layout/RadialCluster"/>
    <dgm:cxn modelId="{00D794C5-D2F0-9D49-8E8C-36EEE544300A}" srcId="{6ACB5963-E741-F743-A001-8ACB380DA074}" destId="{ADEC2473-41A6-C244-98F0-9F4C50F8263D}" srcOrd="1" destOrd="0" parTransId="{A74FA496-667E-B847-BB89-B0DCA976805D}" sibTransId="{0AB05E5D-7A98-BD42-8402-97898C8D5BE5}"/>
    <dgm:cxn modelId="{F896E330-F3C9-8341-B9E8-479297A48742}" type="presOf" srcId="{557BDC5F-BD92-4C46-98F4-D69B270B8688}" destId="{6CC1F5B3-6DC8-CB4B-B2EA-9C205C8EAFC9}" srcOrd="0" destOrd="0" presId="urn:microsoft.com/office/officeart/2008/layout/RadialCluster"/>
    <dgm:cxn modelId="{37A3409E-16B8-294C-B938-EEADBF7B2320}" type="presOf" srcId="{E4851360-F8D2-454F-9BD3-F88484F5FED6}" destId="{3101EE5A-5DCD-BE4E-A1F4-8F9F62EB6D37}" srcOrd="0" destOrd="0" presId="urn:microsoft.com/office/officeart/2008/layout/RadialCluster"/>
    <dgm:cxn modelId="{1804D719-46E7-D745-96FA-C054CAA48B2D}" type="presOf" srcId="{3422DD54-0CB3-214F-B1E1-8B73E2F7B409}" destId="{7E6D6F71-DE3D-F140-A935-D69508D6F1C2}" srcOrd="0" destOrd="0" presId="urn:microsoft.com/office/officeart/2008/layout/RadialCluster"/>
    <dgm:cxn modelId="{F86DBA33-2C7A-2C4A-807C-5FA67570827C}" type="presOf" srcId="{6AAD01CD-C6D9-7748-91D7-E3833E7A67F6}" destId="{1FC9EC9B-CD44-E34E-AE9A-232D5E24D51F}" srcOrd="0" destOrd="0" presId="urn:microsoft.com/office/officeart/2008/layout/RadialCluster"/>
    <dgm:cxn modelId="{1D180DBC-7DBB-D642-9A44-47BFA1C243B5}" srcId="{91D1285E-7EE4-C14C-A026-38AC6F308354}" destId="{AA2D0493-6456-8048-ADA2-5F3B1E3290CA}" srcOrd="1" destOrd="0" parTransId="{C5A88B0B-48E3-EB48-AB7E-3904E47DB381}" sibTransId="{1FB943D3-83DA-C142-9B67-5268C245AE67}"/>
    <dgm:cxn modelId="{720A809D-AB43-524C-B21A-62C753E125CE}" type="presOf" srcId="{AA2D0493-6456-8048-ADA2-5F3B1E3290CA}" destId="{4D83F11A-5A17-5847-9BBD-5BABE3530222}" srcOrd="0" destOrd="0" presId="urn:microsoft.com/office/officeart/2008/layout/RadialCluster"/>
    <dgm:cxn modelId="{D2610497-B549-7940-A4C7-1B838B3BC8B1}" type="presOf" srcId="{3D47147C-0E5C-6146-8406-E88AFE934DE3}" destId="{5EFC7E8F-6C1D-1C48-8953-267B605C6522}" srcOrd="0" destOrd="0" presId="urn:microsoft.com/office/officeart/2008/layout/RadialCluster"/>
    <dgm:cxn modelId="{471E95ED-6746-F547-B2E6-D461D5FAC337}" type="presOf" srcId="{D02738DB-CAB8-494A-9BE7-BF20C0F845EB}" destId="{AD8DD032-6207-CB47-8052-52227520176B}" srcOrd="0" destOrd="0" presId="urn:microsoft.com/office/officeart/2008/layout/RadialCluster"/>
    <dgm:cxn modelId="{5B33008B-F305-1F49-ABB0-B062B6087EA2}" srcId="{E4851360-F8D2-454F-9BD3-F88484F5FED6}" destId="{D02738DB-CAB8-494A-9BE7-BF20C0F845EB}" srcOrd="4" destOrd="0" parTransId="{7B5F1E1E-D9C6-AD49-8BAF-3FBDC00FDBDB}" sibTransId="{3E8EC4B9-EE27-6A45-84DB-F9B4DF55D4B0}"/>
    <dgm:cxn modelId="{AF5F4660-BF3F-E249-944B-FB3817403DCC}" type="presOf" srcId="{A74FA496-667E-B847-BB89-B0DCA976805D}" destId="{17F0F71C-DD54-5F45-BCC8-1F188376A141}" srcOrd="0" destOrd="0" presId="urn:microsoft.com/office/officeart/2008/layout/RadialCluster"/>
    <dgm:cxn modelId="{EC17D186-4C31-1742-B3C3-C28A6DD13327}" srcId="{E4851360-F8D2-454F-9BD3-F88484F5FED6}" destId="{939BECF1-84E0-8B49-8642-318682B50702}" srcOrd="3" destOrd="0" parTransId="{4E39C47B-0F18-2445-89AB-D1D6D7A3CFDD}" sibTransId="{A9459005-1ED2-7B49-AABE-D75E9FC2432E}"/>
    <dgm:cxn modelId="{E792E0B1-0DB4-A24A-B631-9BD7D96DB5C2}" type="presOf" srcId="{428F39C9-826B-8549-8730-A0D3BA0C4FF7}" destId="{638DE5FA-FF5B-A64D-A4E8-50767E2D663F}" srcOrd="0" destOrd="0" presId="urn:microsoft.com/office/officeart/2008/layout/RadialCluster"/>
    <dgm:cxn modelId="{1B6B22E5-CB77-E947-86D5-8EED134724D2}" type="presOf" srcId="{CF7C5CE8-A2BB-A841-A768-59249DCB1704}" destId="{7A29480F-71D8-FA43-B21C-8B8632D833D5}" srcOrd="0" destOrd="0" presId="urn:microsoft.com/office/officeart/2008/layout/RadialCluster"/>
    <dgm:cxn modelId="{9754DB4C-FE82-464B-9E40-A7ABB2EC729F}" type="presOf" srcId="{939BECF1-84E0-8B49-8642-318682B50702}" destId="{BA69CB03-5FAB-D54F-AF14-AAC4B3DD8202}" srcOrd="0" destOrd="0" presId="urn:microsoft.com/office/officeart/2008/layout/RadialCluster"/>
    <dgm:cxn modelId="{982331C6-CF05-734A-ACCF-EA7A64F429FB}" srcId="{0F6956BF-1E62-AD4E-AE86-F7FE7F505DA2}" destId="{6AAD01CD-C6D9-7748-91D7-E3833E7A67F6}" srcOrd="0" destOrd="0" parTransId="{6A7371ED-778E-614F-ABE2-F97224CD95A0}" sibTransId="{9BD5B674-387A-0C47-A891-1E7F3DC51F3C}"/>
    <dgm:cxn modelId="{6B922B55-1098-F34C-9285-D092B4923DB8}" srcId="{D02738DB-CAB8-494A-9BE7-BF20C0F845EB}" destId="{B1C00E69-BEFB-8D44-97B9-537BA9D1F64C}" srcOrd="0" destOrd="0" parTransId="{FF70A97C-FA9C-E64C-8770-3378944F9345}" sibTransId="{B13F9268-5638-9F4B-9B2A-272531805A4D}"/>
    <dgm:cxn modelId="{BE2589BB-8F4E-FF48-B12E-7CC9EA0368BE}" srcId="{91D1285E-7EE4-C14C-A026-38AC6F308354}" destId="{D8F62918-A9AB-CA42-90AE-108D6B2E5EA5}" srcOrd="0" destOrd="0" parTransId="{AC13386C-ACA1-6E42-BA55-62A06193F8C6}" sibTransId="{C9F7E000-8F45-4047-B8A5-8B7C50E1EA14}"/>
    <dgm:cxn modelId="{61CF3B6D-6423-5B44-8D77-5F08CD9963BB}" type="presOf" srcId="{91D1285E-7EE4-C14C-A026-38AC6F308354}" destId="{5BBE3F62-FDCB-114A-B6D3-9A153DA6B462}" srcOrd="0" destOrd="0" presId="urn:microsoft.com/office/officeart/2008/layout/RadialCluster"/>
    <dgm:cxn modelId="{C84BA3D5-FDD6-914D-8D1D-2E13D13E6EA2}" type="presOf" srcId="{E3767E86-A477-B341-9019-89D1AE21B88F}" destId="{ED292BDF-1DE5-0147-8F74-4063B4B54F32}" srcOrd="0" destOrd="0" presId="urn:microsoft.com/office/officeart/2008/layout/RadialCluster"/>
    <dgm:cxn modelId="{48B24A38-7B57-7944-82A4-B2722BDAABB7}" type="presOf" srcId="{7B5F1E1E-D9C6-AD49-8BAF-3FBDC00FDBDB}" destId="{4EB978FC-B620-034C-88D8-63326A1186EA}" srcOrd="0" destOrd="0" presId="urn:microsoft.com/office/officeart/2008/layout/RadialCluster"/>
    <dgm:cxn modelId="{F67BA13C-471A-4441-BC19-F4CE60D7C65B}" type="presOf" srcId="{04DFEEB9-C151-2F45-98D5-6DF1EC9652FA}" destId="{78D62621-1449-0742-9D06-C8CFB5FD1FD1}" srcOrd="0" destOrd="0" presId="urn:microsoft.com/office/officeart/2008/layout/RadialCluster"/>
    <dgm:cxn modelId="{E8D11ED4-6465-9446-85EC-69161F95B701}" type="presOf" srcId="{C5A88B0B-48E3-EB48-AB7E-3904E47DB381}" destId="{73D8F1FB-E795-E343-9359-430872CAE4A9}" srcOrd="0" destOrd="0" presId="urn:microsoft.com/office/officeart/2008/layout/RadialCluster"/>
    <dgm:cxn modelId="{8B0A8AAE-A24B-9B49-803B-2E193CAAB496}" type="presOf" srcId="{91C0F799-7917-9A4B-91A4-91A4A5699478}" destId="{8B551750-6744-474E-B671-9AA89CD0CE9E}" srcOrd="0" destOrd="0" presId="urn:microsoft.com/office/officeart/2008/layout/RadialCluster"/>
    <dgm:cxn modelId="{AB794D33-D9A1-8343-9E8C-7B27C03C036A}" srcId="{6ACB5963-E741-F743-A001-8ACB380DA074}" destId="{19BB4125-3203-754F-A32C-00D09345A4EF}" srcOrd="0" destOrd="0" parTransId="{649C292B-23E8-554A-A20E-420D7465BB48}" sibTransId="{4876A464-4115-E249-849A-B8EF98C5FEAF}"/>
    <dgm:cxn modelId="{22D2418C-CD4F-D048-9C12-5918BBE7EC15}" type="presOf" srcId="{AC13386C-ACA1-6E42-BA55-62A06193F8C6}" destId="{3DD8430B-98C4-1441-AECE-41DBFF4BF9D3}" srcOrd="0" destOrd="0" presId="urn:microsoft.com/office/officeart/2008/layout/RadialCluster"/>
    <dgm:cxn modelId="{CCD1D5C1-DBD4-7849-9012-BEB913404281}" type="presOf" srcId="{19BB4125-3203-754F-A32C-00D09345A4EF}" destId="{37679FCD-14CC-6748-8F3D-0EC565B2F44D}" srcOrd="0" destOrd="0" presId="urn:microsoft.com/office/officeart/2008/layout/RadialCluster"/>
    <dgm:cxn modelId="{79FE1533-D041-4E49-9E41-C1A6575FD15D}" type="presOf" srcId="{AB93CF2F-5E60-D44A-8C60-70A6BF7CDEB4}" destId="{22B09ED5-2780-164F-AFFF-465EB6EB34BB}" srcOrd="0" destOrd="0" presId="urn:microsoft.com/office/officeart/2008/layout/RadialCluster"/>
    <dgm:cxn modelId="{347C5B3E-4372-BB47-BBC6-88F200B9E54E}" srcId="{E4851360-F8D2-454F-9BD3-F88484F5FED6}" destId="{91D1285E-7EE4-C14C-A026-38AC6F308354}" srcOrd="2" destOrd="0" parTransId="{3422DD54-0CB3-214F-B1E1-8B73E2F7B409}" sibTransId="{E36FA0C6-B6D4-2B4E-8C94-98BE53B317AF}"/>
    <dgm:cxn modelId="{836360F5-32E7-2F47-B9FF-5ADBCC23A25F}" type="presOf" srcId="{6ACB5963-E741-F743-A001-8ACB380DA074}" destId="{3CE85CB8-5CCD-C64C-953C-87CF62B0AE1C}" srcOrd="0" destOrd="0" presId="urn:microsoft.com/office/officeart/2008/layout/RadialCluster"/>
    <dgm:cxn modelId="{6C635862-D528-F348-9E68-C9C109992792}" type="presOf" srcId="{D8F62918-A9AB-CA42-90AE-108D6B2E5EA5}" destId="{5A4F9968-DA05-FF4A-851E-9E5BA3A0FBAD}" srcOrd="0" destOrd="0" presId="urn:microsoft.com/office/officeart/2008/layout/RadialCluster"/>
    <dgm:cxn modelId="{932F2BC2-0F7E-0F48-BFB0-378D3FFD6A16}" type="presOf" srcId="{0F6956BF-1E62-AD4E-AE86-F7FE7F505DA2}" destId="{CD1142D1-80FC-F04E-9668-5125E3A67841}" srcOrd="0" destOrd="0" presId="urn:microsoft.com/office/officeart/2008/layout/RadialCluster"/>
    <dgm:cxn modelId="{BB9A77D9-430A-8A44-9F64-7E8A0013DD8E}" type="presParOf" srcId="{638DE5FA-FF5B-A64D-A4E8-50767E2D663F}" destId="{3101EE5A-5DCD-BE4E-A1F4-8F9F62EB6D37}" srcOrd="0" destOrd="0" presId="urn:microsoft.com/office/officeart/2008/layout/RadialCluster"/>
    <dgm:cxn modelId="{8CF966BE-31E2-7146-B329-4DD3B77532AC}" type="presParOf" srcId="{638DE5FA-FF5B-A64D-A4E8-50767E2D663F}" destId="{0FFA3583-FD68-024E-A911-C775BE096D4B}" srcOrd="1" destOrd="0" presId="urn:microsoft.com/office/officeart/2008/layout/RadialCluster"/>
    <dgm:cxn modelId="{A2DFB373-C577-8D4E-999A-998D262F9CBB}" type="presParOf" srcId="{0FFA3583-FD68-024E-A911-C775BE096D4B}" destId="{3CE85CB8-5CCD-C64C-953C-87CF62B0AE1C}" srcOrd="0" destOrd="0" presId="urn:microsoft.com/office/officeart/2008/layout/RadialCluster"/>
    <dgm:cxn modelId="{F6FEF9D7-9395-F842-BB82-4E3359317C30}" type="presParOf" srcId="{0FFA3583-FD68-024E-A911-C775BE096D4B}" destId="{0D1323F6-DC6F-B24F-8EC2-09B075BDF691}" srcOrd="1" destOrd="0" presId="urn:microsoft.com/office/officeart/2008/layout/RadialCluster"/>
    <dgm:cxn modelId="{6F7C6B8C-7AC2-D444-8E29-5AB8B43FA82F}" type="presParOf" srcId="{0FFA3583-FD68-024E-A911-C775BE096D4B}" destId="{37679FCD-14CC-6748-8F3D-0EC565B2F44D}" srcOrd="2" destOrd="0" presId="urn:microsoft.com/office/officeart/2008/layout/RadialCluster"/>
    <dgm:cxn modelId="{23FA5D1B-14A5-3040-AA57-A1040929018D}" type="presParOf" srcId="{0FFA3583-FD68-024E-A911-C775BE096D4B}" destId="{17F0F71C-DD54-5F45-BCC8-1F188376A141}" srcOrd="3" destOrd="0" presId="urn:microsoft.com/office/officeart/2008/layout/RadialCluster"/>
    <dgm:cxn modelId="{50C8DDE8-B997-214B-A73E-2E2C4148453E}" type="presParOf" srcId="{0FFA3583-FD68-024E-A911-C775BE096D4B}" destId="{C189B993-3C2A-D445-968B-B57C1ED7D39E}" srcOrd="4" destOrd="0" presId="urn:microsoft.com/office/officeart/2008/layout/RadialCluster"/>
    <dgm:cxn modelId="{FF44C11D-66E6-3B42-B095-34E0BE62DAD8}" type="presParOf" srcId="{0FFA3583-FD68-024E-A911-C775BE096D4B}" destId="{ED292BDF-1DE5-0147-8F74-4063B4B54F32}" srcOrd="5" destOrd="0" presId="urn:microsoft.com/office/officeart/2008/layout/RadialCluster"/>
    <dgm:cxn modelId="{CBA95375-9E0B-F54B-AAFD-00B624174879}" type="presParOf" srcId="{0FFA3583-FD68-024E-A911-C775BE096D4B}" destId="{CE8847B2-81A7-C840-A7EC-F6514629CB28}" srcOrd="6" destOrd="0" presId="urn:microsoft.com/office/officeart/2008/layout/RadialCluster"/>
    <dgm:cxn modelId="{39E80ABF-8F36-EA40-A3E4-52C1399AED1E}" type="presParOf" srcId="{638DE5FA-FF5B-A64D-A4E8-50767E2D663F}" destId="{A1910AB4-A980-FD4B-A449-648BC18899A2}" srcOrd="2" destOrd="0" presId="urn:microsoft.com/office/officeart/2008/layout/RadialCluster"/>
    <dgm:cxn modelId="{B6C507EE-703B-F34D-AA8F-5A78DCDF96C9}" type="presParOf" srcId="{638DE5FA-FF5B-A64D-A4E8-50767E2D663F}" destId="{4EE11E02-6F88-284A-A7B1-57503328B70C}" srcOrd="3" destOrd="0" presId="urn:microsoft.com/office/officeart/2008/layout/RadialCluster"/>
    <dgm:cxn modelId="{29F69C1D-DFB4-6942-B0B6-311AE91DADEB}" type="presParOf" srcId="{4EE11E02-6F88-284A-A7B1-57503328B70C}" destId="{CD1142D1-80FC-F04E-9668-5125E3A67841}" srcOrd="0" destOrd="0" presId="urn:microsoft.com/office/officeart/2008/layout/RadialCluster"/>
    <dgm:cxn modelId="{2F7093A4-0D08-664D-9CE6-17C30933CF16}" type="presParOf" srcId="{4EE11E02-6F88-284A-A7B1-57503328B70C}" destId="{30356FE5-C4B2-674F-BCF3-E7EF289B1F74}" srcOrd="1" destOrd="0" presId="urn:microsoft.com/office/officeart/2008/layout/RadialCluster"/>
    <dgm:cxn modelId="{7DA2EF2D-F05D-0F48-AD11-F49561B5D962}" type="presParOf" srcId="{4EE11E02-6F88-284A-A7B1-57503328B70C}" destId="{1FC9EC9B-CD44-E34E-AE9A-232D5E24D51F}" srcOrd="2" destOrd="0" presId="urn:microsoft.com/office/officeart/2008/layout/RadialCluster"/>
    <dgm:cxn modelId="{C0D64B07-E79F-AD4C-9B3D-F4D2203ACD55}" type="presParOf" srcId="{638DE5FA-FF5B-A64D-A4E8-50767E2D663F}" destId="{22B09ED5-2780-164F-AFFF-465EB6EB34BB}" srcOrd="4" destOrd="0" presId="urn:microsoft.com/office/officeart/2008/layout/RadialCluster"/>
    <dgm:cxn modelId="{63D9D902-826E-B344-B4E1-9CA28153CF71}" type="presParOf" srcId="{638DE5FA-FF5B-A64D-A4E8-50767E2D663F}" destId="{14A362BB-A5F5-BB41-AD9C-C5D013D05481}" srcOrd="5" destOrd="0" presId="urn:microsoft.com/office/officeart/2008/layout/RadialCluster"/>
    <dgm:cxn modelId="{3CCC54F6-3D6A-1A4D-9419-8372ED0190D9}" type="presParOf" srcId="{14A362BB-A5F5-BB41-AD9C-C5D013D05481}" destId="{5BBE3F62-FDCB-114A-B6D3-9A153DA6B462}" srcOrd="0" destOrd="0" presId="urn:microsoft.com/office/officeart/2008/layout/RadialCluster"/>
    <dgm:cxn modelId="{8A6CD3B7-ACC7-8344-919B-F960C130FF39}" type="presParOf" srcId="{14A362BB-A5F5-BB41-AD9C-C5D013D05481}" destId="{3DD8430B-98C4-1441-AECE-41DBFF4BF9D3}" srcOrd="1" destOrd="0" presId="urn:microsoft.com/office/officeart/2008/layout/RadialCluster"/>
    <dgm:cxn modelId="{469551F1-8C99-5B43-A010-F5E886A4B990}" type="presParOf" srcId="{14A362BB-A5F5-BB41-AD9C-C5D013D05481}" destId="{5A4F9968-DA05-FF4A-851E-9E5BA3A0FBAD}" srcOrd="2" destOrd="0" presId="urn:microsoft.com/office/officeart/2008/layout/RadialCluster"/>
    <dgm:cxn modelId="{45AB60EC-30B5-7146-AE4E-CA12694AA612}" type="presParOf" srcId="{14A362BB-A5F5-BB41-AD9C-C5D013D05481}" destId="{73D8F1FB-E795-E343-9359-430872CAE4A9}" srcOrd="3" destOrd="0" presId="urn:microsoft.com/office/officeart/2008/layout/RadialCluster"/>
    <dgm:cxn modelId="{DBA41B54-E985-C44E-8EDA-F087225DEE56}" type="presParOf" srcId="{14A362BB-A5F5-BB41-AD9C-C5D013D05481}" destId="{4D83F11A-5A17-5847-9BBD-5BABE3530222}" srcOrd="4" destOrd="0" presId="urn:microsoft.com/office/officeart/2008/layout/RadialCluster"/>
    <dgm:cxn modelId="{37541EF8-20A9-8748-A31D-B6843D5AFF69}" type="presParOf" srcId="{14A362BB-A5F5-BB41-AD9C-C5D013D05481}" destId="{C365E9F0-C524-9E40-9A75-89AF1A90B274}" srcOrd="5" destOrd="0" presId="urn:microsoft.com/office/officeart/2008/layout/RadialCluster"/>
    <dgm:cxn modelId="{D4B5F97B-A350-8546-A7C3-D49494414EBF}" type="presParOf" srcId="{14A362BB-A5F5-BB41-AD9C-C5D013D05481}" destId="{5EFC7E8F-6C1D-1C48-8953-267B605C6522}" srcOrd="6" destOrd="0" presId="urn:microsoft.com/office/officeart/2008/layout/RadialCluster"/>
    <dgm:cxn modelId="{82321F17-D48C-1C4C-BDCE-A0C19076ED5C}" type="presParOf" srcId="{638DE5FA-FF5B-A64D-A4E8-50767E2D663F}" destId="{7E6D6F71-DE3D-F140-A935-D69508D6F1C2}" srcOrd="6" destOrd="0" presId="urn:microsoft.com/office/officeart/2008/layout/RadialCluster"/>
    <dgm:cxn modelId="{F3248FE7-A009-6442-AA46-939BF4D1A2BC}" type="presParOf" srcId="{638DE5FA-FF5B-A64D-A4E8-50767E2D663F}" destId="{458B2335-F3F3-4C49-8B8B-77EE2AA826B5}" srcOrd="7" destOrd="0" presId="urn:microsoft.com/office/officeart/2008/layout/RadialCluster"/>
    <dgm:cxn modelId="{999D983E-4A90-7F41-B87E-52710F7673C4}" type="presParOf" srcId="{458B2335-F3F3-4C49-8B8B-77EE2AA826B5}" destId="{BA69CB03-5FAB-D54F-AF14-AAC4B3DD8202}" srcOrd="0" destOrd="0" presId="urn:microsoft.com/office/officeart/2008/layout/RadialCluster"/>
    <dgm:cxn modelId="{1841C8C4-F045-F447-90F0-A92FE421161C}" type="presParOf" srcId="{458B2335-F3F3-4C49-8B8B-77EE2AA826B5}" destId="{6CC1F5B3-6DC8-CB4B-B2EA-9C205C8EAFC9}" srcOrd="1" destOrd="0" presId="urn:microsoft.com/office/officeart/2008/layout/RadialCluster"/>
    <dgm:cxn modelId="{1B5305E9-D88B-FD44-A825-353D1696B8B2}" type="presParOf" srcId="{458B2335-F3F3-4C49-8B8B-77EE2AA826B5}" destId="{7A29480F-71D8-FA43-B21C-8B8632D833D5}" srcOrd="2" destOrd="0" presId="urn:microsoft.com/office/officeart/2008/layout/RadialCluster"/>
    <dgm:cxn modelId="{BECF344D-3411-6C45-8992-37F05334FD1A}" type="presParOf" srcId="{458B2335-F3F3-4C49-8B8B-77EE2AA826B5}" destId="{195B91B4-7EB2-184C-8747-CDEEBE383A1A}" srcOrd="3" destOrd="0" presId="urn:microsoft.com/office/officeart/2008/layout/RadialCluster"/>
    <dgm:cxn modelId="{716FE7DB-3FA4-7944-A434-CB6AECFD3015}" type="presParOf" srcId="{458B2335-F3F3-4C49-8B8B-77EE2AA826B5}" destId="{78D62621-1449-0742-9D06-C8CFB5FD1FD1}" srcOrd="4" destOrd="0" presId="urn:microsoft.com/office/officeart/2008/layout/RadialCluster"/>
    <dgm:cxn modelId="{C10C275F-FDC5-5E45-814B-78D0CE5BF8E0}" type="presParOf" srcId="{458B2335-F3F3-4C49-8B8B-77EE2AA826B5}" destId="{0E0FA4E9-7ECB-414B-BDB0-18705CCE59E9}" srcOrd="5" destOrd="0" presId="urn:microsoft.com/office/officeart/2008/layout/RadialCluster"/>
    <dgm:cxn modelId="{6848121F-DDDD-2643-BE3F-360E52BCD418}" type="presParOf" srcId="{458B2335-F3F3-4C49-8B8B-77EE2AA826B5}" destId="{8B551750-6744-474E-B671-9AA89CD0CE9E}" srcOrd="6" destOrd="0" presId="urn:microsoft.com/office/officeart/2008/layout/RadialCluster"/>
    <dgm:cxn modelId="{5BB832DF-43F4-CA46-A2AF-8F3C768CE1C2}" type="presParOf" srcId="{638DE5FA-FF5B-A64D-A4E8-50767E2D663F}" destId="{53027819-8236-A441-8A04-3C569CE5E3E9}" srcOrd="8" destOrd="0" presId="urn:microsoft.com/office/officeart/2008/layout/RadialCluster"/>
    <dgm:cxn modelId="{59604302-4857-6E40-9523-3253BA2EB089}" type="presParOf" srcId="{638DE5FA-FF5B-A64D-A4E8-50767E2D663F}" destId="{33DB262A-700F-7241-B102-B32073A91711}" srcOrd="9" destOrd="0" presId="urn:microsoft.com/office/officeart/2008/layout/RadialCluster"/>
    <dgm:cxn modelId="{5A0B0AE2-3081-7B47-B512-FB23986BA483}" type="presParOf" srcId="{33DB262A-700F-7241-B102-B32073A91711}" destId="{AD8DD032-6207-CB47-8052-52227520176B}" srcOrd="0" destOrd="0" presId="urn:microsoft.com/office/officeart/2008/layout/RadialCluster"/>
    <dgm:cxn modelId="{A8618FB9-061E-6E41-8D17-3C4815AAF8BD}" type="presParOf" srcId="{33DB262A-700F-7241-B102-B32073A91711}" destId="{687C05DA-6F41-D84A-896D-2A69C83F0268}" srcOrd="1" destOrd="0" presId="urn:microsoft.com/office/officeart/2008/layout/RadialCluster"/>
    <dgm:cxn modelId="{E80F3D61-BD2B-A145-AF87-5274BBA91221}" type="presParOf" srcId="{33DB262A-700F-7241-B102-B32073A91711}" destId="{25AA8D03-A024-8B4F-9495-8F2437C21E9C}" srcOrd="2" destOrd="0" presId="urn:microsoft.com/office/officeart/2008/layout/RadialCluster"/>
    <dgm:cxn modelId="{25A49392-8E64-2C44-8171-3E5A2BB455CB}" type="presParOf" srcId="{638DE5FA-FF5B-A64D-A4E8-50767E2D663F}" destId="{4EB978FC-B620-034C-88D8-63326A1186EA}" srcOrd="10" destOrd="0" presId="urn:microsoft.com/office/officeart/2008/layout/Radial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7C440A-53BE-A04D-A266-D2177A2D5FDC}" type="doc">
      <dgm:prSet loTypeId="urn:microsoft.com/office/officeart/2005/8/layout/target3" loCatId="" qsTypeId="urn:microsoft.com/office/officeart/2005/8/quickstyle/simple1" qsCatId="simple" csTypeId="urn:microsoft.com/office/officeart/2005/8/colors/accent1_2" csCatId="accent1" phldr="1"/>
      <dgm:spPr/>
      <dgm:t>
        <a:bodyPr/>
        <a:lstStyle/>
        <a:p>
          <a:endParaRPr lang="fr-FR"/>
        </a:p>
      </dgm:t>
    </dgm:pt>
    <dgm:pt modelId="{87D15003-EAA2-4343-9286-ABA39E6541DE}">
      <dgm:prSet phldrT="[Texte]"/>
      <dgm:spPr>
        <a:solidFill>
          <a:srgbClr val="FFFF00"/>
        </a:solidFill>
      </dgm:spPr>
      <dgm:t>
        <a:bodyPr/>
        <a:lstStyle/>
        <a:p>
          <a:r>
            <a:rPr lang="fr-FR" dirty="0">
              <a:solidFill>
                <a:schemeClr val="tx2"/>
              </a:solidFill>
            </a:rPr>
            <a:t>1991-1994 : la transition </a:t>
          </a:r>
        </a:p>
      </dgm:t>
    </dgm:pt>
    <dgm:pt modelId="{078813EC-9B48-BA47-A76E-EC4658F16794}" type="parTrans" cxnId="{E2794B89-3268-D847-9928-40584FFC8DFC}">
      <dgm:prSet/>
      <dgm:spPr/>
      <dgm:t>
        <a:bodyPr/>
        <a:lstStyle/>
        <a:p>
          <a:endParaRPr lang="fr-FR">
            <a:solidFill>
              <a:schemeClr val="tx2"/>
            </a:solidFill>
          </a:endParaRPr>
        </a:p>
      </dgm:t>
    </dgm:pt>
    <dgm:pt modelId="{72BA9924-0A65-C74C-BF31-EFDAB1DD1CD2}" type="sibTrans" cxnId="{E2794B89-3268-D847-9928-40584FFC8DFC}">
      <dgm:prSet/>
      <dgm:spPr/>
      <dgm:t>
        <a:bodyPr/>
        <a:lstStyle/>
        <a:p>
          <a:endParaRPr lang="fr-FR">
            <a:solidFill>
              <a:schemeClr val="tx2"/>
            </a:solidFill>
          </a:endParaRPr>
        </a:p>
      </dgm:t>
    </dgm:pt>
    <dgm:pt modelId="{8E2804B0-8DC9-3D41-8FE2-1899F3FEF739}">
      <dgm:prSet phldrT="[Texte]"/>
      <dgm:spPr/>
      <dgm:t>
        <a:bodyPr/>
        <a:lstStyle/>
        <a:p>
          <a:r>
            <a:rPr lang="fr-FR" dirty="0">
              <a:solidFill>
                <a:schemeClr val="tx2"/>
              </a:solidFill>
            </a:rPr>
            <a:t>30juin 1991: abolition des mesures territoriales basées sur la race puis abrogation des lois de 1913…Les partis politiques sont libres. Signature d’un accord national de paix. Le oui l’emporte pour l’abandon de l’apartheid. </a:t>
          </a:r>
        </a:p>
      </dgm:t>
    </dgm:pt>
    <dgm:pt modelId="{1AEF93CC-50FE-E34B-A481-878699D16DC9}" type="parTrans" cxnId="{73F7D691-EB69-794C-8671-FE3B2AED9C27}">
      <dgm:prSet/>
      <dgm:spPr/>
      <dgm:t>
        <a:bodyPr/>
        <a:lstStyle/>
        <a:p>
          <a:endParaRPr lang="fr-FR">
            <a:solidFill>
              <a:schemeClr val="tx2"/>
            </a:solidFill>
          </a:endParaRPr>
        </a:p>
      </dgm:t>
    </dgm:pt>
    <dgm:pt modelId="{41836654-74E7-CA4C-8EBD-7B34EA53EF3F}" type="sibTrans" cxnId="{73F7D691-EB69-794C-8671-FE3B2AED9C27}">
      <dgm:prSet/>
      <dgm:spPr/>
      <dgm:t>
        <a:bodyPr/>
        <a:lstStyle/>
        <a:p>
          <a:endParaRPr lang="fr-FR">
            <a:solidFill>
              <a:schemeClr val="tx2"/>
            </a:solidFill>
          </a:endParaRPr>
        </a:p>
      </dgm:t>
    </dgm:pt>
    <dgm:pt modelId="{727155F0-B678-5448-B54F-203733EA0D04}">
      <dgm:prSet phldrT="[Texte]"/>
      <dgm:spPr/>
      <dgm:t>
        <a:bodyPr/>
        <a:lstStyle/>
        <a:p>
          <a:r>
            <a:rPr lang="fr-FR" dirty="0">
              <a:solidFill>
                <a:schemeClr val="tx2"/>
              </a:solidFill>
            </a:rPr>
            <a:t>Violences croissantes entre factions rivales entre Zoulous de l’ANC et Zoulous de l’</a:t>
          </a:r>
          <a:r>
            <a:rPr lang="fr-FR" dirty="0" err="1">
              <a:solidFill>
                <a:schemeClr val="tx2"/>
              </a:solidFill>
            </a:rPr>
            <a:t>Inkhata</a:t>
          </a:r>
          <a:r>
            <a:rPr lang="fr-FR" dirty="0">
              <a:solidFill>
                <a:schemeClr val="tx2"/>
              </a:solidFill>
            </a:rPr>
            <a:t> (Massacres de </a:t>
          </a:r>
          <a:r>
            <a:rPr lang="fr-FR" dirty="0" err="1">
              <a:solidFill>
                <a:schemeClr val="tx2"/>
              </a:solidFill>
            </a:rPr>
            <a:t>Boipatong</a:t>
          </a:r>
          <a:r>
            <a:rPr lang="fr-FR" dirty="0">
              <a:solidFill>
                <a:schemeClr val="tx2"/>
              </a:solidFill>
            </a:rPr>
            <a:t> en juin 1992), violences des ultranationalistes blancs (assassinat de Chris Hani en 1993). Discours de Mandela du 13 avril 1993 pour empêcher la guerre civile.</a:t>
          </a:r>
        </a:p>
      </dgm:t>
    </dgm:pt>
    <dgm:pt modelId="{4E5BFE60-F838-5D41-B077-FC6CBEFC5FEA}" type="parTrans" cxnId="{0920DAE7-B206-5747-B591-10BEA8DEA459}">
      <dgm:prSet/>
      <dgm:spPr/>
      <dgm:t>
        <a:bodyPr/>
        <a:lstStyle/>
        <a:p>
          <a:endParaRPr lang="fr-FR">
            <a:solidFill>
              <a:schemeClr val="tx2"/>
            </a:solidFill>
          </a:endParaRPr>
        </a:p>
      </dgm:t>
    </dgm:pt>
    <dgm:pt modelId="{3FBDBD29-ED59-5D47-8F23-ECEE305D9984}" type="sibTrans" cxnId="{0920DAE7-B206-5747-B591-10BEA8DEA459}">
      <dgm:prSet/>
      <dgm:spPr/>
      <dgm:t>
        <a:bodyPr/>
        <a:lstStyle/>
        <a:p>
          <a:endParaRPr lang="fr-FR">
            <a:solidFill>
              <a:schemeClr val="tx2"/>
            </a:solidFill>
          </a:endParaRPr>
        </a:p>
      </dgm:t>
    </dgm:pt>
    <dgm:pt modelId="{F7C90F09-427D-A144-B594-8A36497DAAC2}">
      <dgm:prSet phldrT="[Texte]"/>
      <dgm:spPr>
        <a:solidFill>
          <a:schemeClr val="accent3">
            <a:alpha val="90000"/>
          </a:schemeClr>
        </a:solidFill>
      </dgm:spPr>
      <dgm:t>
        <a:bodyPr/>
        <a:lstStyle/>
        <a:p>
          <a:r>
            <a:rPr lang="fr-FR" dirty="0">
              <a:solidFill>
                <a:schemeClr val="tx2"/>
              </a:solidFill>
            </a:rPr>
            <a:t>1989-1990: le tournant. </a:t>
          </a:r>
        </a:p>
      </dgm:t>
    </dgm:pt>
    <dgm:pt modelId="{7B0071D4-4D27-EB4E-821B-4F373412EFC2}" type="parTrans" cxnId="{1591981B-B8E8-9D40-BD20-903EB6CFAC40}">
      <dgm:prSet/>
      <dgm:spPr/>
      <dgm:t>
        <a:bodyPr/>
        <a:lstStyle/>
        <a:p>
          <a:endParaRPr lang="fr-FR">
            <a:solidFill>
              <a:schemeClr val="tx2"/>
            </a:solidFill>
          </a:endParaRPr>
        </a:p>
      </dgm:t>
    </dgm:pt>
    <dgm:pt modelId="{6C2975A5-0CFA-1142-BEAA-3B00EC28048E}" type="sibTrans" cxnId="{1591981B-B8E8-9D40-BD20-903EB6CFAC40}">
      <dgm:prSet/>
      <dgm:spPr/>
      <dgm:t>
        <a:bodyPr/>
        <a:lstStyle/>
        <a:p>
          <a:endParaRPr lang="fr-FR">
            <a:solidFill>
              <a:schemeClr val="tx2"/>
            </a:solidFill>
          </a:endParaRPr>
        </a:p>
      </dgm:t>
    </dgm:pt>
    <dgm:pt modelId="{15629C7F-8212-ED41-92C3-8BD00089BCF9}">
      <dgm:prSet phldrT="[Texte]"/>
      <dgm:spPr/>
      <dgm:t>
        <a:bodyPr/>
        <a:lstStyle/>
        <a:p>
          <a:r>
            <a:rPr lang="fr-FR" dirty="0">
              <a:solidFill>
                <a:schemeClr val="tx2"/>
              </a:solidFill>
            </a:rPr>
            <a:t>Août 1989 : Arrivée de De </a:t>
          </a:r>
          <a:r>
            <a:rPr lang="fr-FR" dirty="0" err="1">
              <a:solidFill>
                <a:schemeClr val="tx2"/>
              </a:solidFill>
            </a:rPr>
            <a:t>Klerk</a:t>
          </a:r>
          <a:r>
            <a:rPr lang="fr-FR" dirty="0">
              <a:solidFill>
                <a:schemeClr val="tx2"/>
              </a:solidFill>
            </a:rPr>
            <a:t> au pouvoir.</a:t>
          </a:r>
        </a:p>
      </dgm:t>
    </dgm:pt>
    <dgm:pt modelId="{BDC28537-694D-D54A-B5CC-287108F3F628}" type="parTrans" cxnId="{3832F796-723A-4B49-8321-520D87151CF2}">
      <dgm:prSet/>
      <dgm:spPr/>
      <dgm:t>
        <a:bodyPr/>
        <a:lstStyle/>
        <a:p>
          <a:endParaRPr lang="fr-FR">
            <a:solidFill>
              <a:schemeClr val="tx2"/>
            </a:solidFill>
          </a:endParaRPr>
        </a:p>
      </dgm:t>
    </dgm:pt>
    <dgm:pt modelId="{BA7F2013-351A-D446-94BC-7965E4DBC6CD}" type="sibTrans" cxnId="{3832F796-723A-4B49-8321-520D87151CF2}">
      <dgm:prSet/>
      <dgm:spPr/>
      <dgm:t>
        <a:bodyPr/>
        <a:lstStyle/>
        <a:p>
          <a:endParaRPr lang="fr-FR">
            <a:solidFill>
              <a:schemeClr val="tx2"/>
            </a:solidFill>
          </a:endParaRPr>
        </a:p>
      </dgm:t>
    </dgm:pt>
    <dgm:pt modelId="{8B21F00B-45CE-3D46-85E8-9E6E6BA55080}">
      <dgm:prSet phldrT="[Texte]"/>
      <dgm:spPr/>
      <dgm:t>
        <a:bodyPr/>
        <a:lstStyle/>
        <a:p>
          <a:r>
            <a:rPr lang="fr-FR" b="1" dirty="0">
              <a:solidFill>
                <a:schemeClr val="tx2"/>
              </a:solidFill>
            </a:rPr>
            <a:t>2 février 1990 : discours de Frederik De </a:t>
          </a:r>
          <a:r>
            <a:rPr lang="fr-FR" b="1" dirty="0" err="1">
              <a:solidFill>
                <a:schemeClr val="tx2"/>
              </a:solidFill>
            </a:rPr>
            <a:t>Klerk</a:t>
          </a:r>
          <a:r>
            <a:rPr lang="fr-FR" b="1" dirty="0">
              <a:solidFill>
                <a:schemeClr val="tx2"/>
              </a:solidFill>
            </a:rPr>
            <a:t> dit « Discours du Saut de Géant » qui  annonce la fin de l’apartheid. Les partis interdits sont à nouveau autorisés. Un discours de 30 minutes qui normalise la situation en Afrique du Sud. Annonce la libération de Nelson Mandela sans condition.</a:t>
          </a:r>
          <a:endParaRPr lang="fr-FR" dirty="0">
            <a:solidFill>
              <a:schemeClr val="tx2"/>
            </a:solidFill>
          </a:endParaRPr>
        </a:p>
      </dgm:t>
    </dgm:pt>
    <dgm:pt modelId="{2CFCC796-6AF0-C34B-9285-FB43088D7039}" type="parTrans" cxnId="{06EB0BF6-4866-6540-8B97-81736EAC17D6}">
      <dgm:prSet/>
      <dgm:spPr/>
      <dgm:t>
        <a:bodyPr/>
        <a:lstStyle/>
        <a:p>
          <a:endParaRPr lang="fr-FR">
            <a:solidFill>
              <a:schemeClr val="tx2"/>
            </a:solidFill>
          </a:endParaRPr>
        </a:p>
      </dgm:t>
    </dgm:pt>
    <dgm:pt modelId="{2B989D2C-40CF-1843-95FD-2CCB6C947A5A}" type="sibTrans" cxnId="{06EB0BF6-4866-6540-8B97-81736EAC17D6}">
      <dgm:prSet/>
      <dgm:spPr/>
      <dgm:t>
        <a:bodyPr/>
        <a:lstStyle/>
        <a:p>
          <a:endParaRPr lang="fr-FR">
            <a:solidFill>
              <a:schemeClr val="tx2"/>
            </a:solidFill>
          </a:endParaRPr>
        </a:p>
      </dgm:t>
    </dgm:pt>
    <dgm:pt modelId="{4965C524-47DC-0C40-9DE6-B04211760C9C}">
      <dgm:prSet phldrT="[Texte]"/>
      <dgm:spPr>
        <a:solidFill>
          <a:srgbClr val="FD8420">
            <a:alpha val="89804"/>
          </a:srgbClr>
        </a:solidFill>
      </dgm:spPr>
      <dgm:t>
        <a:bodyPr/>
        <a:lstStyle/>
        <a:p>
          <a:r>
            <a:rPr lang="fr-FR" dirty="0">
              <a:solidFill>
                <a:schemeClr val="tx2"/>
              </a:solidFill>
            </a:rPr>
            <a:t>1988-1989 : Un nouveau contexte international</a:t>
          </a:r>
        </a:p>
      </dgm:t>
    </dgm:pt>
    <dgm:pt modelId="{2EDA5B1E-6B5D-C94B-8630-6F27E3A84C45}" type="parTrans" cxnId="{79E0CE7D-A4ED-6C4E-8FBA-6552C0FBBCBE}">
      <dgm:prSet/>
      <dgm:spPr/>
      <dgm:t>
        <a:bodyPr/>
        <a:lstStyle/>
        <a:p>
          <a:endParaRPr lang="fr-FR">
            <a:solidFill>
              <a:schemeClr val="tx2"/>
            </a:solidFill>
          </a:endParaRPr>
        </a:p>
      </dgm:t>
    </dgm:pt>
    <dgm:pt modelId="{0EE23C0B-0096-C541-AA25-FD87621F502F}" type="sibTrans" cxnId="{79E0CE7D-A4ED-6C4E-8FBA-6552C0FBBCBE}">
      <dgm:prSet/>
      <dgm:spPr/>
      <dgm:t>
        <a:bodyPr/>
        <a:lstStyle/>
        <a:p>
          <a:endParaRPr lang="fr-FR">
            <a:solidFill>
              <a:schemeClr val="tx2"/>
            </a:solidFill>
          </a:endParaRPr>
        </a:p>
      </dgm:t>
    </dgm:pt>
    <dgm:pt modelId="{43C15EE3-B0FF-5246-89EE-9DE14BC74DFB}">
      <dgm:prSet phldrT="[Texte]"/>
      <dgm:spPr/>
      <dgm:t>
        <a:bodyPr/>
        <a:lstStyle/>
        <a:p>
          <a:r>
            <a:rPr lang="fr-FR" dirty="0">
              <a:solidFill>
                <a:schemeClr val="tx2"/>
              </a:solidFill>
            </a:rPr>
            <a:t>Des mobilisations internationales (jeunesse, médias...) croissantes : 1988 : Johnny Clegg, « le Zoulou blanc », et </a:t>
          </a:r>
          <a:r>
            <a:rPr lang="fr-FR" dirty="0" err="1">
              <a:solidFill>
                <a:schemeClr val="tx2"/>
              </a:solidFill>
            </a:rPr>
            <a:t>Savuka</a:t>
          </a:r>
          <a:r>
            <a:rPr lang="fr-FR" dirty="0">
              <a:solidFill>
                <a:schemeClr val="tx2"/>
              </a:solidFill>
            </a:rPr>
            <a:t>,  </a:t>
          </a:r>
          <a:r>
            <a:rPr lang="fr-FR" i="1" dirty="0" err="1">
              <a:solidFill>
                <a:schemeClr val="tx2"/>
              </a:solidFill>
            </a:rPr>
            <a:t>Asimbonanga</a:t>
          </a:r>
          <a:r>
            <a:rPr lang="fr-FR" i="1" dirty="0">
              <a:solidFill>
                <a:schemeClr val="tx2"/>
              </a:solidFill>
            </a:rPr>
            <a:t>; </a:t>
          </a:r>
          <a:r>
            <a:rPr lang="fr-FR" dirty="0">
              <a:solidFill>
                <a:schemeClr val="tx2"/>
              </a:solidFill>
            </a:rPr>
            <a:t>1986 </a:t>
          </a:r>
          <a:r>
            <a:rPr lang="fr-FR" i="1" dirty="0">
              <a:solidFill>
                <a:schemeClr val="tx2"/>
              </a:solidFill>
            </a:rPr>
            <a:t>Nelson Mandela </a:t>
          </a:r>
          <a:r>
            <a:rPr lang="fr-FR" dirty="0">
              <a:solidFill>
                <a:schemeClr val="tx2"/>
              </a:solidFill>
            </a:rPr>
            <a:t>de </a:t>
          </a:r>
          <a:r>
            <a:rPr lang="fr-FR" dirty="0" err="1">
              <a:solidFill>
                <a:schemeClr val="tx2"/>
              </a:solidFill>
            </a:rPr>
            <a:t>Youssou</a:t>
          </a:r>
          <a:r>
            <a:rPr lang="fr-FR" dirty="0">
              <a:solidFill>
                <a:schemeClr val="tx2"/>
              </a:solidFill>
            </a:rPr>
            <a:t> N’Dour, </a:t>
          </a:r>
          <a:r>
            <a:rPr lang="fr-FR" i="1" dirty="0">
              <a:solidFill>
                <a:schemeClr val="tx2"/>
              </a:solidFill>
            </a:rPr>
            <a:t>1988 : Mandela Day </a:t>
          </a:r>
          <a:r>
            <a:rPr lang="fr-FR" dirty="0">
              <a:solidFill>
                <a:schemeClr val="tx2"/>
              </a:solidFill>
            </a:rPr>
            <a:t>de Simple </a:t>
          </a:r>
          <a:r>
            <a:rPr lang="fr-FR" dirty="0" err="1">
              <a:solidFill>
                <a:schemeClr val="tx2"/>
              </a:solidFill>
            </a:rPr>
            <a:t>Minds</a:t>
          </a:r>
          <a:r>
            <a:rPr lang="fr-FR" dirty="0">
              <a:solidFill>
                <a:schemeClr val="tx2"/>
              </a:solidFill>
            </a:rPr>
            <a:t>, Concert géant à Wembley à Londres pour les 70 ans de Mandela diffusé dans 67 pays.</a:t>
          </a:r>
        </a:p>
      </dgm:t>
    </dgm:pt>
    <dgm:pt modelId="{24B869A6-DBD8-B941-A941-3E535DBB2002}" type="parTrans" cxnId="{61BE294C-A5E6-604C-BC8C-E3BD5E1E2398}">
      <dgm:prSet/>
      <dgm:spPr/>
      <dgm:t>
        <a:bodyPr/>
        <a:lstStyle/>
        <a:p>
          <a:endParaRPr lang="fr-FR">
            <a:solidFill>
              <a:schemeClr val="tx2"/>
            </a:solidFill>
          </a:endParaRPr>
        </a:p>
      </dgm:t>
    </dgm:pt>
    <dgm:pt modelId="{8FB1EC2A-5ABA-2E40-9970-9A4B22200AFB}" type="sibTrans" cxnId="{61BE294C-A5E6-604C-BC8C-E3BD5E1E2398}">
      <dgm:prSet/>
      <dgm:spPr/>
      <dgm:t>
        <a:bodyPr/>
        <a:lstStyle/>
        <a:p>
          <a:endParaRPr lang="fr-FR">
            <a:solidFill>
              <a:schemeClr val="tx2"/>
            </a:solidFill>
          </a:endParaRPr>
        </a:p>
      </dgm:t>
    </dgm:pt>
    <dgm:pt modelId="{CCF68C27-26CE-BC44-8386-9EB14EC015A9}">
      <dgm:prSet/>
      <dgm:spPr>
        <a:solidFill>
          <a:schemeClr val="bg1"/>
        </a:solidFill>
      </dgm:spPr>
      <dgm:t>
        <a:bodyPr/>
        <a:lstStyle/>
        <a:p>
          <a:r>
            <a:rPr lang="fr-FR" dirty="0">
              <a:solidFill>
                <a:schemeClr val="tx2"/>
              </a:solidFill>
              <a:latin typeface="+mn-lt"/>
            </a:rPr>
            <a:t>Milieu des années 1980 : Le système est dans l’impasse sur le plan politique (émeutes) et économique.</a:t>
          </a:r>
          <a:endParaRPr lang="fr-FR" dirty="0">
            <a:solidFill>
              <a:schemeClr val="tx2"/>
            </a:solidFill>
          </a:endParaRPr>
        </a:p>
      </dgm:t>
    </dgm:pt>
    <dgm:pt modelId="{0C1C9086-512D-DD4E-970D-1E21F8A8ECBE}" type="parTrans" cxnId="{02937561-1EF2-A842-8BFF-DBF4C9B88454}">
      <dgm:prSet/>
      <dgm:spPr/>
      <dgm:t>
        <a:bodyPr/>
        <a:lstStyle/>
        <a:p>
          <a:endParaRPr lang="fr-FR">
            <a:solidFill>
              <a:schemeClr val="tx2"/>
            </a:solidFill>
          </a:endParaRPr>
        </a:p>
      </dgm:t>
    </dgm:pt>
    <dgm:pt modelId="{92EE5D4D-9E58-2C4D-8A7A-70208E02CC8D}" type="sibTrans" cxnId="{02937561-1EF2-A842-8BFF-DBF4C9B88454}">
      <dgm:prSet/>
      <dgm:spPr/>
      <dgm:t>
        <a:bodyPr/>
        <a:lstStyle/>
        <a:p>
          <a:endParaRPr lang="fr-FR">
            <a:solidFill>
              <a:schemeClr val="tx2"/>
            </a:solidFill>
          </a:endParaRPr>
        </a:p>
      </dgm:t>
    </dgm:pt>
    <dgm:pt modelId="{B758FBC9-7913-644F-BB94-DFA9A4B71A72}">
      <dgm:prSet/>
      <dgm:spPr/>
      <dgm:t>
        <a:bodyPr/>
        <a:lstStyle/>
        <a:p>
          <a:r>
            <a:rPr lang="fr-FR" dirty="0">
              <a:solidFill>
                <a:schemeClr val="tx2"/>
              </a:solidFill>
            </a:rPr>
            <a:t>De timides réformes dès le milieu des années 1980 (syndicalisme, ouverture aux métis et Indiens, début d’abrogation des lois d’apartheid). Négociations secrètes avec l’ANC depuis 1985.</a:t>
          </a:r>
        </a:p>
      </dgm:t>
    </dgm:pt>
    <dgm:pt modelId="{14274272-BEDD-F24B-9841-C1C2F5A5DD59}" type="parTrans" cxnId="{8C02565D-3268-6D46-9603-020FD8871103}">
      <dgm:prSet/>
      <dgm:spPr/>
      <dgm:t>
        <a:bodyPr/>
        <a:lstStyle/>
        <a:p>
          <a:endParaRPr lang="fr-FR">
            <a:solidFill>
              <a:schemeClr val="tx2"/>
            </a:solidFill>
          </a:endParaRPr>
        </a:p>
      </dgm:t>
    </dgm:pt>
    <dgm:pt modelId="{C08D9EB4-0F78-CF4E-A7FE-2836E831FD92}" type="sibTrans" cxnId="{8C02565D-3268-6D46-9603-020FD8871103}">
      <dgm:prSet/>
      <dgm:spPr/>
      <dgm:t>
        <a:bodyPr/>
        <a:lstStyle/>
        <a:p>
          <a:endParaRPr lang="fr-FR">
            <a:solidFill>
              <a:schemeClr val="tx2"/>
            </a:solidFill>
          </a:endParaRPr>
        </a:p>
      </dgm:t>
    </dgm:pt>
    <dgm:pt modelId="{E31B261A-6B6B-7D44-8816-947F58253D0D}">
      <dgm:prSet/>
      <dgm:spPr/>
      <dgm:t>
        <a:bodyPr/>
        <a:lstStyle/>
        <a:p>
          <a:r>
            <a:rPr lang="fr-FR" dirty="0">
              <a:solidFill>
                <a:schemeClr val="tx2"/>
              </a:solidFill>
              <a:latin typeface="+mn-lt"/>
            </a:rPr>
            <a:t>Dégradation de l’image internationale de l’Afrique du sud et isolement croissant sur la scène internationale. </a:t>
          </a:r>
          <a:endParaRPr lang="fr-FR" dirty="0">
            <a:solidFill>
              <a:schemeClr val="tx2"/>
            </a:solidFill>
          </a:endParaRPr>
        </a:p>
      </dgm:t>
    </dgm:pt>
    <dgm:pt modelId="{09515D57-6AAD-2A46-9C80-7EC88EBA28E7}" type="parTrans" cxnId="{46D30F5C-B946-E14B-AD58-988B3D92331E}">
      <dgm:prSet/>
      <dgm:spPr/>
      <dgm:t>
        <a:bodyPr/>
        <a:lstStyle/>
        <a:p>
          <a:endParaRPr lang="fr-FR">
            <a:solidFill>
              <a:schemeClr val="tx2"/>
            </a:solidFill>
          </a:endParaRPr>
        </a:p>
      </dgm:t>
    </dgm:pt>
    <dgm:pt modelId="{008D7D41-8CCB-5642-BDD2-5136D1F357C9}" type="sibTrans" cxnId="{46D30F5C-B946-E14B-AD58-988B3D92331E}">
      <dgm:prSet/>
      <dgm:spPr/>
      <dgm:t>
        <a:bodyPr/>
        <a:lstStyle/>
        <a:p>
          <a:endParaRPr lang="fr-FR">
            <a:solidFill>
              <a:schemeClr val="tx2"/>
            </a:solidFill>
          </a:endParaRPr>
        </a:p>
      </dgm:t>
    </dgm:pt>
    <dgm:pt modelId="{C85671C6-BB09-A949-802B-884AEC07D038}">
      <dgm:prSet/>
      <dgm:spPr/>
      <dgm:t>
        <a:bodyPr/>
        <a:lstStyle/>
        <a:p>
          <a:r>
            <a:rPr lang="fr-FR" dirty="0">
              <a:solidFill>
                <a:schemeClr val="tx2"/>
              </a:solidFill>
              <a:latin typeface="+mn-lt"/>
            </a:rPr>
            <a:t>L’embargo contribue à aggraver la situation économique.</a:t>
          </a:r>
          <a:endParaRPr lang="fr-FR" dirty="0">
            <a:solidFill>
              <a:schemeClr val="tx2"/>
            </a:solidFill>
          </a:endParaRPr>
        </a:p>
      </dgm:t>
    </dgm:pt>
    <dgm:pt modelId="{1FF612B9-383F-F84B-95C4-797C62ACC38C}" type="parTrans" cxnId="{8BD6F1F0-CA8D-E946-8141-8D064117E6C7}">
      <dgm:prSet/>
      <dgm:spPr/>
      <dgm:t>
        <a:bodyPr/>
        <a:lstStyle/>
        <a:p>
          <a:endParaRPr lang="fr-FR">
            <a:solidFill>
              <a:schemeClr val="tx2"/>
            </a:solidFill>
          </a:endParaRPr>
        </a:p>
      </dgm:t>
    </dgm:pt>
    <dgm:pt modelId="{DCC82F43-FBAF-7E44-AF2F-7DAB9AB26F05}" type="sibTrans" cxnId="{8BD6F1F0-CA8D-E946-8141-8D064117E6C7}">
      <dgm:prSet/>
      <dgm:spPr/>
      <dgm:t>
        <a:bodyPr/>
        <a:lstStyle/>
        <a:p>
          <a:endParaRPr lang="fr-FR">
            <a:solidFill>
              <a:schemeClr val="tx2"/>
            </a:solidFill>
          </a:endParaRPr>
        </a:p>
      </dgm:t>
    </dgm:pt>
    <dgm:pt modelId="{7E06F89B-001B-504E-964B-28F2F9380337}">
      <dgm:prSet phldrT="[Texte]"/>
      <dgm:spPr/>
      <dgm:t>
        <a:bodyPr/>
        <a:lstStyle/>
        <a:p>
          <a:r>
            <a:rPr lang="fr-FR" dirty="0">
              <a:solidFill>
                <a:schemeClr val="tx2"/>
              </a:solidFill>
            </a:rPr>
            <a:t>La fin de la guerre froide :</a:t>
          </a:r>
        </a:p>
      </dgm:t>
    </dgm:pt>
    <dgm:pt modelId="{A73BE5AE-4E26-B047-A6B3-62691162A553}" type="parTrans" cxnId="{E0518BE4-E6F0-854A-900D-F21BEC499E18}">
      <dgm:prSet/>
      <dgm:spPr/>
      <dgm:t>
        <a:bodyPr/>
        <a:lstStyle/>
        <a:p>
          <a:endParaRPr lang="fr-FR">
            <a:solidFill>
              <a:schemeClr val="tx2"/>
            </a:solidFill>
          </a:endParaRPr>
        </a:p>
      </dgm:t>
    </dgm:pt>
    <dgm:pt modelId="{C1809988-C6D2-DD4F-986A-1E95C0B8026C}" type="sibTrans" cxnId="{E0518BE4-E6F0-854A-900D-F21BEC499E18}">
      <dgm:prSet/>
      <dgm:spPr/>
      <dgm:t>
        <a:bodyPr/>
        <a:lstStyle/>
        <a:p>
          <a:endParaRPr lang="fr-FR">
            <a:solidFill>
              <a:schemeClr val="tx2"/>
            </a:solidFill>
          </a:endParaRPr>
        </a:p>
      </dgm:t>
    </dgm:pt>
    <dgm:pt modelId="{3E224305-B92F-6444-8F7E-22E59F81E47C}">
      <dgm:prSet phldrT="[Texte]"/>
      <dgm:spPr/>
      <dgm:t>
        <a:bodyPr/>
        <a:lstStyle/>
        <a:p>
          <a:r>
            <a:rPr lang="fr-FR" b="1" dirty="0">
              <a:solidFill>
                <a:schemeClr val="tx2"/>
              </a:solidFill>
            </a:rPr>
            <a:t>11 février 1990 : Libération de Nelson Mandela et discours de Nelson Mandela au peuple : il se déclare « son humble serviteur ». </a:t>
          </a:r>
          <a:endParaRPr lang="fr-FR" dirty="0">
            <a:solidFill>
              <a:schemeClr val="tx2"/>
            </a:solidFill>
          </a:endParaRPr>
        </a:p>
      </dgm:t>
    </dgm:pt>
    <dgm:pt modelId="{73A41DD6-92D2-164E-AADA-9F1E23E64137}" type="parTrans" cxnId="{BAF9E2F6-263D-6347-941D-E58B0BC101B3}">
      <dgm:prSet/>
      <dgm:spPr/>
      <dgm:t>
        <a:bodyPr/>
        <a:lstStyle/>
        <a:p>
          <a:endParaRPr lang="fr-FR">
            <a:solidFill>
              <a:schemeClr val="tx2"/>
            </a:solidFill>
          </a:endParaRPr>
        </a:p>
      </dgm:t>
    </dgm:pt>
    <dgm:pt modelId="{1D0DCDF9-EDF7-A54A-B7BD-A390FBF18E36}" type="sibTrans" cxnId="{BAF9E2F6-263D-6347-941D-E58B0BC101B3}">
      <dgm:prSet/>
      <dgm:spPr/>
      <dgm:t>
        <a:bodyPr/>
        <a:lstStyle/>
        <a:p>
          <a:endParaRPr lang="fr-FR">
            <a:solidFill>
              <a:schemeClr val="tx2"/>
            </a:solidFill>
          </a:endParaRPr>
        </a:p>
      </dgm:t>
    </dgm:pt>
    <dgm:pt modelId="{D2028312-A828-1C47-B0D0-73FC40D29DE6}">
      <dgm:prSet/>
      <dgm:spPr/>
      <dgm:t>
        <a:bodyPr/>
        <a:lstStyle/>
        <a:p>
          <a:r>
            <a:rPr lang="fr-FR" dirty="0">
              <a:solidFill>
                <a:schemeClr val="tx2"/>
              </a:solidFill>
            </a:rPr>
            <a:t> 1989 : chute du Mur </a:t>
          </a:r>
          <a:r>
            <a:rPr lang="fr-FR" dirty="0">
              <a:solidFill>
                <a:schemeClr val="tx2"/>
              </a:solidFill>
              <a:sym typeface="Wingdings" pitchFamily="2" charset="2"/>
            </a:rPr>
            <a:t> le communisme n’est plus une menace. </a:t>
          </a:r>
          <a:endParaRPr lang="fr-FR" dirty="0">
            <a:solidFill>
              <a:schemeClr val="tx2"/>
            </a:solidFill>
          </a:endParaRPr>
        </a:p>
      </dgm:t>
    </dgm:pt>
    <dgm:pt modelId="{B3CD5CB5-1B16-374E-ADB8-96E17E45DC5D}" type="parTrans" cxnId="{B5C06219-2BAA-1B4F-8660-C4E71D5B4F16}">
      <dgm:prSet/>
      <dgm:spPr/>
      <dgm:t>
        <a:bodyPr/>
        <a:lstStyle/>
        <a:p>
          <a:endParaRPr lang="fr-FR">
            <a:solidFill>
              <a:schemeClr val="tx2"/>
            </a:solidFill>
          </a:endParaRPr>
        </a:p>
      </dgm:t>
    </dgm:pt>
    <dgm:pt modelId="{B2B1DD8E-887B-CE4B-9C71-38A718346D95}" type="sibTrans" cxnId="{B5C06219-2BAA-1B4F-8660-C4E71D5B4F16}">
      <dgm:prSet/>
      <dgm:spPr/>
      <dgm:t>
        <a:bodyPr/>
        <a:lstStyle/>
        <a:p>
          <a:endParaRPr lang="fr-FR">
            <a:solidFill>
              <a:schemeClr val="tx2"/>
            </a:solidFill>
          </a:endParaRPr>
        </a:p>
      </dgm:t>
    </dgm:pt>
    <dgm:pt modelId="{C9DA6AC3-B72A-6041-80F4-F40796291173}">
      <dgm:prSet phldrT="[Texte]"/>
      <dgm:spPr/>
      <dgm:t>
        <a:bodyPr/>
        <a:lstStyle/>
        <a:p>
          <a:r>
            <a:rPr lang="fr-FR" dirty="0">
              <a:solidFill>
                <a:schemeClr val="tx2"/>
              </a:solidFill>
            </a:rPr>
            <a:t>Sommet de Moscou de 1988 : l’URSS veut arrêter l’aide militaire à la Namibie moyennant le retrait des troupes sud-africaines) le bloc de l’Ouest lâche l’Afrique du sud. </a:t>
          </a:r>
        </a:p>
      </dgm:t>
    </dgm:pt>
    <dgm:pt modelId="{D58340A6-52D9-9743-8D3B-59A87A0E8164}" type="parTrans" cxnId="{8F2C8627-9E41-7D4F-BD76-323E7D461EE1}">
      <dgm:prSet/>
      <dgm:spPr/>
      <dgm:t>
        <a:bodyPr/>
        <a:lstStyle/>
        <a:p>
          <a:endParaRPr lang="fr-FR">
            <a:solidFill>
              <a:schemeClr val="tx2"/>
            </a:solidFill>
          </a:endParaRPr>
        </a:p>
      </dgm:t>
    </dgm:pt>
    <dgm:pt modelId="{F487FF09-07F0-9F48-9A0F-9BC07A233A2D}" type="sibTrans" cxnId="{8F2C8627-9E41-7D4F-BD76-323E7D461EE1}">
      <dgm:prSet/>
      <dgm:spPr/>
      <dgm:t>
        <a:bodyPr/>
        <a:lstStyle/>
        <a:p>
          <a:endParaRPr lang="fr-FR">
            <a:solidFill>
              <a:schemeClr val="tx2"/>
            </a:solidFill>
          </a:endParaRPr>
        </a:p>
      </dgm:t>
    </dgm:pt>
    <dgm:pt modelId="{1C821BE4-45C0-6048-B7B5-AD3A8F1D11B8}">
      <dgm:prSet phldrT="[Texte]"/>
      <dgm:spPr/>
      <dgm:t>
        <a:bodyPr/>
        <a:lstStyle/>
        <a:p>
          <a:r>
            <a:rPr lang="fr-FR" dirty="0">
              <a:solidFill>
                <a:schemeClr val="tx2"/>
              </a:solidFill>
            </a:rPr>
            <a:t>Déclaration de Harare de l’ANC. </a:t>
          </a:r>
        </a:p>
      </dgm:t>
    </dgm:pt>
    <dgm:pt modelId="{C34D4CD5-436C-994B-A886-ACD69AD65B12}" type="parTrans" cxnId="{BCDEBFFD-1396-DB42-A9BB-51D1DFDC8F24}">
      <dgm:prSet/>
      <dgm:spPr/>
      <dgm:t>
        <a:bodyPr/>
        <a:lstStyle/>
        <a:p>
          <a:endParaRPr lang="fr-FR"/>
        </a:p>
      </dgm:t>
    </dgm:pt>
    <dgm:pt modelId="{246D93D6-1056-B04C-939D-21C9E337D237}" type="sibTrans" cxnId="{BCDEBFFD-1396-DB42-A9BB-51D1DFDC8F24}">
      <dgm:prSet/>
      <dgm:spPr/>
      <dgm:t>
        <a:bodyPr/>
        <a:lstStyle/>
        <a:p>
          <a:endParaRPr lang="fr-FR"/>
        </a:p>
      </dgm:t>
    </dgm:pt>
    <dgm:pt modelId="{A8ABAA62-5ECB-8E47-86D0-1632B99B9241}">
      <dgm:prSet phldrT="[Texte]"/>
      <dgm:spPr/>
      <dgm:t>
        <a:bodyPr/>
        <a:lstStyle/>
        <a:p>
          <a:r>
            <a:rPr lang="fr-FR" dirty="0">
              <a:solidFill>
                <a:schemeClr val="tx2"/>
              </a:solidFill>
            </a:rPr>
            <a:t>Avril 1994 : première élections libres et multiraciales. 10 mai 1994 : Nelson Mandela, président de la République sud-africaine.</a:t>
          </a:r>
        </a:p>
      </dgm:t>
    </dgm:pt>
    <dgm:pt modelId="{2BF4BCEE-E4D8-7F4D-B160-3B199AECD8C9}" type="parTrans" cxnId="{CFA3266A-68E9-5F48-A6DA-60877322F8D7}">
      <dgm:prSet/>
      <dgm:spPr/>
      <dgm:t>
        <a:bodyPr/>
        <a:lstStyle/>
        <a:p>
          <a:endParaRPr lang="fr-FR"/>
        </a:p>
      </dgm:t>
    </dgm:pt>
    <dgm:pt modelId="{BA73E1FC-8A9F-A240-B099-E06AEEE6DE69}" type="sibTrans" cxnId="{CFA3266A-68E9-5F48-A6DA-60877322F8D7}">
      <dgm:prSet/>
      <dgm:spPr/>
      <dgm:t>
        <a:bodyPr/>
        <a:lstStyle/>
        <a:p>
          <a:endParaRPr lang="fr-FR"/>
        </a:p>
      </dgm:t>
    </dgm:pt>
    <dgm:pt modelId="{10222C29-6AD6-544E-9D8A-F0619F671698}">
      <dgm:prSet phldrT="[Texte]"/>
      <dgm:spPr>
        <a:solidFill>
          <a:schemeClr val="tx2">
            <a:lumMod val="60000"/>
            <a:lumOff val="40000"/>
            <a:alpha val="90000"/>
          </a:schemeClr>
        </a:solidFill>
      </dgm:spPr>
      <dgm:t>
        <a:bodyPr/>
        <a:lstStyle/>
        <a:p>
          <a:r>
            <a:rPr lang="fr-FR" dirty="0">
              <a:solidFill>
                <a:schemeClr val="tx2"/>
              </a:solidFill>
            </a:rPr>
            <a:t>1994-1999: présidence de Nelson Mandela, vers l’ère </a:t>
          </a:r>
          <a:r>
            <a:rPr lang="fr-FR" dirty="0" err="1">
              <a:solidFill>
                <a:schemeClr val="tx2"/>
              </a:solidFill>
            </a:rPr>
            <a:t>post-Apartheid</a:t>
          </a:r>
          <a:endParaRPr lang="fr-FR" dirty="0">
            <a:solidFill>
              <a:schemeClr val="tx2"/>
            </a:solidFill>
          </a:endParaRPr>
        </a:p>
      </dgm:t>
    </dgm:pt>
    <dgm:pt modelId="{49AB19E8-A644-374A-A40A-27AAC7CA4534}" type="parTrans" cxnId="{AF7124DE-12FD-1B48-8A71-3180FB5A7BA3}">
      <dgm:prSet/>
      <dgm:spPr/>
      <dgm:t>
        <a:bodyPr/>
        <a:lstStyle/>
        <a:p>
          <a:endParaRPr lang="fr-FR"/>
        </a:p>
      </dgm:t>
    </dgm:pt>
    <dgm:pt modelId="{033E04F5-3822-F346-90F5-6A262CDC0077}" type="sibTrans" cxnId="{AF7124DE-12FD-1B48-8A71-3180FB5A7BA3}">
      <dgm:prSet/>
      <dgm:spPr/>
      <dgm:t>
        <a:bodyPr/>
        <a:lstStyle/>
        <a:p>
          <a:endParaRPr lang="fr-FR"/>
        </a:p>
      </dgm:t>
    </dgm:pt>
    <dgm:pt modelId="{A6D5B4F5-9842-7F4B-9BB2-CE53BFF50A87}">
      <dgm:prSet phldrT="[Texte]"/>
      <dgm:spPr/>
      <dgm:t>
        <a:bodyPr/>
        <a:lstStyle/>
        <a:p>
          <a:endParaRPr lang="fr-FR" dirty="0">
            <a:solidFill>
              <a:schemeClr val="tx2"/>
            </a:solidFill>
          </a:endParaRPr>
        </a:p>
      </dgm:t>
    </dgm:pt>
    <dgm:pt modelId="{E5757241-C3DD-964E-9C5B-CA1B74CE3A0E}" type="parTrans" cxnId="{9E6CB6A0-2792-8241-B714-2CD40A8E4B9E}">
      <dgm:prSet/>
      <dgm:spPr/>
      <dgm:t>
        <a:bodyPr/>
        <a:lstStyle/>
        <a:p>
          <a:endParaRPr lang="fr-FR"/>
        </a:p>
      </dgm:t>
    </dgm:pt>
    <dgm:pt modelId="{28EA48F9-C9DA-7E48-BF3F-8D11BB899396}" type="sibTrans" cxnId="{9E6CB6A0-2792-8241-B714-2CD40A8E4B9E}">
      <dgm:prSet/>
      <dgm:spPr/>
      <dgm:t>
        <a:bodyPr/>
        <a:lstStyle/>
        <a:p>
          <a:endParaRPr lang="fr-FR"/>
        </a:p>
      </dgm:t>
    </dgm:pt>
    <dgm:pt modelId="{E548C809-0602-624B-AE7F-5AAFB6B343CB}">
      <dgm:prSet phldrT="[Texte]"/>
      <dgm:spPr/>
      <dgm:t>
        <a:bodyPr/>
        <a:lstStyle/>
        <a:p>
          <a:r>
            <a:rPr lang="fr-FR" dirty="0">
              <a:solidFill>
                <a:schemeClr val="tx2"/>
              </a:solidFill>
            </a:rPr>
            <a:t>Mandela et De </a:t>
          </a:r>
          <a:r>
            <a:rPr lang="fr-FR" dirty="0" err="1">
              <a:solidFill>
                <a:schemeClr val="tx2"/>
              </a:solidFill>
            </a:rPr>
            <a:t>Klerk</a:t>
          </a:r>
          <a:r>
            <a:rPr lang="fr-FR" dirty="0">
              <a:solidFill>
                <a:schemeClr val="tx2"/>
              </a:solidFill>
            </a:rPr>
            <a:t>, prix Nobel de la paix (1993)</a:t>
          </a:r>
        </a:p>
      </dgm:t>
    </dgm:pt>
    <dgm:pt modelId="{5C413154-C9FA-074B-913C-8735D6CDB6E7}" type="parTrans" cxnId="{0C45A67D-1BFC-4F40-887D-A174D0261EC9}">
      <dgm:prSet/>
      <dgm:spPr/>
      <dgm:t>
        <a:bodyPr/>
        <a:lstStyle/>
        <a:p>
          <a:endParaRPr lang="fr-FR"/>
        </a:p>
      </dgm:t>
    </dgm:pt>
    <dgm:pt modelId="{F9916001-B2B0-0740-A2A7-2152B1C34208}" type="sibTrans" cxnId="{0C45A67D-1BFC-4F40-887D-A174D0261EC9}">
      <dgm:prSet/>
      <dgm:spPr/>
      <dgm:t>
        <a:bodyPr/>
        <a:lstStyle/>
        <a:p>
          <a:endParaRPr lang="fr-FR"/>
        </a:p>
      </dgm:t>
    </dgm:pt>
    <dgm:pt modelId="{FF13A12A-E61C-A74F-85C4-2ED68044FDE8}">
      <dgm:prSet phldrT="[Texte]"/>
      <dgm:spPr/>
      <dgm:t>
        <a:bodyPr/>
        <a:lstStyle/>
        <a:p>
          <a:r>
            <a:rPr lang="fr-FR" dirty="0">
              <a:solidFill>
                <a:schemeClr val="tx2"/>
              </a:solidFill>
            </a:rPr>
            <a:t>Ecriture de la Constitution (1995-1996) et instauration de la commission </a:t>
          </a:r>
          <a:r>
            <a:rPr lang="fr-FR" i="1" dirty="0">
              <a:solidFill>
                <a:schemeClr val="tx2"/>
              </a:solidFill>
            </a:rPr>
            <a:t>Vérité et réconciliation </a:t>
          </a:r>
          <a:r>
            <a:rPr lang="fr-FR" i="0" dirty="0">
              <a:solidFill>
                <a:schemeClr val="tx2"/>
              </a:solidFill>
            </a:rPr>
            <a:t>(un </a:t>
          </a:r>
          <a:r>
            <a:rPr lang="fr-FR" b="1" i="0" dirty="0">
              <a:solidFill>
                <a:schemeClr val="tx2"/>
              </a:solidFill>
            </a:rPr>
            <a:t>processus inédit de justice </a:t>
          </a:r>
          <a:r>
            <a:rPr lang="fr-FR" b="1" i="0" dirty="0" err="1">
              <a:solidFill>
                <a:schemeClr val="tx2"/>
              </a:solidFill>
            </a:rPr>
            <a:t>restaurative</a:t>
          </a:r>
          <a:r>
            <a:rPr lang="fr-FR" b="1" i="0" dirty="0">
              <a:solidFill>
                <a:schemeClr val="tx2"/>
              </a:solidFill>
            </a:rPr>
            <a:t> </a:t>
          </a:r>
          <a:r>
            <a:rPr lang="fr-FR" i="0" dirty="0">
              <a:solidFill>
                <a:schemeClr val="tx2"/>
              </a:solidFill>
            </a:rPr>
            <a:t>sous la présidence de Desmond Tutu) : accueil des témoignages des criminels et des victimes en vue d’une éventuelle amnistie s’il s’agit de motifs politiques (en échange de toute la vérité)</a:t>
          </a:r>
        </a:p>
      </dgm:t>
    </dgm:pt>
    <dgm:pt modelId="{6D8F965F-C713-2943-B3E7-E641966F8966}" type="parTrans" cxnId="{6EFF0F4E-D4F9-4243-9C03-39E7120D0418}">
      <dgm:prSet/>
      <dgm:spPr/>
      <dgm:t>
        <a:bodyPr/>
        <a:lstStyle/>
        <a:p>
          <a:endParaRPr lang="fr-FR"/>
        </a:p>
      </dgm:t>
    </dgm:pt>
    <dgm:pt modelId="{AFCADA53-C2EC-4E47-A85B-B8F7DEF3A8E3}" type="sibTrans" cxnId="{6EFF0F4E-D4F9-4243-9C03-39E7120D0418}">
      <dgm:prSet/>
      <dgm:spPr/>
      <dgm:t>
        <a:bodyPr/>
        <a:lstStyle/>
        <a:p>
          <a:endParaRPr lang="fr-FR"/>
        </a:p>
      </dgm:t>
    </dgm:pt>
    <dgm:pt modelId="{22FBF656-9A48-904B-8462-012BEF590241}">
      <dgm:prSet phldrT="[Texte]"/>
      <dgm:spPr/>
      <dgm:t>
        <a:bodyPr/>
        <a:lstStyle/>
        <a:p>
          <a:r>
            <a:rPr lang="fr-FR" dirty="0">
              <a:solidFill>
                <a:schemeClr val="tx2"/>
              </a:solidFill>
            </a:rPr>
            <a:t>Gouvernement d’union nationale</a:t>
          </a:r>
        </a:p>
      </dgm:t>
    </dgm:pt>
    <dgm:pt modelId="{F97EF4AD-5E36-344E-9C50-148644FA35FF}" type="parTrans" cxnId="{38FAC5E5-ECE1-5646-A105-2AE16374EA57}">
      <dgm:prSet/>
      <dgm:spPr/>
      <dgm:t>
        <a:bodyPr/>
        <a:lstStyle/>
        <a:p>
          <a:endParaRPr lang="fr-FR"/>
        </a:p>
      </dgm:t>
    </dgm:pt>
    <dgm:pt modelId="{186D0F93-56E2-C541-BDD1-7CB918C2F7A5}" type="sibTrans" cxnId="{38FAC5E5-ECE1-5646-A105-2AE16374EA57}">
      <dgm:prSet/>
      <dgm:spPr/>
      <dgm:t>
        <a:bodyPr/>
        <a:lstStyle/>
        <a:p>
          <a:endParaRPr lang="fr-FR"/>
        </a:p>
      </dgm:t>
    </dgm:pt>
    <dgm:pt modelId="{F835CF82-7965-9B40-9E35-84100F0307A0}">
      <dgm:prSet phldrT="[Texte]"/>
      <dgm:spPr/>
      <dgm:t>
        <a:bodyPr/>
        <a:lstStyle/>
        <a:p>
          <a:r>
            <a:rPr lang="fr-FR" dirty="0">
              <a:solidFill>
                <a:schemeClr val="tx2"/>
              </a:solidFill>
            </a:rPr>
            <a:t>1996 : l’</a:t>
          </a:r>
          <a:r>
            <a:rPr lang="fr-FR" dirty="0" err="1">
              <a:solidFill>
                <a:schemeClr val="tx2"/>
              </a:solidFill>
            </a:rPr>
            <a:t>Inkhata</a:t>
          </a:r>
          <a:r>
            <a:rPr lang="fr-FR" dirty="0">
              <a:solidFill>
                <a:schemeClr val="tx2"/>
              </a:solidFill>
            </a:rPr>
            <a:t> accepte de participer aux élections.</a:t>
          </a:r>
        </a:p>
      </dgm:t>
    </dgm:pt>
    <dgm:pt modelId="{C6AE3AB1-B314-DA40-B761-91FEE4E2BEA3}" type="parTrans" cxnId="{D9C1A453-BB60-D94B-8810-788F1C3FDC4C}">
      <dgm:prSet/>
      <dgm:spPr/>
      <dgm:t>
        <a:bodyPr/>
        <a:lstStyle/>
        <a:p>
          <a:endParaRPr lang="fr-FR"/>
        </a:p>
      </dgm:t>
    </dgm:pt>
    <dgm:pt modelId="{102D244A-FEE1-2B4A-9AA8-78EAAFD575FC}" type="sibTrans" cxnId="{D9C1A453-BB60-D94B-8810-788F1C3FDC4C}">
      <dgm:prSet/>
      <dgm:spPr/>
      <dgm:t>
        <a:bodyPr/>
        <a:lstStyle/>
        <a:p>
          <a:endParaRPr lang="fr-FR"/>
        </a:p>
      </dgm:t>
    </dgm:pt>
    <dgm:pt modelId="{7D6A1958-655E-404E-9153-9BA45FDCF582}">
      <dgm:prSet phldrT="[Texte]"/>
      <dgm:spPr/>
      <dgm:t>
        <a:bodyPr/>
        <a:lstStyle/>
        <a:p>
          <a:r>
            <a:rPr lang="fr-FR" dirty="0">
              <a:solidFill>
                <a:schemeClr val="tx2"/>
              </a:solidFill>
            </a:rPr>
            <a:t>Mai 1994 : l’ONU lèvre son embargo et l’Afrique du Sud réintègre le Commonwealth. </a:t>
          </a:r>
        </a:p>
      </dgm:t>
    </dgm:pt>
    <dgm:pt modelId="{29C06CF5-8454-B649-A1E1-0EC9DCA27F26}" type="parTrans" cxnId="{88BC44B7-1777-484F-B426-7063282CA417}">
      <dgm:prSet/>
      <dgm:spPr/>
      <dgm:t>
        <a:bodyPr/>
        <a:lstStyle/>
        <a:p>
          <a:endParaRPr lang="fr-FR"/>
        </a:p>
      </dgm:t>
    </dgm:pt>
    <dgm:pt modelId="{4FF308FE-72B0-7B46-B553-BD1A7741F46E}" type="sibTrans" cxnId="{88BC44B7-1777-484F-B426-7063282CA417}">
      <dgm:prSet/>
      <dgm:spPr/>
      <dgm:t>
        <a:bodyPr/>
        <a:lstStyle/>
        <a:p>
          <a:endParaRPr lang="fr-FR"/>
        </a:p>
      </dgm:t>
    </dgm:pt>
    <dgm:pt modelId="{A0C4685A-199F-5E4A-B9B8-CA88DDDA9EB5}" type="pres">
      <dgm:prSet presAssocID="{B57C440A-53BE-A04D-A266-D2177A2D5FDC}" presName="Name0" presStyleCnt="0">
        <dgm:presLayoutVars>
          <dgm:chMax val="7"/>
          <dgm:dir/>
          <dgm:animLvl val="lvl"/>
          <dgm:resizeHandles val="exact"/>
        </dgm:presLayoutVars>
      </dgm:prSet>
      <dgm:spPr/>
      <dgm:t>
        <a:bodyPr/>
        <a:lstStyle/>
        <a:p>
          <a:endParaRPr lang="fr-FR"/>
        </a:p>
      </dgm:t>
    </dgm:pt>
    <dgm:pt modelId="{1B6A713B-5FEA-6A44-8413-A0AFC0CF2727}" type="pres">
      <dgm:prSet presAssocID="{10222C29-6AD6-544E-9D8A-F0619F671698}" presName="circle1" presStyleLbl="node1" presStyleIdx="0" presStyleCnt="5"/>
      <dgm:spPr/>
    </dgm:pt>
    <dgm:pt modelId="{E0FE1FB8-D859-5A44-B9DA-12722F1CFD0E}" type="pres">
      <dgm:prSet presAssocID="{10222C29-6AD6-544E-9D8A-F0619F671698}" presName="space" presStyleCnt="0"/>
      <dgm:spPr/>
    </dgm:pt>
    <dgm:pt modelId="{2DBF3BA8-F867-2942-8F65-30B84A16EC4A}" type="pres">
      <dgm:prSet presAssocID="{10222C29-6AD6-544E-9D8A-F0619F671698}" presName="rect1" presStyleLbl="alignAcc1" presStyleIdx="0" presStyleCnt="5"/>
      <dgm:spPr/>
      <dgm:t>
        <a:bodyPr/>
        <a:lstStyle/>
        <a:p>
          <a:endParaRPr lang="fr-FR"/>
        </a:p>
      </dgm:t>
    </dgm:pt>
    <dgm:pt modelId="{6D4B7390-200F-CF40-9F40-A4029BADBF06}" type="pres">
      <dgm:prSet presAssocID="{87D15003-EAA2-4343-9286-ABA39E6541DE}" presName="vertSpace2" presStyleLbl="node1" presStyleIdx="0" presStyleCnt="5"/>
      <dgm:spPr/>
    </dgm:pt>
    <dgm:pt modelId="{77277942-53B5-0B40-85B5-FBE0CB95A5F7}" type="pres">
      <dgm:prSet presAssocID="{87D15003-EAA2-4343-9286-ABA39E6541DE}" presName="circle2" presStyleLbl="node1" presStyleIdx="1" presStyleCnt="5"/>
      <dgm:spPr/>
    </dgm:pt>
    <dgm:pt modelId="{667F0391-853B-AD43-BBB6-655C8F3DF80F}" type="pres">
      <dgm:prSet presAssocID="{87D15003-EAA2-4343-9286-ABA39E6541DE}" presName="rect2" presStyleLbl="alignAcc1" presStyleIdx="1" presStyleCnt="5"/>
      <dgm:spPr/>
      <dgm:t>
        <a:bodyPr/>
        <a:lstStyle/>
        <a:p>
          <a:endParaRPr lang="fr-FR"/>
        </a:p>
      </dgm:t>
    </dgm:pt>
    <dgm:pt modelId="{BDAF2EA1-E314-E045-967C-55E949439ABC}" type="pres">
      <dgm:prSet presAssocID="{F7C90F09-427D-A144-B594-8A36497DAAC2}" presName="vertSpace3" presStyleLbl="node1" presStyleIdx="1" presStyleCnt="5"/>
      <dgm:spPr/>
    </dgm:pt>
    <dgm:pt modelId="{F2BFE53D-01E6-F24A-BC19-2FA40DBB119C}" type="pres">
      <dgm:prSet presAssocID="{F7C90F09-427D-A144-B594-8A36497DAAC2}" presName="circle3" presStyleLbl="node1" presStyleIdx="2" presStyleCnt="5"/>
      <dgm:spPr/>
    </dgm:pt>
    <dgm:pt modelId="{30D37C4C-44C5-AD4D-967B-DBD8962686A1}" type="pres">
      <dgm:prSet presAssocID="{F7C90F09-427D-A144-B594-8A36497DAAC2}" presName="rect3" presStyleLbl="alignAcc1" presStyleIdx="2" presStyleCnt="5"/>
      <dgm:spPr/>
      <dgm:t>
        <a:bodyPr/>
        <a:lstStyle/>
        <a:p>
          <a:endParaRPr lang="fr-FR"/>
        </a:p>
      </dgm:t>
    </dgm:pt>
    <dgm:pt modelId="{3AA6F13C-E259-0443-BA20-E6269E5BE143}" type="pres">
      <dgm:prSet presAssocID="{4965C524-47DC-0C40-9DE6-B04211760C9C}" presName="vertSpace4" presStyleLbl="node1" presStyleIdx="2" presStyleCnt="5"/>
      <dgm:spPr/>
    </dgm:pt>
    <dgm:pt modelId="{C86E8B60-79B7-4C49-85C2-AD854428C6CE}" type="pres">
      <dgm:prSet presAssocID="{4965C524-47DC-0C40-9DE6-B04211760C9C}" presName="circle4" presStyleLbl="node1" presStyleIdx="3" presStyleCnt="5"/>
      <dgm:spPr/>
    </dgm:pt>
    <dgm:pt modelId="{4F7E5684-BE82-244B-ACEA-D70B352B5D96}" type="pres">
      <dgm:prSet presAssocID="{4965C524-47DC-0C40-9DE6-B04211760C9C}" presName="rect4" presStyleLbl="alignAcc1" presStyleIdx="3" presStyleCnt="5"/>
      <dgm:spPr/>
      <dgm:t>
        <a:bodyPr/>
        <a:lstStyle/>
        <a:p>
          <a:endParaRPr lang="fr-FR"/>
        </a:p>
      </dgm:t>
    </dgm:pt>
    <dgm:pt modelId="{E3688174-D11B-E149-8B61-BEE663939E54}" type="pres">
      <dgm:prSet presAssocID="{CCF68C27-26CE-BC44-8386-9EB14EC015A9}" presName="vertSpace5" presStyleLbl="node1" presStyleIdx="3" presStyleCnt="5"/>
      <dgm:spPr/>
    </dgm:pt>
    <dgm:pt modelId="{6A7D4502-265E-A649-909D-0F829713326C}" type="pres">
      <dgm:prSet presAssocID="{CCF68C27-26CE-BC44-8386-9EB14EC015A9}" presName="circle5" presStyleLbl="node1" presStyleIdx="4" presStyleCnt="5"/>
      <dgm:spPr/>
    </dgm:pt>
    <dgm:pt modelId="{5DA2E0BE-BCD6-5146-A118-0AB4A68AE5B8}" type="pres">
      <dgm:prSet presAssocID="{CCF68C27-26CE-BC44-8386-9EB14EC015A9}" presName="rect5" presStyleLbl="alignAcc1" presStyleIdx="4" presStyleCnt="5"/>
      <dgm:spPr/>
      <dgm:t>
        <a:bodyPr/>
        <a:lstStyle/>
        <a:p>
          <a:endParaRPr lang="fr-FR"/>
        </a:p>
      </dgm:t>
    </dgm:pt>
    <dgm:pt modelId="{0522D38F-ED8F-8C48-AF5F-0165D0C33757}" type="pres">
      <dgm:prSet presAssocID="{10222C29-6AD6-544E-9D8A-F0619F671698}" presName="rect1ParTx" presStyleLbl="alignAcc1" presStyleIdx="4" presStyleCnt="5">
        <dgm:presLayoutVars>
          <dgm:chMax val="1"/>
          <dgm:bulletEnabled val="1"/>
        </dgm:presLayoutVars>
      </dgm:prSet>
      <dgm:spPr/>
      <dgm:t>
        <a:bodyPr/>
        <a:lstStyle/>
        <a:p>
          <a:endParaRPr lang="fr-FR"/>
        </a:p>
      </dgm:t>
    </dgm:pt>
    <dgm:pt modelId="{F550E9E6-88A5-1043-9374-810F7E354A76}" type="pres">
      <dgm:prSet presAssocID="{10222C29-6AD6-544E-9D8A-F0619F671698}" presName="rect1ChTx" presStyleLbl="alignAcc1" presStyleIdx="4" presStyleCnt="5">
        <dgm:presLayoutVars>
          <dgm:bulletEnabled val="1"/>
        </dgm:presLayoutVars>
      </dgm:prSet>
      <dgm:spPr/>
      <dgm:t>
        <a:bodyPr/>
        <a:lstStyle/>
        <a:p>
          <a:endParaRPr lang="fr-FR"/>
        </a:p>
      </dgm:t>
    </dgm:pt>
    <dgm:pt modelId="{14203701-AE11-4A4B-B2D2-40EF78850216}" type="pres">
      <dgm:prSet presAssocID="{87D15003-EAA2-4343-9286-ABA39E6541DE}" presName="rect2ParTx" presStyleLbl="alignAcc1" presStyleIdx="4" presStyleCnt="5">
        <dgm:presLayoutVars>
          <dgm:chMax val="1"/>
          <dgm:bulletEnabled val="1"/>
        </dgm:presLayoutVars>
      </dgm:prSet>
      <dgm:spPr/>
      <dgm:t>
        <a:bodyPr/>
        <a:lstStyle/>
        <a:p>
          <a:endParaRPr lang="fr-FR"/>
        </a:p>
      </dgm:t>
    </dgm:pt>
    <dgm:pt modelId="{7DF70DEB-E378-5444-994E-BA2F976F41C7}" type="pres">
      <dgm:prSet presAssocID="{87D15003-EAA2-4343-9286-ABA39E6541DE}" presName="rect2ChTx" presStyleLbl="alignAcc1" presStyleIdx="4" presStyleCnt="5">
        <dgm:presLayoutVars>
          <dgm:bulletEnabled val="1"/>
        </dgm:presLayoutVars>
      </dgm:prSet>
      <dgm:spPr/>
      <dgm:t>
        <a:bodyPr/>
        <a:lstStyle/>
        <a:p>
          <a:endParaRPr lang="fr-FR"/>
        </a:p>
      </dgm:t>
    </dgm:pt>
    <dgm:pt modelId="{948DD2BE-AB50-D948-9816-78597076DF23}" type="pres">
      <dgm:prSet presAssocID="{F7C90F09-427D-A144-B594-8A36497DAAC2}" presName="rect3ParTx" presStyleLbl="alignAcc1" presStyleIdx="4" presStyleCnt="5">
        <dgm:presLayoutVars>
          <dgm:chMax val="1"/>
          <dgm:bulletEnabled val="1"/>
        </dgm:presLayoutVars>
      </dgm:prSet>
      <dgm:spPr/>
      <dgm:t>
        <a:bodyPr/>
        <a:lstStyle/>
        <a:p>
          <a:endParaRPr lang="fr-FR"/>
        </a:p>
      </dgm:t>
    </dgm:pt>
    <dgm:pt modelId="{85B721C5-1624-CC43-AC6E-309EFEC6E48A}" type="pres">
      <dgm:prSet presAssocID="{F7C90F09-427D-A144-B594-8A36497DAAC2}" presName="rect3ChTx" presStyleLbl="alignAcc1" presStyleIdx="4" presStyleCnt="5">
        <dgm:presLayoutVars>
          <dgm:bulletEnabled val="1"/>
        </dgm:presLayoutVars>
      </dgm:prSet>
      <dgm:spPr/>
      <dgm:t>
        <a:bodyPr/>
        <a:lstStyle/>
        <a:p>
          <a:endParaRPr lang="fr-FR"/>
        </a:p>
      </dgm:t>
    </dgm:pt>
    <dgm:pt modelId="{F03A4B49-A836-D744-8752-6816190EA89E}" type="pres">
      <dgm:prSet presAssocID="{4965C524-47DC-0C40-9DE6-B04211760C9C}" presName="rect4ParTx" presStyleLbl="alignAcc1" presStyleIdx="4" presStyleCnt="5">
        <dgm:presLayoutVars>
          <dgm:chMax val="1"/>
          <dgm:bulletEnabled val="1"/>
        </dgm:presLayoutVars>
      </dgm:prSet>
      <dgm:spPr/>
      <dgm:t>
        <a:bodyPr/>
        <a:lstStyle/>
        <a:p>
          <a:endParaRPr lang="fr-FR"/>
        </a:p>
      </dgm:t>
    </dgm:pt>
    <dgm:pt modelId="{0A4A9D96-1AF8-6347-8025-C6D0D19AEC56}" type="pres">
      <dgm:prSet presAssocID="{4965C524-47DC-0C40-9DE6-B04211760C9C}" presName="rect4ChTx" presStyleLbl="alignAcc1" presStyleIdx="4" presStyleCnt="5">
        <dgm:presLayoutVars>
          <dgm:bulletEnabled val="1"/>
        </dgm:presLayoutVars>
      </dgm:prSet>
      <dgm:spPr/>
      <dgm:t>
        <a:bodyPr/>
        <a:lstStyle/>
        <a:p>
          <a:endParaRPr lang="fr-FR"/>
        </a:p>
      </dgm:t>
    </dgm:pt>
    <dgm:pt modelId="{ED154456-165B-E646-AAAA-22D68775E36B}" type="pres">
      <dgm:prSet presAssocID="{CCF68C27-26CE-BC44-8386-9EB14EC015A9}" presName="rect5ParTx" presStyleLbl="alignAcc1" presStyleIdx="4" presStyleCnt="5">
        <dgm:presLayoutVars>
          <dgm:chMax val="1"/>
          <dgm:bulletEnabled val="1"/>
        </dgm:presLayoutVars>
      </dgm:prSet>
      <dgm:spPr/>
      <dgm:t>
        <a:bodyPr/>
        <a:lstStyle/>
        <a:p>
          <a:endParaRPr lang="fr-FR"/>
        </a:p>
      </dgm:t>
    </dgm:pt>
    <dgm:pt modelId="{DE8388F7-280D-5D44-A06F-318C4A7D7503}" type="pres">
      <dgm:prSet presAssocID="{CCF68C27-26CE-BC44-8386-9EB14EC015A9}" presName="rect5ChTx" presStyleLbl="alignAcc1" presStyleIdx="4" presStyleCnt="5">
        <dgm:presLayoutVars>
          <dgm:bulletEnabled val="1"/>
        </dgm:presLayoutVars>
      </dgm:prSet>
      <dgm:spPr/>
      <dgm:t>
        <a:bodyPr/>
        <a:lstStyle/>
        <a:p>
          <a:endParaRPr lang="fr-FR"/>
        </a:p>
      </dgm:t>
    </dgm:pt>
  </dgm:ptLst>
  <dgm:cxnLst>
    <dgm:cxn modelId="{8BD6F1F0-CA8D-E946-8141-8D064117E6C7}" srcId="{CCF68C27-26CE-BC44-8386-9EB14EC015A9}" destId="{C85671C6-BB09-A949-802B-884AEC07D038}" srcOrd="2" destOrd="0" parTransId="{1FF612B9-383F-F84B-95C4-797C62ACC38C}" sibTransId="{DCC82F43-FBAF-7E44-AF2F-7DAB9AB26F05}"/>
    <dgm:cxn modelId="{1591981B-B8E8-9D40-BD20-903EB6CFAC40}" srcId="{B57C440A-53BE-A04D-A266-D2177A2D5FDC}" destId="{F7C90F09-427D-A144-B594-8A36497DAAC2}" srcOrd="2" destOrd="0" parTransId="{7B0071D4-4D27-EB4E-821B-4F373412EFC2}" sibTransId="{6C2975A5-0CFA-1142-BEAA-3B00EC28048E}"/>
    <dgm:cxn modelId="{61BE294C-A5E6-604C-BC8C-E3BD5E1E2398}" srcId="{4965C524-47DC-0C40-9DE6-B04211760C9C}" destId="{43C15EE3-B0FF-5246-89EE-9DE14BC74DFB}" srcOrd="1" destOrd="0" parTransId="{24B869A6-DBD8-B941-A941-3E535DBB2002}" sibTransId="{8FB1EC2A-5ABA-2E40-9970-9A4B22200AFB}"/>
    <dgm:cxn modelId="{7FC1BDC4-D8C6-6143-B814-FE348EA95CCA}" type="presOf" srcId="{D2028312-A828-1C47-B0D0-73FC40D29DE6}" destId="{0A4A9D96-1AF8-6347-8025-C6D0D19AEC56}" srcOrd="0" destOrd="2" presId="urn:microsoft.com/office/officeart/2005/8/layout/target3"/>
    <dgm:cxn modelId="{4AE60C78-F335-E940-85E0-35D8FC3B0780}" type="presOf" srcId="{4965C524-47DC-0C40-9DE6-B04211760C9C}" destId="{F03A4B49-A836-D744-8752-6816190EA89E}" srcOrd="1" destOrd="0" presId="urn:microsoft.com/office/officeart/2005/8/layout/target3"/>
    <dgm:cxn modelId="{A9B81CE8-05C9-6A45-B561-9830FFEB5B78}" type="presOf" srcId="{E548C809-0602-624B-AE7F-5AAFB6B343CB}" destId="{7DF70DEB-E378-5444-994E-BA2F976F41C7}" srcOrd="0" destOrd="2" presId="urn:microsoft.com/office/officeart/2005/8/layout/target3"/>
    <dgm:cxn modelId="{46D30F5C-B946-E14B-AD58-988B3D92331E}" srcId="{CCF68C27-26CE-BC44-8386-9EB14EC015A9}" destId="{E31B261A-6B6B-7D44-8816-947F58253D0D}" srcOrd="1" destOrd="0" parTransId="{09515D57-6AAD-2A46-9C80-7EC88EBA28E7}" sibTransId="{008D7D41-8CCB-5642-BDD2-5136D1F357C9}"/>
    <dgm:cxn modelId="{AF7124DE-12FD-1B48-8A71-3180FB5A7BA3}" srcId="{B57C440A-53BE-A04D-A266-D2177A2D5FDC}" destId="{10222C29-6AD6-544E-9D8A-F0619F671698}" srcOrd="0" destOrd="0" parTransId="{49AB19E8-A644-374A-A40A-27AAC7CA4534}" sibTransId="{033E04F5-3822-F346-90F5-6A262CDC0077}"/>
    <dgm:cxn modelId="{02937561-1EF2-A842-8BFF-DBF4C9B88454}" srcId="{B57C440A-53BE-A04D-A266-D2177A2D5FDC}" destId="{CCF68C27-26CE-BC44-8386-9EB14EC015A9}" srcOrd="4" destOrd="0" parTransId="{0C1C9086-512D-DD4E-970D-1E21F8A8ECBE}" sibTransId="{92EE5D4D-9E58-2C4D-8A7A-70208E02CC8D}"/>
    <dgm:cxn modelId="{8F2C8627-9E41-7D4F-BD76-323E7D461EE1}" srcId="{7E06F89B-001B-504E-964B-28F2F9380337}" destId="{C9DA6AC3-B72A-6041-80F4-F40796291173}" srcOrd="0" destOrd="0" parTransId="{D58340A6-52D9-9743-8D3B-59A87A0E8164}" sibTransId="{F487FF09-07F0-9F48-9A0F-9BC07A233A2D}"/>
    <dgm:cxn modelId="{ED495344-5EE7-3D43-85C8-5C2D2AB981FA}" type="presOf" srcId="{B57C440A-53BE-A04D-A266-D2177A2D5FDC}" destId="{A0C4685A-199F-5E4A-B9B8-CA88DDDA9EB5}" srcOrd="0" destOrd="0" presId="urn:microsoft.com/office/officeart/2005/8/layout/target3"/>
    <dgm:cxn modelId="{E0518BE4-E6F0-854A-900D-F21BEC499E18}" srcId="{4965C524-47DC-0C40-9DE6-B04211760C9C}" destId="{7E06F89B-001B-504E-964B-28F2F9380337}" srcOrd="0" destOrd="0" parTransId="{A73BE5AE-4E26-B047-A6B3-62691162A553}" sibTransId="{C1809988-C6D2-DD4F-986A-1E95C0B8026C}"/>
    <dgm:cxn modelId="{8C02565D-3268-6D46-9603-020FD8871103}" srcId="{CCF68C27-26CE-BC44-8386-9EB14EC015A9}" destId="{B758FBC9-7913-644F-BB94-DFA9A4B71A72}" srcOrd="0" destOrd="0" parTransId="{14274272-BEDD-F24B-9841-C1C2F5A5DD59}" sibTransId="{C08D9EB4-0F78-CF4E-A7FE-2836E831FD92}"/>
    <dgm:cxn modelId="{D9C1A453-BB60-D94B-8810-788F1C3FDC4C}" srcId="{10222C29-6AD6-544E-9D8A-F0619F671698}" destId="{F835CF82-7965-9B40-9E35-84100F0307A0}" srcOrd="3" destOrd="0" parTransId="{C6AE3AB1-B314-DA40-B761-91FEE4E2BEA3}" sibTransId="{102D244A-FEE1-2B4A-9AA8-78EAAFD575FC}"/>
    <dgm:cxn modelId="{2DF378A2-51C9-8241-B7BE-2A24F7404545}" type="presOf" srcId="{F7C90F09-427D-A144-B594-8A36497DAAC2}" destId="{30D37C4C-44C5-AD4D-967B-DBD8962686A1}" srcOrd="0" destOrd="0" presId="urn:microsoft.com/office/officeart/2005/8/layout/target3"/>
    <dgm:cxn modelId="{93ED7044-5C95-824E-84DC-D23376CCD48F}" type="presOf" srcId="{A8ABAA62-5ECB-8E47-86D0-1632B99B9241}" destId="{7DF70DEB-E378-5444-994E-BA2F976F41C7}" srcOrd="0" destOrd="3" presId="urn:microsoft.com/office/officeart/2005/8/layout/target3"/>
    <dgm:cxn modelId="{CFA3266A-68E9-5F48-A6DA-60877322F8D7}" srcId="{87D15003-EAA2-4343-9286-ABA39E6541DE}" destId="{A8ABAA62-5ECB-8E47-86D0-1632B99B9241}" srcOrd="3" destOrd="0" parTransId="{2BF4BCEE-E4D8-7F4D-B160-3B199AECD8C9}" sibTransId="{BA73E1FC-8A9F-A240-B099-E06AEEE6DE69}"/>
    <dgm:cxn modelId="{06EB0BF6-4866-6540-8B97-81736EAC17D6}" srcId="{F7C90F09-427D-A144-B594-8A36497DAAC2}" destId="{8B21F00B-45CE-3D46-85E8-9E6E6BA55080}" srcOrd="2" destOrd="0" parTransId="{2CFCC796-6AF0-C34B-9285-FB43088D7039}" sibTransId="{2B989D2C-40CF-1843-95FD-2CCB6C947A5A}"/>
    <dgm:cxn modelId="{12A7769F-7522-3B4B-9A72-200528411BC4}" type="presOf" srcId="{4965C524-47DC-0C40-9DE6-B04211760C9C}" destId="{4F7E5684-BE82-244B-ACEA-D70B352B5D96}" srcOrd="0" destOrd="0" presId="urn:microsoft.com/office/officeart/2005/8/layout/target3"/>
    <dgm:cxn modelId="{9E6CB6A0-2792-8241-B714-2CD40A8E4B9E}" srcId="{10222C29-6AD6-544E-9D8A-F0619F671698}" destId="{A6D5B4F5-9842-7F4B-9BB2-CE53BFF50A87}" srcOrd="0" destOrd="0" parTransId="{E5757241-C3DD-964E-9C5B-CA1B74CE3A0E}" sibTransId="{28EA48F9-C9DA-7E48-BF3F-8D11BB899396}"/>
    <dgm:cxn modelId="{BA1A9C70-E206-474D-A875-FCD82CECB0F1}" type="presOf" srcId="{B758FBC9-7913-644F-BB94-DFA9A4B71A72}" destId="{DE8388F7-280D-5D44-A06F-318C4A7D7503}" srcOrd="0" destOrd="0" presId="urn:microsoft.com/office/officeart/2005/8/layout/target3"/>
    <dgm:cxn modelId="{5C0ACD89-40D9-F14F-B335-CEF0763E8C51}" type="presOf" srcId="{A6D5B4F5-9842-7F4B-9BB2-CE53BFF50A87}" destId="{F550E9E6-88A5-1043-9374-810F7E354A76}" srcOrd="0" destOrd="0" presId="urn:microsoft.com/office/officeart/2005/8/layout/target3"/>
    <dgm:cxn modelId="{B5C06219-2BAA-1B4F-8660-C4E71D5B4F16}" srcId="{7E06F89B-001B-504E-964B-28F2F9380337}" destId="{D2028312-A828-1C47-B0D0-73FC40D29DE6}" srcOrd="1" destOrd="0" parTransId="{B3CD5CB5-1B16-374E-ADB8-96E17E45DC5D}" sibTransId="{B2B1DD8E-887B-CE4B-9C71-38A718346D95}"/>
    <dgm:cxn modelId="{E2794B89-3268-D847-9928-40584FFC8DFC}" srcId="{B57C440A-53BE-A04D-A266-D2177A2D5FDC}" destId="{87D15003-EAA2-4343-9286-ABA39E6541DE}" srcOrd="1" destOrd="0" parTransId="{078813EC-9B48-BA47-A76E-EC4658F16794}" sibTransId="{72BA9924-0A65-C74C-BF31-EFDAB1DD1CD2}"/>
    <dgm:cxn modelId="{412F9319-96F0-E549-AE41-B52B73A29842}" type="presOf" srcId="{7E06F89B-001B-504E-964B-28F2F9380337}" destId="{0A4A9D96-1AF8-6347-8025-C6D0D19AEC56}" srcOrd="0" destOrd="0" presId="urn:microsoft.com/office/officeart/2005/8/layout/target3"/>
    <dgm:cxn modelId="{BAF9E2F6-263D-6347-941D-E58B0BC101B3}" srcId="{F7C90F09-427D-A144-B594-8A36497DAAC2}" destId="{3E224305-B92F-6444-8F7E-22E59F81E47C}" srcOrd="3" destOrd="0" parTransId="{73A41DD6-92D2-164E-AADA-9F1E23E64137}" sibTransId="{1D0DCDF9-EDF7-A54A-B7BD-A390FBF18E36}"/>
    <dgm:cxn modelId="{BCDEBFFD-1396-DB42-A9BB-51D1DFDC8F24}" srcId="{F7C90F09-427D-A144-B594-8A36497DAAC2}" destId="{1C821BE4-45C0-6048-B7B5-AD3A8F1D11B8}" srcOrd="1" destOrd="0" parTransId="{C34D4CD5-436C-994B-A886-ACD69AD65B12}" sibTransId="{246D93D6-1056-B04C-939D-21C9E337D237}"/>
    <dgm:cxn modelId="{DBF53EDE-38AA-AA47-838B-B2C4AAF783AE}" type="presOf" srcId="{10222C29-6AD6-544E-9D8A-F0619F671698}" destId="{2DBF3BA8-F867-2942-8F65-30B84A16EC4A}" srcOrd="0" destOrd="0" presId="urn:microsoft.com/office/officeart/2005/8/layout/target3"/>
    <dgm:cxn modelId="{73250B69-C2E4-B943-BEE1-D6F19D8452DF}" type="presOf" srcId="{15629C7F-8212-ED41-92C3-8BD00089BCF9}" destId="{85B721C5-1624-CC43-AC6E-309EFEC6E48A}" srcOrd="0" destOrd="0" presId="urn:microsoft.com/office/officeart/2005/8/layout/target3"/>
    <dgm:cxn modelId="{6455A2AB-43AC-AA4C-9514-193A04AF6191}" type="presOf" srcId="{87D15003-EAA2-4343-9286-ABA39E6541DE}" destId="{667F0391-853B-AD43-BBB6-655C8F3DF80F}" srcOrd="0" destOrd="0" presId="urn:microsoft.com/office/officeart/2005/8/layout/target3"/>
    <dgm:cxn modelId="{8AE3180F-CAAD-4546-8AF5-D86F2FD3AFCE}" type="presOf" srcId="{3E224305-B92F-6444-8F7E-22E59F81E47C}" destId="{85B721C5-1624-CC43-AC6E-309EFEC6E48A}" srcOrd="0" destOrd="3" presId="urn:microsoft.com/office/officeart/2005/8/layout/target3"/>
    <dgm:cxn modelId="{79E0CE7D-A4ED-6C4E-8FBA-6552C0FBBCBE}" srcId="{B57C440A-53BE-A04D-A266-D2177A2D5FDC}" destId="{4965C524-47DC-0C40-9DE6-B04211760C9C}" srcOrd="3" destOrd="0" parTransId="{2EDA5B1E-6B5D-C94B-8630-6F27E3A84C45}" sibTransId="{0EE23C0B-0096-C541-AA25-FD87621F502F}"/>
    <dgm:cxn modelId="{072338BF-5CBB-AD46-BF61-66C17D05C2F8}" type="presOf" srcId="{22FBF656-9A48-904B-8462-012BEF590241}" destId="{F550E9E6-88A5-1043-9374-810F7E354A76}" srcOrd="0" destOrd="1" presId="urn:microsoft.com/office/officeart/2005/8/layout/target3"/>
    <dgm:cxn modelId="{8C4ABDCF-FB1E-304C-9243-1692B6931891}" type="presOf" srcId="{87D15003-EAA2-4343-9286-ABA39E6541DE}" destId="{14203701-AE11-4A4B-B2D2-40EF78850216}" srcOrd="1" destOrd="0" presId="urn:microsoft.com/office/officeart/2005/8/layout/target3"/>
    <dgm:cxn modelId="{73F7D691-EB69-794C-8671-FE3B2AED9C27}" srcId="{87D15003-EAA2-4343-9286-ABA39E6541DE}" destId="{8E2804B0-8DC9-3D41-8FE2-1899F3FEF739}" srcOrd="0" destOrd="0" parTransId="{1AEF93CC-50FE-E34B-A481-878699D16DC9}" sibTransId="{41836654-74E7-CA4C-8EBD-7B34EA53EF3F}"/>
    <dgm:cxn modelId="{3832F796-723A-4B49-8321-520D87151CF2}" srcId="{F7C90F09-427D-A144-B594-8A36497DAAC2}" destId="{15629C7F-8212-ED41-92C3-8BD00089BCF9}" srcOrd="0" destOrd="0" parTransId="{BDC28537-694D-D54A-B5CC-287108F3F628}" sibTransId="{BA7F2013-351A-D446-94BC-7965E4DBC6CD}"/>
    <dgm:cxn modelId="{88BC44B7-1777-484F-B426-7063282CA417}" srcId="{87D15003-EAA2-4343-9286-ABA39E6541DE}" destId="{7D6A1958-655E-404E-9153-9BA45FDCF582}" srcOrd="4" destOrd="0" parTransId="{29C06CF5-8454-B649-A1E1-0EC9DCA27F26}" sibTransId="{4FF308FE-72B0-7B46-B553-BD1A7741F46E}"/>
    <dgm:cxn modelId="{7ABC624D-8AB4-C14C-ABF3-B2B39F928339}" type="presOf" srcId="{727155F0-B678-5448-B54F-203733EA0D04}" destId="{7DF70DEB-E378-5444-994E-BA2F976F41C7}" srcOrd="0" destOrd="1" presId="urn:microsoft.com/office/officeart/2005/8/layout/target3"/>
    <dgm:cxn modelId="{94B87321-9011-A34F-A715-2F3BAD8DAD4F}" type="presOf" srcId="{7D6A1958-655E-404E-9153-9BA45FDCF582}" destId="{7DF70DEB-E378-5444-994E-BA2F976F41C7}" srcOrd="0" destOrd="4" presId="urn:microsoft.com/office/officeart/2005/8/layout/target3"/>
    <dgm:cxn modelId="{ECBBEA68-9791-C04D-8079-4D44422E3014}" type="presOf" srcId="{C9DA6AC3-B72A-6041-80F4-F40796291173}" destId="{0A4A9D96-1AF8-6347-8025-C6D0D19AEC56}" srcOrd="0" destOrd="1" presId="urn:microsoft.com/office/officeart/2005/8/layout/target3"/>
    <dgm:cxn modelId="{710CCCFE-20B0-EA44-91CB-69CA13829775}" type="presOf" srcId="{8E2804B0-8DC9-3D41-8FE2-1899F3FEF739}" destId="{7DF70DEB-E378-5444-994E-BA2F976F41C7}" srcOrd="0" destOrd="0" presId="urn:microsoft.com/office/officeart/2005/8/layout/target3"/>
    <dgm:cxn modelId="{6EFF0F4E-D4F9-4243-9C03-39E7120D0418}" srcId="{10222C29-6AD6-544E-9D8A-F0619F671698}" destId="{FF13A12A-E61C-A74F-85C4-2ED68044FDE8}" srcOrd="2" destOrd="0" parTransId="{6D8F965F-C713-2943-B3E7-E641966F8966}" sibTransId="{AFCADA53-C2EC-4E47-A85B-B8F7DEF3A8E3}"/>
    <dgm:cxn modelId="{D66FACF9-2090-4F4A-8B2A-2C75258A953E}" type="presOf" srcId="{F7C90F09-427D-A144-B594-8A36497DAAC2}" destId="{948DD2BE-AB50-D948-9816-78597076DF23}" srcOrd="1" destOrd="0" presId="urn:microsoft.com/office/officeart/2005/8/layout/target3"/>
    <dgm:cxn modelId="{0C45A67D-1BFC-4F40-887D-A174D0261EC9}" srcId="{87D15003-EAA2-4343-9286-ABA39E6541DE}" destId="{E548C809-0602-624B-AE7F-5AAFB6B343CB}" srcOrd="2" destOrd="0" parTransId="{5C413154-C9FA-074B-913C-8735D6CDB6E7}" sibTransId="{F9916001-B2B0-0740-A2A7-2152B1C34208}"/>
    <dgm:cxn modelId="{19C44AED-0496-EF43-95C6-114B3B84ABA1}" type="presOf" srcId="{C85671C6-BB09-A949-802B-884AEC07D038}" destId="{DE8388F7-280D-5D44-A06F-318C4A7D7503}" srcOrd="0" destOrd="2" presId="urn:microsoft.com/office/officeart/2005/8/layout/target3"/>
    <dgm:cxn modelId="{2B53DC2D-8D41-D840-B923-8D67C0E5CA58}" type="presOf" srcId="{43C15EE3-B0FF-5246-89EE-9DE14BC74DFB}" destId="{0A4A9D96-1AF8-6347-8025-C6D0D19AEC56}" srcOrd="0" destOrd="3" presId="urn:microsoft.com/office/officeart/2005/8/layout/target3"/>
    <dgm:cxn modelId="{614FC515-47AB-0145-9C8A-FBC89036D191}" type="presOf" srcId="{10222C29-6AD6-544E-9D8A-F0619F671698}" destId="{0522D38F-ED8F-8C48-AF5F-0165D0C33757}" srcOrd="1" destOrd="0" presId="urn:microsoft.com/office/officeart/2005/8/layout/target3"/>
    <dgm:cxn modelId="{AE743F7C-5C69-D949-B10F-AC51260AA43A}" type="presOf" srcId="{F835CF82-7965-9B40-9E35-84100F0307A0}" destId="{F550E9E6-88A5-1043-9374-810F7E354A76}" srcOrd="0" destOrd="3" presId="urn:microsoft.com/office/officeart/2005/8/layout/target3"/>
    <dgm:cxn modelId="{1F2AD7FA-76E5-FA48-A0A3-ACD0EFC8D274}" type="presOf" srcId="{FF13A12A-E61C-A74F-85C4-2ED68044FDE8}" destId="{F550E9E6-88A5-1043-9374-810F7E354A76}" srcOrd="0" destOrd="2" presId="urn:microsoft.com/office/officeart/2005/8/layout/target3"/>
    <dgm:cxn modelId="{8DAE0092-8097-BF43-B984-D606263AF741}" type="presOf" srcId="{E31B261A-6B6B-7D44-8816-947F58253D0D}" destId="{DE8388F7-280D-5D44-A06F-318C4A7D7503}" srcOrd="0" destOrd="1" presId="urn:microsoft.com/office/officeart/2005/8/layout/target3"/>
    <dgm:cxn modelId="{9AAFFA99-496F-9A49-A038-28056AF5048F}" type="presOf" srcId="{CCF68C27-26CE-BC44-8386-9EB14EC015A9}" destId="{5DA2E0BE-BCD6-5146-A118-0AB4A68AE5B8}" srcOrd="0" destOrd="0" presId="urn:microsoft.com/office/officeart/2005/8/layout/target3"/>
    <dgm:cxn modelId="{CC7A40B0-C2CC-1B49-80C2-7F4A21403E31}" type="presOf" srcId="{1C821BE4-45C0-6048-B7B5-AD3A8F1D11B8}" destId="{85B721C5-1624-CC43-AC6E-309EFEC6E48A}" srcOrd="0" destOrd="1" presId="urn:microsoft.com/office/officeart/2005/8/layout/target3"/>
    <dgm:cxn modelId="{79E48942-C5EE-A24D-A78E-0AF912CA7E66}" type="presOf" srcId="{CCF68C27-26CE-BC44-8386-9EB14EC015A9}" destId="{ED154456-165B-E646-AAAA-22D68775E36B}" srcOrd="1" destOrd="0" presId="urn:microsoft.com/office/officeart/2005/8/layout/target3"/>
    <dgm:cxn modelId="{74D146ED-3BB4-0845-839B-2341AB3B9EB5}" type="presOf" srcId="{8B21F00B-45CE-3D46-85E8-9E6E6BA55080}" destId="{85B721C5-1624-CC43-AC6E-309EFEC6E48A}" srcOrd="0" destOrd="2" presId="urn:microsoft.com/office/officeart/2005/8/layout/target3"/>
    <dgm:cxn modelId="{0920DAE7-B206-5747-B591-10BEA8DEA459}" srcId="{87D15003-EAA2-4343-9286-ABA39E6541DE}" destId="{727155F0-B678-5448-B54F-203733EA0D04}" srcOrd="1" destOrd="0" parTransId="{4E5BFE60-F838-5D41-B077-FC6CBEFC5FEA}" sibTransId="{3FBDBD29-ED59-5D47-8F23-ECEE305D9984}"/>
    <dgm:cxn modelId="{38FAC5E5-ECE1-5646-A105-2AE16374EA57}" srcId="{10222C29-6AD6-544E-9D8A-F0619F671698}" destId="{22FBF656-9A48-904B-8462-012BEF590241}" srcOrd="1" destOrd="0" parTransId="{F97EF4AD-5E36-344E-9C50-148644FA35FF}" sibTransId="{186D0F93-56E2-C541-BDD1-7CB918C2F7A5}"/>
    <dgm:cxn modelId="{F8413947-F675-4143-B509-54986E0897AC}" type="presParOf" srcId="{A0C4685A-199F-5E4A-B9B8-CA88DDDA9EB5}" destId="{1B6A713B-5FEA-6A44-8413-A0AFC0CF2727}" srcOrd="0" destOrd="0" presId="urn:microsoft.com/office/officeart/2005/8/layout/target3"/>
    <dgm:cxn modelId="{CFFBD15F-8890-4D4E-A8E0-47426175C21D}" type="presParOf" srcId="{A0C4685A-199F-5E4A-B9B8-CA88DDDA9EB5}" destId="{E0FE1FB8-D859-5A44-B9DA-12722F1CFD0E}" srcOrd="1" destOrd="0" presId="urn:microsoft.com/office/officeart/2005/8/layout/target3"/>
    <dgm:cxn modelId="{E47934E2-40C0-CA4E-8C45-465074C7374E}" type="presParOf" srcId="{A0C4685A-199F-5E4A-B9B8-CA88DDDA9EB5}" destId="{2DBF3BA8-F867-2942-8F65-30B84A16EC4A}" srcOrd="2" destOrd="0" presId="urn:microsoft.com/office/officeart/2005/8/layout/target3"/>
    <dgm:cxn modelId="{AAF00661-1C9A-6E45-B949-971E4A02B21D}" type="presParOf" srcId="{A0C4685A-199F-5E4A-B9B8-CA88DDDA9EB5}" destId="{6D4B7390-200F-CF40-9F40-A4029BADBF06}" srcOrd="3" destOrd="0" presId="urn:microsoft.com/office/officeart/2005/8/layout/target3"/>
    <dgm:cxn modelId="{8FB819E7-50C7-1E43-9707-B9BD82392B9F}" type="presParOf" srcId="{A0C4685A-199F-5E4A-B9B8-CA88DDDA9EB5}" destId="{77277942-53B5-0B40-85B5-FBE0CB95A5F7}" srcOrd="4" destOrd="0" presId="urn:microsoft.com/office/officeart/2005/8/layout/target3"/>
    <dgm:cxn modelId="{09069B9C-EB55-E04E-B49F-D464FEB36A85}" type="presParOf" srcId="{A0C4685A-199F-5E4A-B9B8-CA88DDDA9EB5}" destId="{667F0391-853B-AD43-BBB6-655C8F3DF80F}" srcOrd="5" destOrd="0" presId="urn:microsoft.com/office/officeart/2005/8/layout/target3"/>
    <dgm:cxn modelId="{ACB96BD0-0B42-8C48-A48B-B5671995875B}" type="presParOf" srcId="{A0C4685A-199F-5E4A-B9B8-CA88DDDA9EB5}" destId="{BDAF2EA1-E314-E045-967C-55E949439ABC}" srcOrd="6" destOrd="0" presId="urn:microsoft.com/office/officeart/2005/8/layout/target3"/>
    <dgm:cxn modelId="{E0965678-3627-884C-8053-66746363ADC7}" type="presParOf" srcId="{A0C4685A-199F-5E4A-B9B8-CA88DDDA9EB5}" destId="{F2BFE53D-01E6-F24A-BC19-2FA40DBB119C}" srcOrd="7" destOrd="0" presId="urn:microsoft.com/office/officeart/2005/8/layout/target3"/>
    <dgm:cxn modelId="{6690B8BF-699C-4044-A392-FEAF9657D67B}" type="presParOf" srcId="{A0C4685A-199F-5E4A-B9B8-CA88DDDA9EB5}" destId="{30D37C4C-44C5-AD4D-967B-DBD8962686A1}" srcOrd="8" destOrd="0" presId="urn:microsoft.com/office/officeart/2005/8/layout/target3"/>
    <dgm:cxn modelId="{4C5F523E-133E-4748-96D6-27CA6B06C1E1}" type="presParOf" srcId="{A0C4685A-199F-5E4A-B9B8-CA88DDDA9EB5}" destId="{3AA6F13C-E259-0443-BA20-E6269E5BE143}" srcOrd="9" destOrd="0" presId="urn:microsoft.com/office/officeart/2005/8/layout/target3"/>
    <dgm:cxn modelId="{CD135A8C-4D10-4B44-94B6-274E85D2AAF9}" type="presParOf" srcId="{A0C4685A-199F-5E4A-B9B8-CA88DDDA9EB5}" destId="{C86E8B60-79B7-4C49-85C2-AD854428C6CE}" srcOrd="10" destOrd="0" presId="urn:microsoft.com/office/officeart/2005/8/layout/target3"/>
    <dgm:cxn modelId="{8ADDBE75-6779-8D4A-9232-109FA2A27500}" type="presParOf" srcId="{A0C4685A-199F-5E4A-B9B8-CA88DDDA9EB5}" destId="{4F7E5684-BE82-244B-ACEA-D70B352B5D96}" srcOrd="11" destOrd="0" presId="urn:microsoft.com/office/officeart/2005/8/layout/target3"/>
    <dgm:cxn modelId="{01791794-E6A6-3F44-A630-C7878F8616C2}" type="presParOf" srcId="{A0C4685A-199F-5E4A-B9B8-CA88DDDA9EB5}" destId="{E3688174-D11B-E149-8B61-BEE663939E54}" srcOrd="12" destOrd="0" presId="urn:microsoft.com/office/officeart/2005/8/layout/target3"/>
    <dgm:cxn modelId="{4781AEFB-F0A0-A442-AEA8-5C7D967521DA}" type="presParOf" srcId="{A0C4685A-199F-5E4A-B9B8-CA88DDDA9EB5}" destId="{6A7D4502-265E-A649-909D-0F829713326C}" srcOrd="13" destOrd="0" presId="urn:microsoft.com/office/officeart/2005/8/layout/target3"/>
    <dgm:cxn modelId="{AF495D91-2FCF-CE4A-9F3F-0ABCC95E7EFD}" type="presParOf" srcId="{A0C4685A-199F-5E4A-B9B8-CA88DDDA9EB5}" destId="{5DA2E0BE-BCD6-5146-A118-0AB4A68AE5B8}" srcOrd="14" destOrd="0" presId="urn:microsoft.com/office/officeart/2005/8/layout/target3"/>
    <dgm:cxn modelId="{FD1F8647-7E1A-164B-8126-C2A7D45B7E1D}" type="presParOf" srcId="{A0C4685A-199F-5E4A-B9B8-CA88DDDA9EB5}" destId="{0522D38F-ED8F-8C48-AF5F-0165D0C33757}" srcOrd="15" destOrd="0" presId="urn:microsoft.com/office/officeart/2005/8/layout/target3"/>
    <dgm:cxn modelId="{A7EAE0D7-6475-7547-B0CD-94D124C14ACF}" type="presParOf" srcId="{A0C4685A-199F-5E4A-B9B8-CA88DDDA9EB5}" destId="{F550E9E6-88A5-1043-9374-810F7E354A76}" srcOrd="16" destOrd="0" presId="urn:microsoft.com/office/officeart/2005/8/layout/target3"/>
    <dgm:cxn modelId="{997ACDF4-6EFF-D842-883B-0FAFDB20E8AD}" type="presParOf" srcId="{A0C4685A-199F-5E4A-B9B8-CA88DDDA9EB5}" destId="{14203701-AE11-4A4B-B2D2-40EF78850216}" srcOrd="17" destOrd="0" presId="urn:microsoft.com/office/officeart/2005/8/layout/target3"/>
    <dgm:cxn modelId="{A6662910-8285-D043-8618-D1EC683C41C7}" type="presParOf" srcId="{A0C4685A-199F-5E4A-B9B8-CA88DDDA9EB5}" destId="{7DF70DEB-E378-5444-994E-BA2F976F41C7}" srcOrd="18" destOrd="0" presId="urn:microsoft.com/office/officeart/2005/8/layout/target3"/>
    <dgm:cxn modelId="{D4551E7E-C850-544D-AAC5-1E9F44CCEF61}" type="presParOf" srcId="{A0C4685A-199F-5E4A-B9B8-CA88DDDA9EB5}" destId="{948DD2BE-AB50-D948-9816-78597076DF23}" srcOrd="19" destOrd="0" presId="urn:microsoft.com/office/officeart/2005/8/layout/target3"/>
    <dgm:cxn modelId="{78B14817-5879-174E-86EF-413C98A713A0}" type="presParOf" srcId="{A0C4685A-199F-5E4A-B9B8-CA88DDDA9EB5}" destId="{85B721C5-1624-CC43-AC6E-309EFEC6E48A}" srcOrd="20" destOrd="0" presId="urn:microsoft.com/office/officeart/2005/8/layout/target3"/>
    <dgm:cxn modelId="{E9165EFF-D37C-F440-97D1-BEC397DF415E}" type="presParOf" srcId="{A0C4685A-199F-5E4A-B9B8-CA88DDDA9EB5}" destId="{F03A4B49-A836-D744-8752-6816190EA89E}" srcOrd="21" destOrd="0" presId="urn:microsoft.com/office/officeart/2005/8/layout/target3"/>
    <dgm:cxn modelId="{2FE83F6E-EC59-A640-88FF-4127FAB7A2A9}" type="presParOf" srcId="{A0C4685A-199F-5E4A-B9B8-CA88DDDA9EB5}" destId="{0A4A9D96-1AF8-6347-8025-C6D0D19AEC56}" srcOrd="22" destOrd="0" presId="urn:microsoft.com/office/officeart/2005/8/layout/target3"/>
    <dgm:cxn modelId="{3CDAE5C3-F9E4-4C4D-8767-A45E49CD41CA}" type="presParOf" srcId="{A0C4685A-199F-5E4A-B9B8-CA88DDDA9EB5}" destId="{ED154456-165B-E646-AAAA-22D68775E36B}" srcOrd="23" destOrd="0" presId="urn:microsoft.com/office/officeart/2005/8/layout/target3"/>
    <dgm:cxn modelId="{176F8DE6-ED5F-724A-A83D-3FFFA2A6146A}" type="presParOf" srcId="{A0C4685A-199F-5E4A-B9B8-CA88DDDA9EB5}" destId="{DE8388F7-280D-5D44-A06F-318C4A7D7503}" srcOrd="2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978FC-B620-034C-88D8-63326A1186EA}">
      <dsp:nvSpPr>
        <dsp:cNvPr id="0" name=""/>
        <dsp:cNvSpPr/>
      </dsp:nvSpPr>
      <dsp:spPr>
        <a:xfrm rot="11960012">
          <a:off x="3335281" y="3148351"/>
          <a:ext cx="487692" cy="0"/>
        </a:xfrm>
        <a:custGeom>
          <a:avLst/>
          <a:gdLst/>
          <a:ahLst/>
          <a:cxnLst/>
          <a:rect l="0" t="0" r="0" b="0"/>
          <a:pathLst>
            <a:path>
              <a:moveTo>
                <a:pt x="0" y="0"/>
              </a:moveTo>
              <a:lnTo>
                <a:pt x="487692"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027819-8236-A441-8A04-3C569CE5E3E9}">
      <dsp:nvSpPr>
        <dsp:cNvPr id="0" name=""/>
        <dsp:cNvSpPr/>
      </dsp:nvSpPr>
      <dsp:spPr>
        <a:xfrm rot="7369832">
          <a:off x="2835285" y="4771602"/>
          <a:ext cx="1564591" cy="0"/>
        </a:xfrm>
        <a:custGeom>
          <a:avLst/>
          <a:gdLst/>
          <a:ahLst/>
          <a:cxnLst/>
          <a:rect l="0" t="0" r="0" b="0"/>
          <a:pathLst>
            <a:path>
              <a:moveTo>
                <a:pt x="0" y="0"/>
              </a:moveTo>
              <a:lnTo>
                <a:pt x="1564591"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6D6F71-DE3D-F140-A935-D69508D6F1C2}">
      <dsp:nvSpPr>
        <dsp:cNvPr id="0" name=""/>
        <dsp:cNvSpPr/>
      </dsp:nvSpPr>
      <dsp:spPr>
        <a:xfrm rot="3430168">
          <a:off x="4529115" y="4771602"/>
          <a:ext cx="1564591" cy="0"/>
        </a:xfrm>
        <a:custGeom>
          <a:avLst/>
          <a:gdLst/>
          <a:ahLst/>
          <a:cxnLst/>
          <a:rect l="0" t="0" r="0" b="0"/>
          <a:pathLst>
            <a:path>
              <a:moveTo>
                <a:pt x="0" y="0"/>
              </a:moveTo>
              <a:lnTo>
                <a:pt x="1564591"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B09ED5-2780-164F-AFFF-465EB6EB34BB}">
      <dsp:nvSpPr>
        <dsp:cNvPr id="0" name=""/>
        <dsp:cNvSpPr/>
      </dsp:nvSpPr>
      <dsp:spPr>
        <a:xfrm rot="20439988">
          <a:off x="5106017" y="3148351"/>
          <a:ext cx="487692" cy="0"/>
        </a:xfrm>
        <a:custGeom>
          <a:avLst/>
          <a:gdLst/>
          <a:ahLst/>
          <a:cxnLst/>
          <a:rect l="0" t="0" r="0" b="0"/>
          <a:pathLst>
            <a:path>
              <a:moveTo>
                <a:pt x="0" y="0"/>
              </a:moveTo>
              <a:lnTo>
                <a:pt x="487692"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910AB4-A980-FD4B-A449-648BC18899A2}">
      <dsp:nvSpPr>
        <dsp:cNvPr id="0" name=""/>
        <dsp:cNvSpPr/>
      </dsp:nvSpPr>
      <dsp:spPr>
        <a:xfrm rot="16200000">
          <a:off x="3897076" y="2236292"/>
          <a:ext cx="1134838" cy="0"/>
        </a:xfrm>
        <a:custGeom>
          <a:avLst/>
          <a:gdLst/>
          <a:ahLst/>
          <a:cxnLst/>
          <a:rect l="0" t="0" r="0" b="0"/>
          <a:pathLst>
            <a:path>
              <a:moveTo>
                <a:pt x="0" y="0"/>
              </a:moveTo>
              <a:lnTo>
                <a:pt x="1134838"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1EE5A-5DCD-BE4E-A1F4-8F9F62EB6D37}">
      <dsp:nvSpPr>
        <dsp:cNvPr id="0" name=""/>
        <dsp:cNvSpPr/>
      </dsp:nvSpPr>
      <dsp:spPr>
        <a:xfrm>
          <a:off x="3809223" y="2803711"/>
          <a:ext cx="1310545" cy="13105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fr-FR" sz="3600" kern="1200" dirty="0"/>
            <a:t>PPO</a:t>
          </a:r>
        </a:p>
      </dsp:txBody>
      <dsp:txXfrm>
        <a:off x="3873199" y="2867687"/>
        <a:ext cx="1182593" cy="1182593"/>
      </dsp:txXfrm>
    </dsp:sp>
    <dsp:sp modelId="{3CE85CB8-5CCD-C64C-953C-87CF62B0AE1C}">
      <dsp:nvSpPr>
        <dsp:cNvPr id="0" name=""/>
        <dsp:cNvSpPr/>
      </dsp:nvSpPr>
      <dsp:spPr>
        <a:xfrm>
          <a:off x="4149369" y="1038620"/>
          <a:ext cx="630252" cy="630252"/>
        </a:xfrm>
        <a:prstGeom prst="roundRect">
          <a:avLst/>
        </a:prstGeom>
        <a:solidFill>
          <a:schemeClr val="accent5"/>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fr-FR" sz="500" kern="1200" dirty="0"/>
            <a:t>Questionnement et confrontation  des sources orales et écrites : acteurs, témoins, archives… METHODOLOGIE</a:t>
          </a:r>
        </a:p>
      </dsp:txBody>
      <dsp:txXfrm>
        <a:off x="4180135" y="1069386"/>
        <a:ext cx="568720" cy="568720"/>
      </dsp:txXfrm>
    </dsp:sp>
    <dsp:sp modelId="{0D1323F6-DC6F-B24F-8EC2-09B075BDF691}">
      <dsp:nvSpPr>
        <dsp:cNvPr id="0" name=""/>
        <dsp:cNvSpPr/>
      </dsp:nvSpPr>
      <dsp:spPr>
        <a:xfrm rot="16200000">
          <a:off x="4337660" y="911785"/>
          <a:ext cx="253671" cy="0"/>
        </a:xfrm>
        <a:custGeom>
          <a:avLst/>
          <a:gdLst/>
          <a:ahLst/>
          <a:cxnLst/>
          <a:rect l="0" t="0" r="0" b="0"/>
          <a:pathLst>
            <a:path>
              <a:moveTo>
                <a:pt x="0" y="0"/>
              </a:moveTo>
              <a:lnTo>
                <a:pt x="253671" y="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679FCD-14CC-6748-8F3D-0EC565B2F44D}">
      <dsp:nvSpPr>
        <dsp:cNvPr id="0" name=""/>
        <dsp:cNvSpPr/>
      </dsp:nvSpPr>
      <dsp:spPr>
        <a:xfrm>
          <a:off x="4149369" y="154697"/>
          <a:ext cx="630252" cy="630252"/>
        </a:xfrm>
        <a:prstGeom prst="roundRect">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fr-FR" sz="500" kern="1200" dirty="0"/>
            <a:t>Récits des historiens </a:t>
          </a:r>
        </a:p>
      </dsp:txBody>
      <dsp:txXfrm>
        <a:off x="4180135" y="185463"/>
        <a:ext cx="568720" cy="568720"/>
      </dsp:txXfrm>
    </dsp:sp>
    <dsp:sp modelId="{17F0F71C-DD54-5F45-BCC8-1F188376A141}">
      <dsp:nvSpPr>
        <dsp:cNvPr id="0" name=""/>
        <dsp:cNvSpPr/>
      </dsp:nvSpPr>
      <dsp:spPr>
        <a:xfrm rot="1800000">
          <a:off x="4769160" y="1574727"/>
          <a:ext cx="156170" cy="0"/>
        </a:xfrm>
        <a:custGeom>
          <a:avLst/>
          <a:gdLst/>
          <a:ahLst/>
          <a:cxnLst/>
          <a:rect l="0" t="0" r="0" b="0"/>
          <a:pathLst>
            <a:path>
              <a:moveTo>
                <a:pt x="0" y="0"/>
              </a:moveTo>
              <a:lnTo>
                <a:pt x="156170" y="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89B993-3C2A-D445-968B-B57C1ED7D39E}">
      <dsp:nvSpPr>
        <dsp:cNvPr id="0" name=""/>
        <dsp:cNvSpPr/>
      </dsp:nvSpPr>
      <dsp:spPr>
        <a:xfrm>
          <a:off x="4914870" y="1480582"/>
          <a:ext cx="630252" cy="630252"/>
        </a:xfrm>
        <a:prstGeom prst="roundRect">
          <a:avLst/>
        </a:prstGeom>
        <a:solidFill>
          <a:srgbClr val="F8999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fr-FR" sz="500" kern="1200" dirty="0"/>
            <a:t>Récit du professeur: synthèse de récits d'historiens</a:t>
          </a:r>
        </a:p>
      </dsp:txBody>
      <dsp:txXfrm>
        <a:off x="4945636" y="1511348"/>
        <a:ext cx="568720" cy="568720"/>
      </dsp:txXfrm>
    </dsp:sp>
    <dsp:sp modelId="{ED292BDF-1DE5-0147-8F74-4063B4B54F32}">
      <dsp:nvSpPr>
        <dsp:cNvPr id="0" name=""/>
        <dsp:cNvSpPr/>
      </dsp:nvSpPr>
      <dsp:spPr>
        <a:xfrm rot="9000000">
          <a:off x="4003660" y="1574727"/>
          <a:ext cx="156170" cy="0"/>
        </a:xfrm>
        <a:custGeom>
          <a:avLst/>
          <a:gdLst/>
          <a:ahLst/>
          <a:cxnLst/>
          <a:rect l="0" t="0" r="0" b="0"/>
          <a:pathLst>
            <a:path>
              <a:moveTo>
                <a:pt x="0" y="0"/>
              </a:moveTo>
              <a:lnTo>
                <a:pt x="156170" y="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8847B2-81A7-C840-A7EC-F6514629CB28}">
      <dsp:nvSpPr>
        <dsp:cNvPr id="0" name=""/>
        <dsp:cNvSpPr/>
      </dsp:nvSpPr>
      <dsp:spPr>
        <a:xfrm>
          <a:off x="3383869" y="1480582"/>
          <a:ext cx="630252" cy="630252"/>
        </a:xfrm>
        <a:prstGeom prst="roundRect">
          <a:avLst/>
        </a:prstGeom>
        <a:solidFill>
          <a:srgbClr val="FF8D5B"/>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fr-FR" sz="500" kern="1200" dirty="0"/>
            <a:t>Récit de l'élève: synthèse de récits et processus de reformulation</a:t>
          </a:r>
        </a:p>
      </dsp:txBody>
      <dsp:txXfrm>
        <a:off x="3414635" y="1511348"/>
        <a:ext cx="568720" cy="568720"/>
      </dsp:txXfrm>
    </dsp:sp>
    <dsp:sp modelId="{CD1142D1-80FC-F04E-9668-5125E3A67841}">
      <dsp:nvSpPr>
        <dsp:cNvPr id="0" name=""/>
        <dsp:cNvSpPr/>
      </dsp:nvSpPr>
      <dsp:spPr>
        <a:xfrm>
          <a:off x="5579958" y="2474553"/>
          <a:ext cx="878065" cy="878065"/>
        </a:xfrm>
        <a:prstGeom prst="roundRect">
          <a:avLst/>
        </a:prstGeom>
        <a:solidFill>
          <a:schemeClr val="accent5"/>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fr-FR" sz="500" kern="1200" dirty="0"/>
            <a:t>Localisation (où ?)</a:t>
          </a:r>
        </a:p>
      </dsp:txBody>
      <dsp:txXfrm>
        <a:off x="5622822" y="2517417"/>
        <a:ext cx="792337" cy="792337"/>
      </dsp:txXfrm>
    </dsp:sp>
    <dsp:sp modelId="{30356FE5-C4B2-674F-BCF3-E7EF289B1F74}">
      <dsp:nvSpPr>
        <dsp:cNvPr id="0" name=""/>
        <dsp:cNvSpPr/>
      </dsp:nvSpPr>
      <dsp:spPr>
        <a:xfrm rot="20520000">
          <a:off x="6447647" y="2705420"/>
          <a:ext cx="424023" cy="0"/>
        </a:xfrm>
        <a:custGeom>
          <a:avLst/>
          <a:gdLst/>
          <a:ahLst/>
          <a:cxnLst/>
          <a:rect l="0" t="0" r="0" b="0"/>
          <a:pathLst>
            <a:path>
              <a:moveTo>
                <a:pt x="0" y="0"/>
              </a:moveTo>
              <a:lnTo>
                <a:pt x="424023" y="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C9EC9B-CD44-E34E-AE9A-232D5E24D51F}">
      <dsp:nvSpPr>
        <dsp:cNvPr id="0" name=""/>
        <dsp:cNvSpPr/>
      </dsp:nvSpPr>
      <dsp:spPr>
        <a:xfrm>
          <a:off x="6861295" y="2058222"/>
          <a:ext cx="878065" cy="878065"/>
        </a:xfrm>
        <a:prstGeom prst="roundRect">
          <a:avLst/>
        </a:prstGeom>
        <a:solidFill>
          <a:schemeClr val="bg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fr-FR" sz="500" kern="1200" dirty="0"/>
            <a:t>Lien avec d'autres lieux ? d'autres contextes ? </a:t>
          </a:r>
        </a:p>
      </dsp:txBody>
      <dsp:txXfrm>
        <a:off x="6904159" y="2101086"/>
        <a:ext cx="792337" cy="792337"/>
      </dsp:txXfrm>
    </dsp:sp>
    <dsp:sp modelId="{5BBE3F62-FDCB-114A-B6D3-9A153DA6B462}">
      <dsp:nvSpPr>
        <dsp:cNvPr id="0" name=""/>
        <dsp:cNvSpPr/>
      </dsp:nvSpPr>
      <dsp:spPr>
        <a:xfrm>
          <a:off x="5623733" y="5428948"/>
          <a:ext cx="630252" cy="630252"/>
        </a:xfrm>
        <a:prstGeom prst="roundRect">
          <a:avLst/>
        </a:prstGeom>
        <a:solidFill>
          <a:schemeClr val="accent5"/>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fr-FR" sz="500" kern="1200" dirty="0"/>
            <a:t>Moment (quand ?) </a:t>
          </a:r>
        </a:p>
      </dsp:txBody>
      <dsp:txXfrm>
        <a:off x="5654499" y="5459714"/>
        <a:ext cx="568720" cy="568720"/>
      </dsp:txXfrm>
    </dsp:sp>
    <dsp:sp modelId="{3DD8430B-98C4-1441-AECE-41DBFF4BF9D3}">
      <dsp:nvSpPr>
        <dsp:cNvPr id="0" name=""/>
        <dsp:cNvSpPr/>
      </dsp:nvSpPr>
      <dsp:spPr>
        <a:xfrm rot="16200000">
          <a:off x="5812024" y="5302112"/>
          <a:ext cx="253671" cy="0"/>
        </a:xfrm>
        <a:custGeom>
          <a:avLst/>
          <a:gdLst/>
          <a:ahLst/>
          <a:cxnLst/>
          <a:rect l="0" t="0" r="0" b="0"/>
          <a:pathLst>
            <a:path>
              <a:moveTo>
                <a:pt x="0" y="0"/>
              </a:moveTo>
              <a:lnTo>
                <a:pt x="253671" y="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4F9968-DA05-FF4A-851E-9E5BA3A0FBAD}">
      <dsp:nvSpPr>
        <dsp:cNvPr id="0" name=""/>
        <dsp:cNvSpPr/>
      </dsp:nvSpPr>
      <dsp:spPr>
        <a:xfrm>
          <a:off x="5623733" y="4545025"/>
          <a:ext cx="630252" cy="630252"/>
        </a:xfrm>
        <a:prstGeom prst="roundRect">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fr-FR" sz="500" kern="1200" dirty="0"/>
            <a:t>Structure/ conjoncture ou temps long/temps court</a:t>
          </a:r>
        </a:p>
      </dsp:txBody>
      <dsp:txXfrm>
        <a:off x="5654499" y="4575791"/>
        <a:ext cx="568720" cy="568720"/>
      </dsp:txXfrm>
    </dsp:sp>
    <dsp:sp modelId="{73D8F1FB-E795-E343-9359-430872CAE4A9}">
      <dsp:nvSpPr>
        <dsp:cNvPr id="0" name=""/>
        <dsp:cNvSpPr/>
      </dsp:nvSpPr>
      <dsp:spPr>
        <a:xfrm rot="1800000">
          <a:off x="6243524" y="5965055"/>
          <a:ext cx="156170" cy="0"/>
        </a:xfrm>
        <a:custGeom>
          <a:avLst/>
          <a:gdLst/>
          <a:ahLst/>
          <a:cxnLst/>
          <a:rect l="0" t="0" r="0" b="0"/>
          <a:pathLst>
            <a:path>
              <a:moveTo>
                <a:pt x="0" y="0"/>
              </a:moveTo>
              <a:lnTo>
                <a:pt x="156170" y="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83F11A-5A17-5847-9BBD-5BABE3530222}">
      <dsp:nvSpPr>
        <dsp:cNvPr id="0" name=""/>
        <dsp:cNvSpPr/>
      </dsp:nvSpPr>
      <dsp:spPr>
        <a:xfrm>
          <a:off x="6389233" y="5870910"/>
          <a:ext cx="630252" cy="630252"/>
        </a:xfrm>
        <a:prstGeom prst="roundRect">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fr-FR" sz="500" kern="1200" dirty="0"/>
            <a:t>Rupture/continuité</a:t>
          </a:r>
        </a:p>
      </dsp:txBody>
      <dsp:txXfrm>
        <a:off x="6419999" y="5901676"/>
        <a:ext cx="568720" cy="568720"/>
      </dsp:txXfrm>
    </dsp:sp>
    <dsp:sp modelId="{C365E9F0-C524-9E40-9A75-89AF1A90B274}">
      <dsp:nvSpPr>
        <dsp:cNvPr id="0" name=""/>
        <dsp:cNvSpPr/>
      </dsp:nvSpPr>
      <dsp:spPr>
        <a:xfrm rot="9000000">
          <a:off x="5478024" y="5965055"/>
          <a:ext cx="156170" cy="0"/>
        </a:xfrm>
        <a:custGeom>
          <a:avLst/>
          <a:gdLst/>
          <a:ahLst/>
          <a:cxnLst/>
          <a:rect l="0" t="0" r="0" b="0"/>
          <a:pathLst>
            <a:path>
              <a:moveTo>
                <a:pt x="0" y="0"/>
              </a:moveTo>
              <a:lnTo>
                <a:pt x="156170" y="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FC7E8F-6C1D-1C48-8953-267B605C6522}">
      <dsp:nvSpPr>
        <dsp:cNvPr id="0" name=""/>
        <dsp:cNvSpPr/>
      </dsp:nvSpPr>
      <dsp:spPr>
        <a:xfrm>
          <a:off x="4858233" y="5870910"/>
          <a:ext cx="630252" cy="630252"/>
        </a:xfrm>
        <a:prstGeom prst="roundRect">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fr-FR" sz="500" kern="1200" dirty="0"/>
            <a:t>Contexte économique, social, politique ; national, international</a:t>
          </a:r>
        </a:p>
      </dsp:txBody>
      <dsp:txXfrm>
        <a:off x="4888999" y="5901676"/>
        <a:ext cx="568720" cy="568720"/>
      </dsp:txXfrm>
    </dsp:sp>
    <dsp:sp modelId="{BA69CB03-5FAB-D54F-AF14-AAC4B3DD8202}">
      <dsp:nvSpPr>
        <dsp:cNvPr id="0" name=""/>
        <dsp:cNvSpPr/>
      </dsp:nvSpPr>
      <dsp:spPr>
        <a:xfrm>
          <a:off x="2675006" y="5428948"/>
          <a:ext cx="630252" cy="630252"/>
        </a:xfrm>
        <a:prstGeom prst="roundRect">
          <a:avLst/>
        </a:prstGeom>
        <a:solidFill>
          <a:schemeClr val="accent5"/>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fr-FR" sz="500" kern="1200" dirty="0"/>
            <a:t>Qui ? </a:t>
          </a:r>
        </a:p>
      </dsp:txBody>
      <dsp:txXfrm>
        <a:off x="2705772" y="5459714"/>
        <a:ext cx="568720" cy="568720"/>
      </dsp:txXfrm>
    </dsp:sp>
    <dsp:sp modelId="{6CC1F5B3-6DC8-CB4B-B2EA-9C205C8EAFC9}">
      <dsp:nvSpPr>
        <dsp:cNvPr id="0" name=""/>
        <dsp:cNvSpPr/>
      </dsp:nvSpPr>
      <dsp:spPr>
        <a:xfrm rot="16200000">
          <a:off x="2863296" y="5302112"/>
          <a:ext cx="253671" cy="0"/>
        </a:xfrm>
        <a:custGeom>
          <a:avLst/>
          <a:gdLst/>
          <a:ahLst/>
          <a:cxnLst/>
          <a:rect l="0" t="0" r="0" b="0"/>
          <a:pathLst>
            <a:path>
              <a:moveTo>
                <a:pt x="0" y="0"/>
              </a:moveTo>
              <a:lnTo>
                <a:pt x="253671" y="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29480F-71D8-FA43-B21C-8B8632D833D5}">
      <dsp:nvSpPr>
        <dsp:cNvPr id="0" name=""/>
        <dsp:cNvSpPr/>
      </dsp:nvSpPr>
      <dsp:spPr>
        <a:xfrm>
          <a:off x="2675006" y="4545025"/>
          <a:ext cx="630252" cy="630252"/>
        </a:xfrm>
        <a:prstGeom prst="roundRect">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fr-FR" sz="500" kern="1200" dirty="0"/>
            <a:t>Acteurs individuels/acteurs collectifs</a:t>
          </a:r>
        </a:p>
      </dsp:txBody>
      <dsp:txXfrm>
        <a:off x="2705772" y="4575791"/>
        <a:ext cx="568720" cy="568720"/>
      </dsp:txXfrm>
    </dsp:sp>
    <dsp:sp modelId="{195B91B4-7EB2-184C-8747-CDEEBE383A1A}">
      <dsp:nvSpPr>
        <dsp:cNvPr id="0" name=""/>
        <dsp:cNvSpPr/>
      </dsp:nvSpPr>
      <dsp:spPr>
        <a:xfrm rot="1800000">
          <a:off x="3294796" y="5965055"/>
          <a:ext cx="156170" cy="0"/>
        </a:xfrm>
        <a:custGeom>
          <a:avLst/>
          <a:gdLst/>
          <a:ahLst/>
          <a:cxnLst/>
          <a:rect l="0" t="0" r="0" b="0"/>
          <a:pathLst>
            <a:path>
              <a:moveTo>
                <a:pt x="0" y="0"/>
              </a:moveTo>
              <a:lnTo>
                <a:pt x="156170" y="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D62621-1449-0742-9D06-C8CFB5FD1FD1}">
      <dsp:nvSpPr>
        <dsp:cNvPr id="0" name=""/>
        <dsp:cNvSpPr/>
      </dsp:nvSpPr>
      <dsp:spPr>
        <a:xfrm>
          <a:off x="3440506" y="5870910"/>
          <a:ext cx="630252" cy="630252"/>
        </a:xfrm>
        <a:prstGeom prst="roundRect">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fr-FR" sz="500" kern="1200" dirty="0"/>
            <a:t>Diversité de points de vue</a:t>
          </a:r>
        </a:p>
      </dsp:txBody>
      <dsp:txXfrm>
        <a:off x="3471272" y="5901676"/>
        <a:ext cx="568720" cy="568720"/>
      </dsp:txXfrm>
    </dsp:sp>
    <dsp:sp modelId="{0E0FA4E9-7ECB-414B-BDB0-18705CCE59E9}">
      <dsp:nvSpPr>
        <dsp:cNvPr id="0" name=""/>
        <dsp:cNvSpPr/>
      </dsp:nvSpPr>
      <dsp:spPr>
        <a:xfrm rot="9000000">
          <a:off x="2529296" y="5965055"/>
          <a:ext cx="156170" cy="0"/>
        </a:xfrm>
        <a:custGeom>
          <a:avLst/>
          <a:gdLst/>
          <a:ahLst/>
          <a:cxnLst/>
          <a:rect l="0" t="0" r="0" b="0"/>
          <a:pathLst>
            <a:path>
              <a:moveTo>
                <a:pt x="0" y="0"/>
              </a:moveTo>
              <a:lnTo>
                <a:pt x="156170" y="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551750-6744-474E-B671-9AA89CD0CE9E}">
      <dsp:nvSpPr>
        <dsp:cNvPr id="0" name=""/>
        <dsp:cNvSpPr/>
      </dsp:nvSpPr>
      <dsp:spPr>
        <a:xfrm>
          <a:off x="1909506" y="5870910"/>
          <a:ext cx="630252" cy="630252"/>
        </a:xfrm>
        <a:prstGeom prst="roundRect">
          <a:avLst/>
        </a:prstGeom>
        <a:solidFill>
          <a:srgbClr val="8A1C2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fr-FR" sz="500" kern="1200" dirty="0"/>
            <a:t>Récits des acteurs</a:t>
          </a:r>
        </a:p>
      </dsp:txBody>
      <dsp:txXfrm>
        <a:off x="1940272" y="5901676"/>
        <a:ext cx="568720" cy="568720"/>
      </dsp:txXfrm>
    </dsp:sp>
    <dsp:sp modelId="{AD8DD032-6207-CB47-8052-52227520176B}">
      <dsp:nvSpPr>
        <dsp:cNvPr id="0" name=""/>
        <dsp:cNvSpPr/>
      </dsp:nvSpPr>
      <dsp:spPr>
        <a:xfrm>
          <a:off x="2470967" y="2474553"/>
          <a:ext cx="878065" cy="878065"/>
        </a:xfrm>
        <a:prstGeom prst="roundRect">
          <a:avLst/>
        </a:prstGeom>
        <a:solidFill>
          <a:schemeClr val="accent5"/>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fr-FR" sz="500" kern="1200" dirty="0"/>
            <a:t>Pourquoi ? Quels choix ?  </a:t>
          </a:r>
        </a:p>
      </dsp:txBody>
      <dsp:txXfrm>
        <a:off x="2513831" y="2517417"/>
        <a:ext cx="792337" cy="792337"/>
      </dsp:txXfrm>
    </dsp:sp>
    <dsp:sp modelId="{687C05DA-6F41-D84A-896D-2A69C83F0268}">
      <dsp:nvSpPr>
        <dsp:cNvPr id="0" name=""/>
        <dsp:cNvSpPr/>
      </dsp:nvSpPr>
      <dsp:spPr>
        <a:xfrm rot="11880000">
          <a:off x="2057320" y="2705420"/>
          <a:ext cx="424023" cy="0"/>
        </a:xfrm>
        <a:custGeom>
          <a:avLst/>
          <a:gdLst/>
          <a:ahLst/>
          <a:cxnLst/>
          <a:rect l="0" t="0" r="0" b="0"/>
          <a:pathLst>
            <a:path>
              <a:moveTo>
                <a:pt x="0" y="0"/>
              </a:moveTo>
              <a:lnTo>
                <a:pt x="424023" y="0"/>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AA8D03-A024-8B4F-9495-8F2437C21E9C}">
      <dsp:nvSpPr>
        <dsp:cNvPr id="0" name=""/>
        <dsp:cNvSpPr/>
      </dsp:nvSpPr>
      <dsp:spPr>
        <a:xfrm>
          <a:off x="1189631" y="2058222"/>
          <a:ext cx="878065" cy="878065"/>
        </a:xfrm>
        <a:prstGeom prst="roundRect">
          <a:avLst/>
        </a:prstGeom>
        <a:solidFill>
          <a:srgbClr val="FF66FF"/>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222250">
            <a:lnSpc>
              <a:spcPct val="90000"/>
            </a:lnSpc>
            <a:spcBef>
              <a:spcPct val="0"/>
            </a:spcBef>
            <a:spcAft>
              <a:spcPct val="35000"/>
            </a:spcAft>
          </a:pPr>
          <a:r>
            <a:rPr lang="fr-FR" sz="500" kern="1200" dirty="0"/>
            <a:t>Motivation des acteurs</a:t>
          </a:r>
        </a:p>
      </dsp:txBody>
      <dsp:txXfrm>
        <a:off x="1232495" y="2101086"/>
        <a:ext cx="792337" cy="792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6A713B-5FEA-6A44-8413-A0AFC0CF2727}">
      <dsp:nvSpPr>
        <dsp:cNvPr id="0" name=""/>
        <dsp:cNvSpPr/>
      </dsp:nvSpPr>
      <dsp:spPr>
        <a:xfrm>
          <a:off x="0" y="0"/>
          <a:ext cx="6912768" cy="6912768"/>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BF3BA8-F867-2942-8F65-30B84A16EC4A}">
      <dsp:nvSpPr>
        <dsp:cNvPr id="0" name=""/>
        <dsp:cNvSpPr/>
      </dsp:nvSpPr>
      <dsp:spPr>
        <a:xfrm>
          <a:off x="3456384" y="0"/>
          <a:ext cx="8064896" cy="6912768"/>
        </a:xfrm>
        <a:prstGeom prst="rect">
          <a:avLst/>
        </a:prstGeom>
        <a:solidFill>
          <a:schemeClr val="tx2">
            <a:lumMod val="60000"/>
            <a:lumOff val="40000"/>
            <a:alpha val="90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a:solidFill>
                <a:schemeClr val="tx2"/>
              </a:solidFill>
            </a:rPr>
            <a:t>1994-1999: présidence de Nelson Mandela, vers l’ère </a:t>
          </a:r>
          <a:r>
            <a:rPr lang="fr-FR" sz="2000" kern="1200" dirty="0" err="1">
              <a:solidFill>
                <a:schemeClr val="tx2"/>
              </a:solidFill>
            </a:rPr>
            <a:t>post-Apartheid</a:t>
          </a:r>
          <a:endParaRPr lang="fr-FR" sz="2000" kern="1200" dirty="0">
            <a:solidFill>
              <a:schemeClr val="tx2"/>
            </a:solidFill>
          </a:endParaRPr>
        </a:p>
      </dsp:txBody>
      <dsp:txXfrm>
        <a:off x="3456384" y="0"/>
        <a:ext cx="4032448" cy="1106042"/>
      </dsp:txXfrm>
    </dsp:sp>
    <dsp:sp modelId="{77277942-53B5-0B40-85B5-FBE0CB95A5F7}">
      <dsp:nvSpPr>
        <dsp:cNvPr id="0" name=""/>
        <dsp:cNvSpPr/>
      </dsp:nvSpPr>
      <dsp:spPr>
        <a:xfrm>
          <a:off x="725840" y="1106042"/>
          <a:ext cx="5461086" cy="5461086"/>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7F0391-853B-AD43-BBB6-655C8F3DF80F}">
      <dsp:nvSpPr>
        <dsp:cNvPr id="0" name=""/>
        <dsp:cNvSpPr/>
      </dsp:nvSpPr>
      <dsp:spPr>
        <a:xfrm>
          <a:off x="3456384" y="1106042"/>
          <a:ext cx="8064896" cy="5461086"/>
        </a:xfrm>
        <a:prstGeom prst="rect">
          <a:avLst/>
        </a:prstGeom>
        <a:solidFill>
          <a:srgbClr val="FFFF00"/>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a:solidFill>
                <a:schemeClr val="tx2"/>
              </a:solidFill>
            </a:rPr>
            <a:t>1991-1994 : la transition </a:t>
          </a:r>
        </a:p>
      </dsp:txBody>
      <dsp:txXfrm>
        <a:off x="3456384" y="1106042"/>
        <a:ext cx="4032448" cy="1106042"/>
      </dsp:txXfrm>
    </dsp:sp>
    <dsp:sp modelId="{F2BFE53D-01E6-F24A-BC19-2FA40DBB119C}">
      <dsp:nvSpPr>
        <dsp:cNvPr id="0" name=""/>
        <dsp:cNvSpPr/>
      </dsp:nvSpPr>
      <dsp:spPr>
        <a:xfrm>
          <a:off x="1451681" y="2212085"/>
          <a:ext cx="4009405" cy="4009405"/>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D37C4C-44C5-AD4D-967B-DBD8962686A1}">
      <dsp:nvSpPr>
        <dsp:cNvPr id="0" name=""/>
        <dsp:cNvSpPr/>
      </dsp:nvSpPr>
      <dsp:spPr>
        <a:xfrm>
          <a:off x="3456384" y="2212085"/>
          <a:ext cx="8064896" cy="4009405"/>
        </a:xfrm>
        <a:prstGeom prst="rect">
          <a:avLst/>
        </a:prstGeom>
        <a:solidFill>
          <a:schemeClr val="accent3">
            <a:alpha val="90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a:solidFill>
                <a:schemeClr val="tx2"/>
              </a:solidFill>
            </a:rPr>
            <a:t>1989-1990: le tournant. </a:t>
          </a:r>
        </a:p>
      </dsp:txBody>
      <dsp:txXfrm>
        <a:off x="3456384" y="2212085"/>
        <a:ext cx="4032448" cy="1106042"/>
      </dsp:txXfrm>
    </dsp:sp>
    <dsp:sp modelId="{C86E8B60-79B7-4C49-85C2-AD854428C6CE}">
      <dsp:nvSpPr>
        <dsp:cNvPr id="0" name=""/>
        <dsp:cNvSpPr/>
      </dsp:nvSpPr>
      <dsp:spPr>
        <a:xfrm>
          <a:off x="2177521" y="3318128"/>
          <a:ext cx="2557724" cy="2557724"/>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7E5684-BE82-244B-ACEA-D70B352B5D96}">
      <dsp:nvSpPr>
        <dsp:cNvPr id="0" name=""/>
        <dsp:cNvSpPr/>
      </dsp:nvSpPr>
      <dsp:spPr>
        <a:xfrm>
          <a:off x="3456384" y="3318128"/>
          <a:ext cx="8064896" cy="2557724"/>
        </a:xfrm>
        <a:prstGeom prst="rect">
          <a:avLst/>
        </a:prstGeom>
        <a:solidFill>
          <a:srgbClr val="FD8420">
            <a:alpha val="89804"/>
          </a:srgb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a:solidFill>
                <a:schemeClr val="tx2"/>
              </a:solidFill>
            </a:rPr>
            <a:t>1988-1989 : Un nouveau contexte international</a:t>
          </a:r>
        </a:p>
      </dsp:txBody>
      <dsp:txXfrm>
        <a:off x="3456384" y="3318128"/>
        <a:ext cx="4032448" cy="1106042"/>
      </dsp:txXfrm>
    </dsp:sp>
    <dsp:sp modelId="{6A7D4502-265E-A649-909D-0F829713326C}">
      <dsp:nvSpPr>
        <dsp:cNvPr id="0" name=""/>
        <dsp:cNvSpPr/>
      </dsp:nvSpPr>
      <dsp:spPr>
        <a:xfrm>
          <a:off x="2903362" y="4424171"/>
          <a:ext cx="1106042" cy="1106042"/>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A2E0BE-BCD6-5146-A118-0AB4A68AE5B8}">
      <dsp:nvSpPr>
        <dsp:cNvPr id="0" name=""/>
        <dsp:cNvSpPr/>
      </dsp:nvSpPr>
      <dsp:spPr>
        <a:xfrm>
          <a:off x="3456384" y="4424171"/>
          <a:ext cx="8064896" cy="1106042"/>
        </a:xfrm>
        <a:prstGeom prst="rect">
          <a:avLst/>
        </a:prstGeom>
        <a:solidFill>
          <a:schemeClr val="bg1"/>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a:solidFill>
                <a:schemeClr val="tx2"/>
              </a:solidFill>
              <a:latin typeface="+mn-lt"/>
            </a:rPr>
            <a:t>Milieu des années 1980 : Le système est dans l’impasse sur le plan politique (émeutes) et économique.</a:t>
          </a:r>
          <a:endParaRPr lang="fr-FR" sz="2000" kern="1200" dirty="0">
            <a:solidFill>
              <a:schemeClr val="tx2"/>
            </a:solidFill>
          </a:endParaRPr>
        </a:p>
      </dsp:txBody>
      <dsp:txXfrm>
        <a:off x="3456384" y="4424171"/>
        <a:ext cx="4032448" cy="1106042"/>
      </dsp:txXfrm>
    </dsp:sp>
    <dsp:sp modelId="{F550E9E6-88A5-1043-9374-810F7E354A76}">
      <dsp:nvSpPr>
        <dsp:cNvPr id="0" name=""/>
        <dsp:cNvSpPr/>
      </dsp:nvSpPr>
      <dsp:spPr>
        <a:xfrm>
          <a:off x="7488832" y="0"/>
          <a:ext cx="4032448" cy="110604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57150" lvl="1" indent="-57150" algn="l" defTabSz="311150">
            <a:lnSpc>
              <a:spcPct val="90000"/>
            </a:lnSpc>
            <a:spcBef>
              <a:spcPct val="0"/>
            </a:spcBef>
            <a:spcAft>
              <a:spcPct val="15000"/>
            </a:spcAft>
            <a:buChar char="••"/>
          </a:pPr>
          <a:endParaRPr lang="fr-FR" sz="700" kern="1200" dirty="0">
            <a:solidFill>
              <a:schemeClr val="tx2"/>
            </a:solidFill>
          </a:endParaRPr>
        </a:p>
        <a:p>
          <a:pPr marL="57150" lvl="1" indent="-57150" algn="l" defTabSz="311150">
            <a:lnSpc>
              <a:spcPct val="90000"/>
            </a:lnSpc>
            <a:spcBef>
              <a:spcPct val="0"/>
            </a:spcBef>
            <a:spcAft>
              <a:spcPct val="15000"/>
            </a:spcAft>
            <a:buChar char="••"/>
          </a:pPr>
          <a:r>
            <a:rPr lang="fr-FR" sz="700" kern="1200" dirty="0">
              <a:solidFill>
                <a:schemeClr val="tx2"/>
              </a:solidFill>
            </a:rPr>
            <a:t>Gouvernement d’union nationale</a:t>
          </a:r>
        </a:p>
        <a:p>
          <a:pPr marL="57150" lvl="1" indent="-57150" algn="l" defTabSz="311150">
            <a:lnSpc>
              <a:spcPct val="90000"/>
            </a:lnSpc>
            <a:spcBef>
              <a:spcPct val="0"/>
            </a:spcBef>
            <a:spcAft>
              <a:spcPct val="15000"/>
            </a:spcAft>
            <a:buChar char="••"/>
          </a:pPr>
          <a:r>
            <a:rPr lang="fr-FR" sz="700" kern="1200" dirty="0">
              <a:solidFill>
                <a:schemeClr val="tx2"/>
              </a:solidFill>
            </a:rPr>
            <a:t>Ecriture de la Constitution (1995-1996) et instauration de la commission </a:t>
          </a:r>
          <a:r>
            <a:rPr lang="fr-FR" sz="700" i="1" kern="1200" dirty="0">
              <a:solidFill>
                <a:schemeClr val="tx2"/>
              </a:solidFill>
            </a:rPr>
            <a:t>Vérité et réconciliation </a:t>
          </a:r>
          <a:r>
            <a:rPr lang="fr-FR" sz="700" i="0" kern="1200" dirty="0">
              <a:solidFill>
                <a:schemeClr val="tx2"/>
              </a:solidFill>
            </a:rPr>
            <a:t>(un </a:t>
          </a:r>
          <a:r>
            <a:rPr lang="fr-FR" sz="700" b="1" i="0" kern="1200" dirty="0">
              <a:solidFill>
                <a:schemeClr val="tx2"/>
              </a:solidFill>
            </a:rPr>
            <a:t>processus inédit de justice </a:t>
          </a:r>
          <a:r>
            <a:rPr lang="fr-FR" sz="700" b="1" i="0" kern="1200" dirty="0" err="1">
              <a:solidFill>
                <a:schemeClr val="tx2"/>
              </a:solidFill>
            </a:rPr>
            <a:t>restaurative</a:t>
          </a:r>
          <a:r>
            <a:rPr lang="fr-FR" sz="700" b="1" i="0" kern="1200" dirty="0">
              <a:solidFill>
                <a:schemeClr val="tx2"/>
              </a:solidFill>
            </a:rPr>
            <a:t> </a:t>
          </a:r>
          <a:r>
            <a:rPr lang="fr-FR" sz="700" i="0" kern="1200" dirty="0">
              <a:solidFill>
                <a:schemeClr val="tx2"/>
              </a:solidFill>
            </a:rPr>
            <a:t>sous la présidence de Desmond Tutu) : accueil des témoignages des criminels et des victimes en vue d’une éventuelle amnistie s’il s’agit de motifs politiques (en échange de toute la vérité)</a:t>
          </a:r>
        </a:p>
        <a:p>
          <a:pPr marL="57150" lvl="1" indent="-57150" algn="l" defTabSz="311150">
            <a:lnSpc>
              <a:spcPct val="90000"/>
            </a:lnSpc>
            <a:spcBef>
              <a:spcPct val="0"/>
            </a:spcBef>
            <a:spcAft>
              <a:spcPct val="15000"/>
            </a:spcAft>
            <a:buChar char="••"/>
          </a:pPr>
          <a:r>
            <a:rPr lang="fr-FR" sz="700" kern="1200" dirty="0">
              <a:solidFill>
                <a:schemeClr val="tx2"/>
              </a:solidFill>
            </a:rPr>
            <a:t>1996 : l’</a:t>
          </a:r>
          <a:r>
            <a:rPr lang="fr-FR" sz="700" kern="1200" dirty="0" err="1">
              <a:solidFill>
                <a:schemeClr val="tx2"/>
              </a:solidFill>
            </a:rPr>
            <a:t>Inkhata</a:t>
          </a:r>
          <a:r>
            <a:rPr lang="fr-FR" sz="700" kern="1200" dirty="0">
              <a:solidFill>
                <a:schemeClr val="tx2"/>
              </a:solidFill>
            </a:rPr>
            <a:t> accepte de participer aux élections.</a:t>
          </a:r>
        </a:p>
      </dsp:txBody>
      <dsp:txXfrm>
        <a:off x="7488832" y="0"/>
        <a:ext cx="4032448" cy="1106042"/>
      </dsp:txXfrm>
    </dsp:sp>
    <dsp:sp modelId="{7DF70DEB-E378-5444-994E-BA2F976F41C7}">
      <dsp:nvSpPr>
        <dsp:cNvPr id="0" name=""/>
        <dsp:cNvSpPr/>
      </dsp:nvSpPr>
      <dsp:spPr>
        <a:xfrm>
          <a:off x="7488832" y="1106042"/>
          <a:ext cx="4032448" cy="110604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57150" lvl="1" indent="-57150" algn="l" defTabSz="311150">
            <a:lnSpc>
              <a:spcPct val="90000"/>
            </a:lnSpc>
            <a:spcBef>
              <a:spcPct val="0"/>
            </a:spcBef>
            <a:spcAft>
              <a:spcPct val="15000"/>
            </a:spcAft>
            <a:buChar char="••"/>
          </a:pPr>
          <a:r>
            <a:rPr lang="fr-FR" sz="700" kern="1200" dirty="0">
              <a:solidFill>
                <a:schemeClr val="tx2"/>
              </a:solidFill>
            </a:rPr>
            <a:t>30juin 1991: abolition des mesures territoriales basées sur la race puis abrogation des lois de 1913…Les partis politiques sont libres. Signature d’un accord national de paix. Le oui l’emporte pour l’abandon de l’apartheid. </a:t>
          </a:r>
        </a:p>
        <a:p>
          <a:pPr marL="57150" lvl="1" indent="-57150" algn="l" defTabSz="311150">
            <a:lnSpc>
              <a:spcPct val="90000"/>
            </a:lnSpc>
            <a:spcBef>
              <a:spcPct val="0"/>
            </a:spcBef>
            <a:spcAft>
              <a:spcPct val="15000"/>
            </a:spcAft>
            <a:buChar char="••"/>
          </a:pPr>
          <a:r>
            <a:rPr lang="fr-FR" sz="700" kern="1200" dirty="0">
              <a:solidFill>
                <a:schemeClr val="tx2"/>
              </a:solidFill>
            </a:rPr>
            <a:t>Violences croissantes entre factions rivales entre Zoulous de l’ANC et Zoulous de l’</a:t>
          </a:r>
          <a:r>
            <a:rPr lang="fr-FR" sz="700" kern="1200" dirty="0" err="1">
              <a:solidFill>
                <a:schemeClr val="tx2"/>
              </a:solidFill>
            </a:rPr>
            <a:t>Inkhata</a:t>
          </a:r>
          <a:r>
            <a:rPr lang="fr-FR" sz="700" kern="1200" dirty="0">
              <a:solidFill>
                <a:schemeClr val="tx2"/>
              </a:solidFill>
            </a:rPr>
            <a:t> (Massacres de </a:t>
          </a:r>
          <a:r>
            <a:rPr lang="fr-FR" sz="700" kern="1200" dirty="0" err="1">
              <a:solidFill>
                <a:schemeClr val="tx2"/>
              </a:solidFill>
            </a:rPr>
            <a:t>Boipatong</a:t>
          </a:r>
          <a:r>
            <a:rPr lang="fr-FR" sz="700" kern="1200" dirty="0">
              <a:solidFill>
                <a:schemeClr val="tx2"/>
              </a:solidFill>
            </a:rPr>
            <a:t> en juin 1992), violences des ultranationalistes blancs (assassinat de Chris Hani en 1993). Discours de Mandela du 13 avril 1993 pour empêcher la guerre civile.</a:t>
          </a:r>
        </a:p>
        <a:p>
          <a:pPr marL="57150" lvl="1" indent="-57150" algn="l" defTabSz="311150">
            <a:lnSpc>
              <a:spcPct val="90000"/>
            </a:lnSpc>
            <a:spcBef>
              <a:spcPct val="0"/>
            </a:spcBef>
            <a:spcAft>
              <a:spcPct val="15000"/>
            </a:spcAft>
            <a:buChar char="••"/>
          </a:pPr>
          <a:r>
            <a:rPr lang="fr-FR" sz="700" kern="1200" dirty="0">
              <a:solidFill>
                <a:schemeClr val="tx2"/>
              </a:solidFill>
            </a:rPr>
            <a:t>Mandela et De </a:t>
          </a:r>
          <a:r>
            <a:rPr lang="fr-FR" sz="700" kern="1200" dirty="0" err="1">
              <a:solidFill>
                <a:schemeClr val="tx2"/>
              </a:solidFill>
            </a:rPr>
            <a:t>Klerk</a:t>
          </a:r>
          <a:r>
            <a:rPr lang="fr-FR" sz="700" kern="1200" dirty="0">
              <a:solidFill>
                <a:schemeClr val="tx2"/>
              </a:solidFill>
            </a:rPr>
            <a:t>, prix Nobel de la paix (1993)</a:t>
          </a:r>
        </a:p>
        <a:p>
          <a:pPr marL="57150" lvl="1" indent="-57150" algn="l" defTabSz="311150">
            <a:lnSpc>
              <a:spcPct val="90000"/>
            </a:lnSpc>
            <a:spcBef>
              <a:spcPct val="0"/>
            </a:spcBef>
            <a:spcAft>
              <a:spcPct val="15000"/>
            </a:spcAft>
            <a:buChar char="••"/>
          </a:pPr>
          <a:r>
            <a:rPr lang="fr-FR" sz="700" kern="1200" dirty="0">
              <a:solidFill>
                <a:schemeClr val="tx2"/>
              </a:solidFill>
            </a:rPr>
            <a:t>Avril 1994 : première élections libres et multiraciales. 10 mai 1994 : Nelson Mandela, président de la République sud-africaine.</a:t>
          </a:r>
        </a:p>
        <a:p>
          <a:pPr marL="57150" lvl="1" indent="-57150" algn="l" defTabSz="311150">
            <a:lnSpc>
              <a:spcPct val="90000"/>
            </a:lnSpc>
            <a:spcBef>
              <a:spcPct val="0"/>
            </a:spcBef>
            <a:spcAft>
              <a:spcPct val="15000"/>
            </a:spcAft>
            <a:buChar char="••"/>
          </a:pPr>
          <a:r>
            <a:rPr lang="fr-FR" sz="700" kern="1200" dirty="0">
              <a:solidFill>
                <a:schemeClr val="tx2"/>
              </a:solidFill>
            </a:rPr>
            <a:t>Mai 1994 : l’ONU lèvre son embargo et l’Afrique du Sud réintègre le Commonwealth. </a:t>
          </a:r>
        </a:p>
      </dsp:txBody>
      <dsp:txXfrm>
        <a:off x="7488832" y="1106042"/>
        <a:ext cx="4032448" cy="1106042"/>
      </dsp:txXfrm>
    </dsp:sp>
    <dsp:sp modelId="{85B721C5-1624-CC43-AC6E-309EFEC6E48A}">
      <dsp:nvSpPr>
        <dsp:cNvPr id="0" name=""/>
        <dsp:cNvSpPr/>
      </dsp:nvSpPr>
      <dsp:spPr>
        <a:xfrm>
          <a:off x="7488832" y="2212085"/>
          <a:ext cx="4032448" cy="110604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57150" lvl="1" indent="-57150" algn="l" defTabSz="311150">
            <a:lnSpc>
              <a:spcPct val="90000"/>
            </a:lnSpc>
            <a:spcBef>
              <a:spcPct val="0"/>
            </a:spcBef>
            <a:spcAft>
              <a:spcPct val="15000"/>
            </a:spcAft>
            <a:buChar char="••"/>
          </a:pPr>
          <a:r>
            <a:rPr lang="fr-FR" sz="700" kern="1200" dirty="0">
              <a:solidFill>
                <a:schemeClr val="tx2"/>
              </a:solidFill>
            </a:rPr>
            <a:t>Août 1989 : Arrivée de De </a:t>
          </a:r>
          <a:r>
            <a:rPr lang="fr-FR" sz="700" kern="1200" dirty="0" err="1">
              <a:solidFill>
                <a:schemeClr val="tx2"/>
              </a:solidFill>
            </a:rPr>
            <a:t>Klerk</a:t>
          </a:r>
          <a:r>
            <a:rPr lang="fr-FR" sz="700" kern="1200" dirty="0">
              <a:solidFill>
                <a:schemeClr val="tx2"/>
              </a:solidFill>
            </a:rPr>
            <a:t> au pouvoir.</a:t>
          </a:r>
        </a:p>
        <a:p>
          <a:pPr marL="57150" lvl="1" indent="-57150" algn="l" defTabSz="311150">
            <a:lnSpc>
              <a:spcPct val="90000"/>
            </a:lnSpc>
            <a:spcBef>
              <a:spcPct val="0"/>
            </a:spcBef>
            <a:spcAft>
              <a:spcPct val="15000"/>
            </a:spcAft>
            <a:buChar char="••"/>
          </a:pPr>
          <a:r>
            <a:rPr lang="fr-FR" sz="700" kern="1200" dirty="0">
              <a:solidFill>
                <a:schemeClr val="tx2"/>
              </a:solidFill>
            </a:rPr>
            <a:t>Déclaration de Harare de l’ANC. </a:t>
          </a:r>
        </a:p>
        <a:p>
          <a:pPr marL="57150" lvl="1" indent="-57150" algn="l" defTabSz="311150">
            <a:lnSpc>
              <a:spcPct val="90000"/>
            </a:lnSpc>
            <a:spcBef>
              <a:spcPct val="0"/>
            </a:spcBef>
            <a:spcAft>
              <a:spcPct val="15000"/>
            </a:spcAft>
            <a:buChar char="••"/>
          </a:pPr>
          <a:r>
            <a:rPr lang="fr-FR" sz="700" b="1" kern="1200" dirty="0">
              <a:solidFill>
                <a:schemeClr val="tx2"/>
              </a:solidFill>
            </a:rPr>
            <a:t>2 février 1990 : discours de Frederik De </a:t>
          </a:r>
          <a:r>
            <a:rPr lang="fr-FR" sz="700" b="1" kern="1200" dirty="0" err="1">
              <a:solidFill>
                <a:schemeClr val="tx2"/>
              </a:solidFill>
            </a:rPr>
            <a:t>Klerk</a:t>
          </a:r>
          <a:r>
            <a:rPr lang="fr-FR" sz="700" b="1" kern="1200" dirty="0">
              <a:solidFill>
                <a:schemeClr val="tx2"/>
              </a:solidFill>
            </a:rPr>
            <a:t> dit « Discours du Saut de Géant » qui  annonce la fin de l’apartheid. Les partis interdits sont à nouveau autorisés. Un discours de 30 minutes qui normalise la situation en Afrique du Sud. Annonce la libération de Nelson Mandela sans condition.</a:t>
          </a:r>
          <a:endParaRPr lang="fr-FR" sz="700" kern="1200" dirty="0">
            <a:solidFill>
              <a:schemeClr val="tx2"/>
            </a:solidFill>
          </a:endParaRPr>
        </a:p>
        <a:p>
          <a:pPr marL="57150" lvl="1" indent="-57150" algn="l" defTabSz="311150">
            <a:lnSpc>
              <a:spcPct val="90000"/>
            </a:lnSpc>
            <a:spcBef>
              <a:spcPct val="0"/>
            </a:spcBef>
            <a:spcAft>
              <a:spcPct val="15000"/>
            </a:spcAft>
            <a:buChar char="••"/>
          </a:pPr>
          <a:r>
            <a:rPr lang="fr-FR" sz="700" b="1" kern="1200" dirty="0">
              <a:solidFill>
                <a:schemeClr val="tx2"/>
              </a:solidFill>
            </a:rPr>
            <a:t>11 février 1990 : Libération de Nelson Mandela et discours de Nelson Mandela au peuple : il se déclare « son humble serviteur ». </a:t>
          </a:r>
          <a:endParaRPr lang="fr-FR" sz="700" kern="1200" dirty="0">
            <a:solidFill>
              <a:schemeClr val="tx2"/>
            </a:solidFill>
          </a:endParaRPr>
        </a:p>
      </dsp:txBody>
      <dsp:txXfrm>
        <a:off x="7488832" y="2212085"/>
        <a:ext cx="4032448" cy="1106042"/>
      </dsp:txXfrm>
    </dsp:sp>
    <dsp:sp modelId="{0A4A9D96-1AF8-6347-8025-C6D0D19AEC56}">
      <dsp:nvSpPr>
        <dsp:cNvPr id="0" name=""/>
        <dsp:cNvSpPr/>
      </dsp:nvSpPr>
      <dsp:spPr>
        <a:xfrm>
          <a:off x="7488832" y="3318128"/>
          <a:ext cx="4032448" cy="110604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57150" lvl="1" indent="-57150" algn="l" defTabSz="311150">
            <a:lnSpc>
              <a:spcPct val="90000"/>
            </a:lnSpc>
            <a:spcBef>
              <a:spcPct val="0"/>
            </a:spcBef>
            <a:spcAft>
              <a:spcPct val="15000"/>
            </a:spcAft>
            <a:buChar char="••"/>
          </a:pPr>
          <a:r>
            <a:rPr lang="fr-FR" sz="700" kern="1200" dirty="0">
              <a:solidFill>
                <a:schemeClr val="tx2"/>
              </a:solidFill>
            </a:rPr>
            <a:t>La fin de la guerre froide :</a:t>
          </a:r>
        </a:p>
        <a:p>
          <a:pPr marL="114300" lvl="2" indent="-57150" algn="l" defTabSz="311150">
            <a:lnSpc>
              <a:spcPct val="90000"/>
            </a:lnSpc>
            <a:spcBef>
              <a:spcPct val="0"/>
            </a:spcBef>
            <a:spcAft>
              <a:spcPct val="15000"/>
            </a:spcAft>
            <a:buChar char="••"/>
          </a:pPr>
          <a:r>
            <a:rPr lang="fr-FR" sz="700" kern="1200" dirty="0">
              <a:solidFill>
                <a:schemeClr val="tx2"/>
              </a:solidFill>
            </a:rPr>
            <a:t>Sommet de Moscou de 1988 : l’URSS veut arrêter l’aide militaire à la Namibie moyennant le retrait des troupes sud-africaines) le bloc de l’Ouest lâche l’Afrique du sud. </a:t>
          </a:r>
        </a:p>
        <a:p>
          <a:pPr marL="114300" lvl="2" indent="-57150" algn="l" defTabSz="311150">
            <a:lnSpc>
              <a:spcPct val="90000"/>
            </a:lnSpc>
            <a:spcBef>
              <a:spcPct val="0"/>
            </a:spcBef>
            <a:spcAft>
              <a:spcPct val="15000"/>
            </a:spcAft>
            <a:buChar char="••"/>
          </a:pPr>
          <a:r>
            <a:rPr lang="fr-FR" sz="700" kern="1200" dirty="0">
              <a:solidFill>
                <a:schemeClr val="tx2"/>
              </a:solidFill>
            </a:rPr>
            <a:t> 1989 : chute du Mur </a:t>
          </a:r>
          <a:r>
            <a:rPr lang="fr-FR" sz="700" kern="1200" dirty="0">
              <a:solidFill>
                <a:schemeClr val="tx2"/>
              </a:solidFill>
              <a:sym typeface="Wingdings" pitchFamily="2" charset="2"/>
            </a:rPr>
            <a:t> le communisme n’est plus une menace. </a:t>
          </a:r>
          <a:endParaRPr lang="fr-FR" sz="700" kern="1200" dirty="0">
            <a:solidFill>
              <a:schemeClr val="tx2"/>
            </a:solidFill>
          </a:endParaRPr>
        </a:p>
        <a:p>
          <a:pPr marL="57150" lvl="1" indent="-57150" algn="l" defTabSz="311150">
            <a:lnSpc>
              <a:spcPct val="90000"/>
            </a:lnSpc>
            <a:spcBef>
              <a:spcPct val="0"/>
            </a:spcBef>
            <a:spcAft>
              <a:spcPct val="15000"/>
            </a:spcAft>
            <a:buChar char="••"/>
          </a:pPr>
          <a:r>
            <a:rPr lang="fr-FR" sz="700" kern="1200" dirty="0">
              <a:solidFill>
                <a:schemeClr val="tx2"/>
              </a:solidFill>
            </a:rPr>
            <a:t>Des mobilisations internationales (jeunesse, médias...) croissantes : 1988 : Johnny Clegg, « le Zoulou blanc », et </a:t>
          </a:r>
          <a:r>
            <a:rPr lang="fr-FR" sz="700" kern="1200" dirty="0" err="1">
              <a:solidFill>
                <a:schemeClr val="tx2"/>
              </a:solidFill>
            </a:rPr>
            <a:t>Savuka</a:t>
          </a:r>
          <a:r>
            <a:rPr lang="fr-FR" sz="700" kern="1200" dirty="0">
              <a:solidFill>
                <a:schemeClr val="tx2"/>
              </a:solidFill>
            </a:rPr>
            <a:t>,  </a:t>
          </a:r>
          <a:r>
            <a:rPr lang="fr-FR" sz="700" i="1" kern="1200" dirty="0" err="1">
              <a:solidFill>
                <a:schemeClr val="tx2"/>
              </a:solidFill>
            </a:rPr>
            <a:t>Asimbonanga</a:t>
          </a:r>
          <a:r>
            <a:rPr lang="fr-FR" sz="700" i="1" kern="1200" dirty="0">
              <a:solidFill>
                <a:schemeClr val="tx2"/>
              </a:solidFill>
            </a:rPr>
            <a:t>; </a:t>
          </a:r>
          <a:r>
            <a:rPr lang="fr-FR" sz="700" kern="1200" dirty="0">
              <a:solidFill>
                <a:schemeClr val="tx2"/>
              </a:solidFill>
            </a:rPr>
            <a:t>1986 </a:t>
          </a:r>
          <a:r>
            <a:rPr lang="fr-FR" sz="700" i="1" kern="1200" dirty="0">
              <a:solidFill>
                <a:schemeClr val="tx2"/>
              </a:solidFill>
            </a:rPr>
            <a:t>Nelson Mandela </a:t>
          </a:r>
          <a:r>
            <a:rPr lang="fr-FR" sz="700" kern="1200" dirty="0">
              <a:solidFill>
                <a:schemeClr val="tx2"/>
              </a:solidFill>
            </a:rPr>
            <a:t>de </a:t>
          </a:r>
          <a:r>
            <a:rPr lang="fr-FR" sz="700" kern="1200" dirty="0" err="1">
              <a:solidFill>
                <a:schemeClr val="tx2"/>
              </a:solidFill>
            </a:rPr>
            <a:t>Youssou</a:t>
          </a:r>
          <a:r>
            <a:rPr lang="fr-FR" sz="700" kern="1200" dirty="0">
              <a:solidFill>
                <a:schemeClr val="tx2"/>
              </a:solidFill>
            </a:rPr>
            <a:t> N’Dour, </a:t>
          </a:r>
          <a:r>
            <a:rPr lang="fr-FR" sz="700" i="1" kern="1200" dirty="0">
              <a:solidFill>
                <a:schemeClr val="tx2"/>
              </a:solidFill>
            </a:rPr>
            <a:t>1988 : Mandela Day </a:t>
          </a:r>
          <a:r>
            <a:rPr lang="fr-FR" sz="700" kern="1200" dirty="0">
              <a:solidFill>
                <a:schemeClr val="tx2"/>
              </a:solidFill>
            </a:rPr>
            <a:t>de Simple </a:t>
          </a:r>
          <a:r>
            <a:rPr lang="fr-FR" sz="700" kern="1200" dirty="0" err="1">
              <a:solidFill>
                <a:schemeClr val="tx2"/>
              </a:solidFill>
            </a:rPr>
            <a:t>Minds</a:t>
          </a:r>
          <a:r>
            <a:rPr lang="fr-FR" sz="700" kern="1200" dirty="0">
              <a:solidFill>
                <a:schemeClr val="tx2"/>
              </a:solidFill>
            </a:rPr>
            <a:t>, Concert géant à Wembley à Londres pour les 70 ans de Mandela diffusé dans 67 pays.</a:t>
          </a:r>
        </a:p>
      </dsp:txBody>
      <dsp:txXfrm>
        <a:off x="7488832" y="3318128"/>
        <a:ext cx="4032448" cy="1106042"/>
      </dsp:txXfrm>
    </dsp:sp>
    <dsp:sp modelId="{DE8388F7-280D-5D44-A06F-318C4A7D7503}">
      <dsp:nvSpPr>
        <dsp:cNvPr id="0" name=""/>
        <dsp:cNvSpPr/>
      </dsp:nvSpPr>
      <dsp:spPr>
        <a:xfrm>
          <a:off x="7488832" y="4424171"/>
          <a:ext cx="4032448" cy="110604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57150" lvl="1" indent="-57150" algn="l" defTabSz="311150">
            <a:lnSpc>
              <a:spcPct val="90000"/>
            </a:lnSpc>
            <a:spcBef>
              <a:spcPct val="0"/>
            </a:spcBef>
            <a:spcAft>
              <a:spcPct val="15000"/>
            </a:spcAft>
            <a:buChar char="••"/>
          </a:pPr>
          <a:r>
            <a:rPr lang="fr-FR" sz="700" kern="1200" dirty="0">
              <a:solidFill>
                <a:schemeClr val="tx2"/>
              </a:solidFill>
            </a:rPr>
            <a:t>De timides réformes dès le milieu des années 1980 (syndicalisme, ouverture aux métis et Indiens, début d’abrogation des lois d’apartheid). Négociations secrètes avec l’ANC depuis 1985.</a:t>
          </a:r>
        </a:p>
        <a:p>
          <a:pPr marL="57150" lvl="1" indent="-57150" algn="l" defTabSz="311150">
            <a:lnSpc>
              <a:spcPct val="90000"/>
            </a:lnSpc>
            <a:spcBef>
              <a:spcPct val="0"/>
            </a:spcBef>
            <a:spcAft>
              <a:spcPct val="15000"/>
            </a:spcAft>
            <a:buChar char="••"/>
          </a:pPr>
          <a:r>
            <a:rPr lang="fr-FR" sz="700" kern="1200" dirty="0">
              <a:solidFill>
                <a:schemeClr val="tx2"/>
              </a:solidFill>
              <a:latin typeface="+mn-lt"/>
            </a:rPr>
            <a:t>Dégradation de l’image internationale de l’Afrique du sud et isolement croissant sur la scène internationale. </a:t>
          </a:r>
          <a:endParaRPr lang="fr-FR" sz="700" kern="1200" dirty="0">
            <a:solidFill>
              <a:schemeClr val="tx2"/>
            </a:solidFill>
          </a:endParaRPr>
        </a:p>
        <a:p>
          <a:pPr marL="57150" lvl="1" indent="-57150" algn="l" defTabSz="311150">
            <a:lnSpc>
              <a:spcPct val="90000"/>
            </a:lnSpc>
            <a:spcBef>
              <a:spcPct val="0"/>
            </a:spcBef>
            <a:spcAft>
              <a:spcPct val="15000"/>
            </a:spcAft>
            <a:buChar char="••"/>
          </a:pPr>
          <a:r>
            <a:rPr lang="fr-FR" sz="700" kern="1200" dirty="0">
              <a:solidFill>
                <a:schemeClr val="tx2"/>
              </a:solidFill>
              <a:latin typeface="+mn-lt"/>
            </a:rPr>
            <a:t>L’embargo contribue à aggraver la situation économique.</a:t>
          </a:r>
          <a:endParaRPr lang="fr-FR" sz="700" kern="1200" dirty="0">
            <a:solidFill>
              <a:schemeClr val="tx2"/>
            </a:solidFill>
          </a:endParaRPr>
        </a:p>
      </dsp:txBody>
      <dsp:txXfrm>
        <a:off x="7488832" y="4424171"/>
        <a:ext cx="4032448" cy="1106042"/>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34355A-2BDA-4E4C-8F51-F66423B09045}" type="datetimeFigureOut">
              <a:rPr lang="fr-FR" smtClean="0"/>
              <a:t>03/09/2020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D3125E-5344-45B8-B8DE-DE36EB660B01}" type="slidenum">
              <a:rPr lang="fr-FR" smtClean="0"/>
              <a:t>‹N°›</a:t>
            </a:fld>
            <a:endParaRPr lang="fr-FR"/>
          </a:p>
        </p:txBody>
      </p:sp>
    </p:spTree>
    <p:extLst>
      <p:ext uri="{BB962C8B-B14F-4D97-AF65-F5344CB8AC3E}">
        <p14:creationId xmlns:p14="http://schemas.microsoft.com/office/powerpoint/2010/main" val="2852553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1544AB7-1A83-4790-91CA-DD7E9D6990B0}" type="datetimeFigureOut">
              <a:rPr lang="fr-FR" smtClean="0"/>
              <a:t>03/09/2020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91544AB7-1A83-4790-91CA-DD7E9D6990B0}" type="datetimeFigureOut">
              <a:rPr lang="fr-FR" smtClean="0"/>
              <a:t>03/09/2020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1544AB7-1A83-4790-91CA-DD7E9D6990B0}" type="datetimeFigureOut">
              <a:rPr lang="fr-FR" smtClean="0"/>
              <a:t>03/09/2020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5E9C536-EF33-4FE9-9519-D887B2DB54B6}" type="slidenum">
              <a:rPr lang="fr-FR" smtClean="0"/>
              <a:t>‹N°›</a:t>
            </a:fld>
            <a:endParaRPr lang="fr-F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91544AB7-1A83-4790-91CA-DD7E9D6990B0}" type="datetimeFigureOut">
              <a:rPr lang="fr-FR" smtClean="0"/>
              <a:t>03/09/2020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5E9C536-EF33-4FE9-9519-D887B2DB54B6}" type="slidenum">
              <a:rPr lang="fr-FR" smtClean="0"/>
              <a:t>‹N°›</a:t>
            </a:fld>
            <a:endParaRPr lang="fr-FR"/>
          </a:p>
        </p:txBody>
      </p:sp>
      <p:sp>
        <p:nvSpPr>
          <p:cNvPr id="7" name="Title 6"/>
          <p:cNvSpPr>
            <a:spLocks noGrp="1"/>
          </p:cNvSpPr>
          <p:nvPr>
            <p:ph type="title"/>
          </p:nvPr>
        </p:nvSpPr>
        <p:spPr/>
        <p:txBody>
          <a:bodyPr/>
          <a:lstStyle/>
          <a:p>
            <a:r>
              <a:rPr lang="fr-FR"/>
              <a:t>Modifiez le style du titre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fr-FR"/>
              <a:t>Modifiez le style du titre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91544AB7-1A83-4790-91CA-DD7E9D6990B0}" type="datetimeFigureOut">
              <a:rPr lang="fr-FR" smtClean="0"/>
              <a:t>03/09/2020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5" name="Date Placeholder 4"/>
          <p:cNvSpPr>
            <a:spLocks noGrp="1"/>
          </p:cNvSpPr>
          <p:nvPr>
            <p:ph type="dt" sz="half" idx="10"/>
          </p:nvPr>
        </p:nvSpPr>
        <p:spPr/>
        <p:txBody>
          <a:bodyPr/>
          <a:lstStyle/>
          <a:p>
            <a:fld id="{91544AB7-1A83-4790-91CA-DD7E9D6990B0}" type="datetimeFigureOut">
              <a:rPr lang="fr-FR" smtClean="0"/>
              <a:t>03/09/2020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5E9C536-EF33-4FE9-9519-D887B2DB54B6}" type="slidenum">
              <a:rPr lang="fr-FR" smtClean="0"/>
              <a:t>‹N°›</a:t>
            </a:fld>
            <a:endParaRPr lang="fr-FR"/>
          </a:p>
        </p:txBody>
      </p:sp>
      <p:sp>
        <p:nvSpPr>
          <p:cNvPr id="9" name="Content Placeholder 8"/>
          <p:cNvSpPr>
            <a:spLocks noGrp="1"/>
          </p:cNvSpPr>
          <p:nvPr>
            <p:ph sz="quarter" idx="13"/>
          </p:nvPr>
        </p:nvSpPr>
        <p:spPr>
          <a:xfrm>
            <a:off x="676655" y="2679192"/>
            <a:ext cx="3822192" cy="34472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1544AB7-1A83-4790-91CA-DD7E9D6990B0}" type="datetimeFigureOut">
              <a:rPr lang="fr-FR" smtClean="0"/>
              <a:t>03/09/2020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91544AB7-1A83-4790-91CA-DD7E9D6990B0}" type="datetimeFigureOut">
              <a:rPr lang="fr-FR" smtClean="0"/>
              <a:t>03/09/2020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1544AB7-1A83-4790-91CA-DD7E9D6990B0}" type="datetimeFigureOut">
              <a:rPr lang="fr-FR" smtClean="0"/>
              <a:t>03/09/2020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5E9C536-EF33-4FE9-9519-D887B2DB54B6}"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1544AB7-1A83-4790-91CA-DD7E9D6990B0}" type="datetimeFigureOut">
              <a:rPr lang="fr-FR" smtClean="0"/>
              <a:t>03/09/2020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5E9C536-EF33-4FE9-9519-D887B2DB54B6}" type="slidenum">
              <a:rPr lang="fr-FR" smtClean="0"/>
              <a:t>‹N°›</a:t>
            </a:fld>
            <a:endParaRPr lang="fr-F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fr-FR"/>
              <a:t>Modifiez le style du titre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1544AB7-1A83-4790-91CA-DD7E9D6990B0}" type="datetimeFigureOut">
              <a:rPr lang="fr-FR" smtClean="0"/>
              <a:t>03/09/2020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5E9C536-EF33-4FE9-9519-D887B2DB54B6}" type="slidenum">
              <a:rPr lang="fr-FR" smtClean="0"/>
              <a:t>‹N°›</a:t>
            </a:fld>
            <a:endParaRPr lang="fr-F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1544AB7-1A83-4790-91CA-DD7E9D6990B0}" type="datetimeFigureOut">
              <a:rPr lang="fr-FR" smtClean="0"/>
              <a:t>03/09/2020</a:t>
            </a:fld>
            <a:endParaRPr lang="fr-F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fr-F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A5E9C536-EF33-4FE9-9519-D887B2DB54B6}" type="slidenum">
              <a:rPr lang="fr-FR" smtClean="0"/>
              <a:t>‹N°›</a:t>
            </a:fld>
            <a:endParaRPr lang="fr-F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slide" Target="slide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png"/><Relationship Id="rId4" Type="http://schemas.openxmlformats.org/officeDocument/2006/relationships/diagramData" Target="../diagrams/data1.xml"/><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hyperlink" Target="https://www.aides.org/sites/default/files/Aides/bloc_telechargement/AIDES_FRESQUE%20HISTORIQUE_2018-12-20_BD.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hyperlink" Target="https://www.franceculture.fr/emissions/entendez-vous-leco/chine-la-marche-de-lempire-34-le-socialisme-a-lepreuve-du-march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apartheidmuseum.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28192" y="1124744"/>
            <a:ext cx="8568952" cy="5589240"/>
          </a:xfrm>
        </p:spPr>
        <p:txBody>
          <a:bodyPr>
            <a:noAutofit/>
          </a:bodyPr>
          <a:lstStyle/>
          <a:p>
            <a:r>
              <a:rPr lang="fr-FR" sz="2000" b="1" dirty="0"/>
              <a:t>Un traitement </a:t>
            </a:r>
            <a:r>
              <a:rPr lang="fr-FR" sz="2000" b="1" u="sng" dirty="0">
                <a:solidFill>
                  <a:srgbClr val="FF0000"/>
                </a:solidFill>
              </a:rPr>
              <a:t>selon l’angle d’approche du thème</a:t>
            </a:r>
            <a:r>
              <a:rPr lang="fr-FR" sz="2000" b="1" dirty="0">
                <a:solidFill>
                  <a:srgbClr val="FF0000"/>
                </a:solidFill>
              </a:rPr>
              <a:t>. </a:t>
            </a:r>
            <a:endParaRPr lang="fr-FR" sz="2000" dirty="0">
              <a:solidFill>
                <a:srgbClr val="FF0000"/>
              </a:solidFill>
            </a:endParaRPr>
          </a:p>
          <a:p>
            <a:pPr lvl="1"/>
            <a:r>
              <a:rPr lang="fr-FR" sz="1800" dirty="0"/>
              <a:t>Le </a:t>
            </a:r>
            <a:r>
              <a:rPr lang="fr-FR" sz="1800" b="1" dirty="0"/>
              <a:t>degré d’approfondissement </a:t>
            </a:r>
            <a:r>
              <a:rPr lang="fr-FR" sz="1800" dirty="0"/>
              <a:t>est au choix du professeur.</a:t>
            </a:r>
          </a:p>
          <a:p>
            <a:pPr lvl="1"/>
            <a:r>
              <a:rPr lang="fr-FR" sz="1800" dirty="0"/>
              <a:t>Les </a:t>
            </a:r>
            <a:r>
              <a:rPr lang="fr-FR" sz="1800" b="1" dirty="0"/>
              <a:t>outils et démarches </a:t>
            </a:r>
            <a:r>
              <a:rPr lang="fr-FR" sz="1800" dirty="0"/>
              <a:t>– travail sur documents, récits, les méthodes (travail individuel, travail collectif)- sont au choix du professeur. Il s’agit de développer la capacité à interroger, questionner, raisonner.</a:t>
            </a:r>
          </a:p>
          <a:p>
            <a:pPr marL="301943" lvl="1" indent="0">
              <a:buNone/>
            </a:pPr>
            <a:endParaRPr lang="fr-FR" sz="1000" dirty="0"/>
          </a:p>
          <a:p>
            <a:r>
              <a:rPr lang="fr-FR" sz="2000" dirty="0"/>
              <a:t>Ils sont un outil privilégié pour se saisir des </a:t>
            </a:r>
            <a:r>
              <a:rPr lang="fr-FR" sz="2000" dirty="0">
                <a:hlinkClick r:id="rId4" action="ppaction://hlinksldjump"/>
              </a:rPr>
              <a:t>méthodes de l’historien</a:t>
            </a:r>
            <a:r>
              <a:rPr lang="fr-FR" sz="2000" dirty="0"/>
              <a:t>. </a:t>
            </a:r>
          </a:p>
          <a:p>
            <a:pPr marL="0" indent="0">
              <a:buNone/>
            </a:pPr>
            <a:endParaRPr lang="fr-FR" sz="1050" dirty="0"/>
          </a:p>
          <a:p>
            <a:r>
              <a:rPr lang="fr-FR" sz="2000" dirty="0"/>
              <a:t>Les </a:t>
            </a:r>
            <a:r>
              <a:rPr lang="fr-FR" sz="2000" b="1" dirty="0"/>
              <a:t>PPO ne sont pas interrogés pour eux-mêmes lors des E3C</a:t>
            </a:r>
            <a:r>
              <a:rPr lang="fr-FR" sz="2000" dirty="0"/>
              <a:t> mais peuvent servir à nourrir une copie en exemples précis… Ils illustrent un axe d’étude. </a:t>
            </a:r>
          </a:p>
          <a:p>
            <a:pPr marL="0" indent="0">
              <a:buNone/>
            </a:pPr>
            <a:endParaRPr lang="fr-FR" sz="1050" dirty="0"/>
          </a:p>
          <a:p>
            <a:r>
              <a:rPr lang="fr-FR" sz="2000" dirty="0"/>
              <a:t>Il est possible de </a:t>
            </a:r>
            <a:r>
              <a:rPr lang="fr-FR" sz="2000" b="1" dirty="0"/>
              <a:t>regrouper des PPO</a:t>
            </a:r>
            <a:r>
              <a:rPr lang="fr-FR" sz="2000" dirty="0"/>
              <a:t> ou de </a:t>
            </a:r>
            <a:r>
              <a:rPr lang="fr-FR" sz="2000" b="1" dirty="0"/>
              <a:t>relier des PPO</a:t>
            </a:r>
            <a:r>
              <a:rPr lang="fr-FR" sz="2000" dirty="0"/>
              <a:t> entre eux. </a:t>
            </a:r>
          </a:p>
          <a:p>
            <a:pPr marL="0" indent="0">
              <a:buNone/>
            </a:pPr>
            <a:r>
              <a:rPr lang="fr-FR" sz="2000" dirty="0"/>
              <a:t>Exemples :</a:t>
            </a:r>
          </a:p>
          <a:p>
            <a:pPr marL="868680" lvl="3" fontAlgn="t">
              <a:spcBef>
                <a:spcPts val="0"/>
              </a:spcBef>
            </a:pPr>
            <a:r>
              <a:rPr lang="fr-FR" sz="1600" dirty="0">
                <a:latin typeface="Candara" panose="020E0502030303020204" pitchFamily="34" charset="0"/>
              </a:rPr>
              <a:t>1933 : un nouveau président des Etats-Unis, F.D. Roosevelt, pour une nouvelle politique économique, le New Deal ; Juin 1936 : les accords de Matignon.</a:t>
            </a:r>
            <a:endParaRPr lang="fr-FR" sz="2400" dirty="0">
              <a:latin typeface="Arial" panose="020B0604020202020204" pitchFamily="34" charset="0"/>
            </a:endParaRPr>
          </a:p>
          <a:p>
            <a:pPr marL="868680" lvl="3" fontAlgn="t">
              <a:spcBef>
                <a:spcPts val="0"/>
              </a:spcBef>
            </a:pPr>
            <a:r>
              <a:rPr lang="fr-FR" sz="1600" dirty="0">
                <a:latin typeface="Candara" panose="020E0502030303020204" pitchFamily="34" charset="0"/>
              </a:rPr>
              <a:t>Juin 1940 en France : continuer ou arrêter la guerre ; De Gaulle et la France Libre.</a:t>
            </a:r>
            <a:endParaRPr lang="fr-FR" sz="2400" dirty="0">
              <a:latin typeface="Arial" panose="020B0604020202020204" pitchFamily="34" charset="0"/>
            </a:endParaRPr>
          </a:p>
          <a:p>
            <a:pPr marL="868680" lvl="3" fontAlgn="t">
              <a:spcBef>
                <a:spcPts val="0"/>
              </a:spcBef>
            </a:pPr>
            <a:r>
              <a:rPr lang="fr-FR" sz="1600" dirty="0">
                <a:latin typeface="Candara" panose="020E0502030303020204" pitchFamily="34" charset="0"/>
                <a:ea typeface="Calibri" panose="020F0502020204030204" pitchFamily="34" charset="0"/>
                <a:cs typeface="Times New Roman" panose="02020603050405020304" pitchFamily="18" charset="0"/>
              </a:rPr>
              <a:t>Charles de Gaulle et Pierre Mendès-France, deux conceptions de la République ; La constitution de 1958.</a:t>
            </a:r>
            <a:endParaRPr lang="fr-FR" sz="2400" dirty="0">
              <a:latin typeface="Arial" panose="020B0604020202020204" pitchFamily="34" charset="0"/>
            </a:endParaRPr>
          </a:p>
          <a:p>
            <a:endParaRPr lang="fr-FR" sz="900" dirty="0"/>
          </a:p>
          <a:p>
            <a:endParaRPr lang="fr-FR" sz="2000" dirty="0"/>
          </a:p>
          <a:p>
            <a:endParaRPr lang="fr-FR" sz="2000" dirty="0"/>
          </a:p>
          <a:p>
            <a:endParaRPr lang="fr-FR" sz="2000" dirty="0"/>
          </a:p>
          <a:p>
            <a:endParaRPr lang="fr-FR" sz="2000" dirty="0"/>
          </a:p>
          <a:p>
            <a:endParaRPr lang="fr-FR" sz="2000" dirty="0"/>
          </a:p>
          <a:p>
            <a:endParaRPr lang="fr-FR" sz="2000" dirty="0"/>
          </a:p>
          <a:p>
            <a:endParaRPr lang="fr-FR" sz="2000" dirty="0"/>
          </a:p>
          <a:p>
            <a:endParaRPr lang="fr-FR" sz="2000" dirty="0"/>
          </a:p>
          <a:p>
            <a:endParaRPr lang="fr-FR" sz="2000" dirty="0"/>
          </a:p>
        </p:txBody>
      </p:sp>
      <p:sp>
        <p:nvSpPr>
          <p:cNvPr id="3" name="Titre 2"/>
          <p:cNvSpPr>
            <a:spLocks noGrp="1"/>
          </p:cNvSpPr>
          <p:nvPr>
            <p:ph type="title"/>
          </p:nvPr>
        </p:nvSpPr>
        <p:spPr>
          <a:xfrm>
            <a:off x="128192" y="332656"/>
            <a:ext cx="9015808" cy="648072"/>
          </a:xfrm>
        </p:spPr>
        <p:txBody>
          <a:bodyPr>
            <a:noAutofit/>
          </a:bodyPr>
          <a:lstStyle/>
          <a:p>
            <a:r>
              <a:rPr lang="fr-FR" sz="2400" b="1" dirty="0"/>
              <a:t>4. Les points de passage et d’ouverture (PPO) : quelles approches ? </a:t>
            </a:r>
            <a:br>
              <a:rPr lang="fr-FR" sz="2400" b="1" dirty="0"/>
            </a:br>
            <a:endParaRPr lang="fr-FR" sz="2400" b="1" dirty="0"/>
          </a:p>
        </p:txBody>
      </p:sp>
      <p:pic>
        <p:nvPicPr>
          <p:cNvPr id="4" name="Son enregistré">
            <a:hlinkClick r:id="" action="ppaction://media"/>
            <a:extLst>
              <a:ext uri="{FF2B5EF4-FFF2-40B4-BE49-F238E27FC236}">
                <a16:creationId xmlns="" xmlns:a16="http://schemas.microsoft.com/office/drawing/2014/main" id="{A81A21C5-FFA4-5547-9EB4-78581FDF41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96336" y="6045200"/>
            <a:ext cx="812800" cy="812800"/>
          </a:xfrm>
          <a:prstGeom prst="rect">
            <a:avLst/>
          </a:prstGeom>
        </p:spPr>
      </p:pic>
    </p:spTree>
    <p:extLst>
      <p:ext uri="{BB962C8B-B14F-4D97-AF65-F5344CB8AC3E}">
        <p14:creationId xmlns:p14="http://schemas.microsoft.com/office/powerpoint/2010/main" val="176195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a:extLst>
              <a:ext uri="{FF2B5EF4-FFF2-40B4-BE49-F238E27FC236}">
                <a16:creationId xmlns="" xmlns:a16="http://schemas.microsoft.com/office/drawing/2014/main" id="{1E82B1BB-5AE5-AD40-AFD8-AEBCABE9CA29}"/>
              </a:ext>
            </a:extLst>
          </p:cNvPr>
          <p:cNvGraphicFramePr>
            <a:graphicFrameLocks noGrp="1"/>
          </p:cNvGraphicFramePr>
          <p:nvPr>
            <p:ph idx="1"/>
            <p:extLst>
              <p:ext uri="{D42A27DB-BD31-4B8C-83A1-F6EECF244321}">
                <p14:modId xmlns:p14="http://schemas.microsoft.com/office/powerpoint/2010/main" val="893288216"/>
              </p:ext>
            </p:extLst>
          </p:nvPr>
        </p:nvGraphicFramePr>
        <p:xfrm>
          <a:off x="-2196752" y="188640"/>
          <a:ext cx="11521280" cy="6912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Connecteur droit avec flèche 7">
            <a:extLst>
              <a:ext uri="{FF2B5EF4-FFF2-40B4-BE49-F238E27FC236}">
                <a16:creationId xmlns="" xmlns:a16="http://schemas.microsoft.com/office/drawing/2014/main" id="{82D43C3E-9100-FA4E-B232-CC98708642BB}"/>
              </a:ext>
            </a:extLst>
          </p:cNvPr>
          <p:cNvCxnSpPr>
            <a:cxnSpLocks/>
          </p:cNvCxnSpPr>
          <p:nvPr/>
        </p:nvCxnSpPr>
        <p:spPr>
          <a:xfrm flipV="1">
            <a:off x="683568" y="0"/>
            <a:ext cx="0" cy="2420888"/>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 xmlns:a16="http://schemas.microsoft.com/office/drawing/2014/main" id="{9CD03C88-E1C7-8149-808F-579FA076D595}"/>
              </a:ext>
            </a:extLst>
          </p:cNvPr>
          <p:cNvSpPr txBox="1"/>
          <p:nvPr/>
        </p:nvSpPr>
        <p:spPr>
          <a:xfrm>
            <a:off x="0" y="620688"/>
            <a:ext cx="1331640" cy="923330"/>
          </a:xfrm>
          <a:prstGeom prst="rect">
            <a:avLst/>
          </a:prstGeom>
          <a:solidFill>
            <a:schemeClr val="tx1"/>
          </a:solidFill>
        </p:spPr>
        <p:txBody>
          <a:bodyPr wrap="square" rtlCol="0">
            <a:spAutoFit/>
          </a:bodyPr>
          <a:lstStyle/>
          <a:p>
            <a:r>
              <a:rPr lang="fr-FR" dirty="0">
                <a:solidFill>
                  <a:schemeClr val="bg1"/>
                </a:solidFill>
              </a:rPr>
              <a:t>Vers la nation arc en ciel ?</a:t>
            </a:r>
          </a:p>
        </p:txBody>
      </p:sp>
      <p:sp>
        <p:nvSpPr>
          <p:cNvPr id="15" name="ZoneTexte 14">
            <a:extLst>
              <a:ext uri="{FF2B5EF4-FFF2-40B4-BE49-F238E27FC236}">
                <a16:creationId xmlns="" xmlns:a16="http://schemas.microsoft.com/office/drawing/2014/main" id="{DB019FC6-6B99-CE42-A7C2-28146E2161A8}"/>
              </a:ext>
            </a:extLst>
          </p:cNvPr>
          <p:cNvSpPr txBox="1"/>
          <p:nvPr/>
        </p:nvSpPr>
        <p:spPr>
          <a:xfrm>
            <a:off x="755576" y="5787626"/>
            <a:ext cx="1656184" cy="923330"/>
          </a:xfrm>
          <a:prstGeom prst="rect">
            <a:avLst/>
          </a:prstGeom>
          <a:solidFill>
            <a:schemeClr val="tx1"/>
          </a:solidFill>
        </p:spPr>
        <p:txBody>
          <a:bodyPr wrap="square" rtlCol="0">
            <a:spAutoFit/>
          </a:bodyPr>
          <a:lstStyle/>
          <a:p>
            <a:r>
              <a:rPr lang="fr-FR" dirty="0">
                <a:solidFill>
                  <a:schemeClr val="bg1"/>
                </a:solidFill>
              </a:rPr>
              <a:t>Un processus juridique rapide </a:t>
            </a:r>
          </a:p>
        </p:txBody>
      </p:sp>
      <p:sp>
        <p:nvSpPr>
          <p:cNvPr id="16" name="ZoneTexte 15">
            <a:extLst>
              <a:ext uri="{FF2B5EF4-FFF2-40B4-BE49-F238E27FC236}">
                <a16:creationId xmlns="" xmlns:a16="http://schemas.microsoft.com/office/drawing/2014/main" id="{D88D0448-820C-744B-B14B-114C9C054CC5}"/>
              </a:ext>
            </a:extLst>
          </p:cNvPr>
          <p:cNvSpPr txBox="1"/>
          <p:nvPr/>
        </p:nvSpPr>
        <p:spPr>
          <a:xfrm>
            <a:off x="2699792" y="5774687"/>
            <a:ext cx="2165818" cy="923330"/>
          </a:xfrm>
          <a:prstGeom prst="rect">
            <a:avLst/>
          </a:prstGeom>
          <a:solidFill>
            <a:schemeClr val="tx1"/>
          </a:solidFill>
        </p:spPr>
        <p:txBody>
          <a:bodyPr wrap="square" rtlCol="0">
            <a:spAutoFit/>
          </a:bodyPr>
          <a:lstStyle/>
          <a:p>
            <a:r>
              <a:rPr lang="fr-FR" dirty="0">
                <a:solidFill>
                  <a:schemeClr val="bg1"/>
                </a:solidFill>
              </a:rPr>
              <a:t>L’émergence d’une classe moyenne multiculturelle.</a:t>
            </a:r>
          </a:p>
        </p:txBody>
      </p:sp>
      <p:sp>
        <p:nvSpPr>
          <p:cNvPr id="17" name="ZoneTexte 16">
            <a:extLst>
              <a:ext uri="{FF2B5EF4-FFF2-40B4-BE49-F238E27FC236}">
                <a16:creationId xmlns="" xmlns:a16="http://schemas.microsoft.com/office/drawing/2014/main" id="{F60D2D6D-713A-0840-99BD-DE55726FA509}"/>
              </a:ext>
            </a:extLst>
          </p:cNvPr>
          <p:cNvSpPr txBox="1"/>
          <p:nvPr/>
        </p:nvSpPr>
        <p:spPr>
          <a:xfrm>
            <a:off x="4988581" y="5787626"/>
            <a:ext cx="2016224" cy="923330"/>
          </a:xfrm>
          <a:prstGeom prst="rect">
            <a:avLst/>
          </a:prstGeom>
          <a:solidFill>
            <a:schemeClr val="tx1"/>
          </a:solidFill>
        </p:spPr>
        <p:txBody>
          <a:bodyPr wrap="square" rtlCol="0">
            <a:spAutoFit/>
          </a:bodyPr>
          <a:lstStyle/>
          <a:p>
            <a:r>
              <a:rPr lang="fr-FR" dirty="0">
                <a:solidFill>
                  <a:schemeClr val="bg1"/>
                </a:solidFill>
              </a:rPr>
              <a:t>Mais maintien de la pauvreté et des inégalités sociales </a:t>
            </a:r>
          </a:p>
        </p:txBody>
      </p:sp>
      <p:sp>
        <p:nvSpPr>
          <p:cNvPr id="18" name="ZoneTexte 17">
            <a:extLst>
              <a:ext uri="{FF2B5EF4-FFF2-40B4-BE49-F238E27FC236}">
                <a16:creationId xmlns="" xmlns:a16="http://schemas.microsoft.com/office/drawing/2014/main" id="{57EC362A-0C36-E94D-9CAC-7A671DB357B5}"/>
              </a:ext>
            </a:extLst>
          </p:cNvPr>
          <p:cNvSpPr txBox="1"/>
          <p:nvPr/>
        </p:nvSpPr>
        <p:spPr>
          <a:xfrm>
            <a:off x="-44133" y="2609528"/>
            <a:ext cx="1349896" cy="923330"/>
          </a:xfrm>
          <a:prstGeom prst="rect">
            <a:avLst/>
          </a:prstGeom>
          <a:solidFill>
            <a:schemeClr val="tx1"/>
          </a:solidFill>
        </p:spPr>
        <p:txBody>
          <a:bodyPr wrap="square" rtlCol="0">
            <a:spAutoFit/>
          </a:bodyPr>
          <a:lstStyle/>
          <a:p>
            <a:r>
              <a:rPr lang="fr-FR" dirty="0">
                <a:solidFill>
                  <a:schemeClr val="bg1"/>
                </a:solidFill>
              </a:rPr>
              <a:t>Le « miracle » sud africain</a:t>
            </a:r>
          </a:p>
        </p:txBody>
      </p:sp>
      <p:sp>
        <p:nvSpPr>
          <p:cNvPr id="19" name="ZoneTexte 18">
            <a:extLst>
              <a:ext uri="{FF2B5EF4-FFF2-40B4-BE49-F238E27FC236}">
                <a16:creationId xmlns="" xmlns:a16="http://schemas.microsoft.com/office/drawing/2014/main" id="{A86DD31F-B0D8-FD46-9E9F-4092D1DD61A5}"/>
              </a:ext>
            </a:extLst>
          </p:cNvPr>
          <p:cNvSpPr txBox="1"/>
          <p:nvPr/>
        </p:nvSpPr>
        <p:spPr>
          <a:xfrm>
            <a:off x="7127776" y="5787626"/>
            <a:ext cx="2016224" cy="923330"/>
          </a:xfrm>
          <a:prstGeom prst="rect">
            <a:avLst/>
          </a:prstGeom>
          <a:solidFill>
            <a:schemeClr val="tx1"/>
          </a:solidFill>
        </p:spPr>
        <p:txBody>
          <a:bodyPr wrap="square" rtlCol="0">
            <a:spAutoFit/>
          </a:bodyPr>
          <a:lstStyle/>
          <a:p>
            <a:r>
              <a:rPr lang="fr-FR" dirty="0">
                <a:solidFill>
                  <a:schemeClr val="bg1"/>
                </a:solidFill>
              </a:rPr>
              <a:t>Et maintien des cloisonnements territoriaux</a:t>
            </a:r>
          </a:p>
        </p:txBody>
      </p:sp>
      <p:sp>
        <p:nvSpPr>
          <p:cNvPr id="21" name="ZoneTexte 20">
            <a:extLst>
              <a:ext uri="{FF2B5EF4-FFF2-40B4-BE49-F238E27FC236}">
                <a16:creationId xmlns="" xmlns:a16="http://schemas.microsoft.com/office/drawing/2014/main" id="{BB81D4B5-E723-344B-A3FB-63D3E0F484FF}"/>
              </a:ext>
            </a:extLst>
          </p:cNvPr>
          <p:cNvSpPr txBox="1"/>
          <p:nvPr/>
        </p:nvSpPr>
        <p:spPr>
          <a:xfrm>
            <a:off x="-93669" y="3798786"/>
            <a:ext cx="1378279" cy="1569660"/>
          </a:xfrm>
          <a:prstGeom prst="rect">
            <a:avLst/>
          </a:prstGeom>
          <a:solidFill>
            <a:srgbClr val="7030A0"/>
          </a:solidFill>
        </p:spPr>
        <p:txBody>
          <a:bodyPr wrap="square" rtlCol="0">
            <a:spAutoFit/>
          </a:bodyPr>
          <a:lstStyle/>
          <a:p>
            <a:r>
              <a:rPr lang="fr-FR" sz="1200" dirty="0">
                <a:solidFill>
                  <a:schemeClr val="bg1"/>
                </a:solidFill>
              </a:rPr>
              <a:t>Des liens possibles avec le thème 4 (géo): l’Afrique australe : un espace en profonde mutation (classe de Seconde)</a:t>
            </a:r>
          </a:p>
        </p:txBody>
      </p:sp>
    </p:spTree>
    <p:extLst>
      <p:ext uri="{BB962C8B-B14F-4D97-AF65-F5344CB8AC3E}">
        <p14:creationId xmlns:p14="http://schemas.microsoft.com/office/powerpoint/2010/main" val="2619397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 xmlns:a16="http://schemas.microsoft.com/office/drawing/2014/main" id="{7D7292C3-856D-C343-8A1E-F827F91D54A4}"/>
              </a:ext>
            </a:extLst>
          </p:cNvPr>
          <p:cNvSpPr>
            <a:spLocks noGrp="1"/>
          </p:cNvSpPr>
          <p:nvPr>
            <p:ph idx="1"/>
          </p:nvPr>
        </p:nvSpPr>
        <p:spPr>
          <a:xfrm>
            <a:off x="323528" y="2492896"/>
            <a:ext cx="8708735" cy="4032448"/>
          </a:xfrm>
        </p:spPr>
        <p:txBody>
          <a:bodyPr>
            <a:normAutofit fontScale="92500"/>
          </a:bodyPr>
          <a:lstStyle/>
          <a:p>
            <a:pPr marL="0" indent="0">
              <a:buNone/>
            </a:pPr>
            <a:r>
              <a:rPr lang="fr-FR" dirty="0"/>
              <a:t>Les axes d’étude de l’enseignement de spécialité en classe de Terminale peuvent permettre de </a:t>
            </a:r>
            <a:r>
              <a:rPr lang="fr-FR" b="1" dirty="0"/>
              <a:t>réinvestir</a:t>
            </a:r>
            <a:r>
              <a:rPr lang="fr-FR" dirty="0"/>
              <a:t> et </a:t>
            </a:r>
            <a:r>
              <a:rPr lang="fr-FR" b="1" dirty="0"/>
              <a:t>enrichir </a:t>
            </a:r>
            <a:r>
              <a:rPr lang="fr-FR" dirty="0"/>
              <a:t>les acquis des cours d’histoire de tronc commun :</a:t>
            </a:r>
          </a:p>
          <a:p>
            <a:pPr lvl="1"/>
            <a:r>
              <a:rPr lang="fr-FR" dirty="0"/>
              <a:t>offrir des exemples pris dans d’autres périodes et ainsi nourrir le traitement des axes en ne se limitant pas aux seuls jalons,</a:t>
            </a:r>
          </a:p>
          <a:p>
            <a:pPr lvl="1"/>
            <a:r>
              <a:rPr lang="fr-FR" dirty="0"/>
              <a:t>permettre une appréhension sur le temps long de problématiques historiques, géographiques ou géopolitiques,  </a:t>
            </a:r>
          </a:p>
          <a:p>
            <a:pPr lvl="1"/>
            <a:r>
              <a:rPr lang="fr-FR" dirty="0"/>
              <a:t>réactiver les acquis en consolidant la culture des élèves. </a:t>
            </a:r>
          </a:p>
          <a:p>
            <a:pPr marL="0" indent="0">
              <a:buNone/>
            </a:pPr>
            <a:r>
              <a:rPr lang="fr-FR" dirty="0"/>
              <a:t>En classe de Terminale, au terme de la scolarité dans le second degré (après 7 années d’enseignement d’histoire-géographie), l’élève dispose d’un bagage culturel et intellectuel qu’il est en mesure de mobiliser.</a:t>
            </a:r>
          </a:p>
        </p:txBody>
      </p:sp>
      <p:sp>
        <p:nvSpPr>
          <p:cNvPr id="4" name="Titre 2">
            <a:extLst>
              <a:ext uri="{FF2B5EF4-FFF2-40B4-BE49-F238E27FC236}">
                <a16:creationId xmlns="" xmlns:a16="http://schemas.microsoft.com/office/drawing/2014/main" id="{40316614-4285-9C40-96DC-598D7D2B79AB}"/>
              </a:ext>
            </a:extLst>
          </p:cNvPr>
          <p:cNvSpPr>
            <a:spLocks noGrp="1"/>
          </p:cNvSpPr>
          <p:nvPr>
            <p:ph type="title"/>
          </p:nvPr>
        </p:nvSpPr>
        <p:spPr>
          <a:xfrm>
            <a:off x="461433" y="476672"/>
            <a:ext cx="8229600" cy="642400"/>
          </a:xfrm>
        </p:spPr>
        <p:txBody>
          <a:bodyPr>
            <a:noAutofit/>
          </a:bodyPr>
          <a:lstStyle/>
          <a:p>
            <a:r>
              <a:rPr lang="fr-FR" sz="2400" dirty="0"/>
              <a:t>5.Tronc commun et HGGSP : articulations et synergies (pour les élèves de l’enseignement d’HGGSP).</a:t>
            </a:r>
            <a:br>
              <a:rPr lang="fr-FR" sz="2400" dirty="0"/>
            </a:br>
            <a:r>
              <a:rPr lang="fr-FR" sz="2400" dirty="0"/>
              <a:t> </a:t>
            </a:r>
          </a:p>
        </p:txBody>
      </p:sp>
      <p:pic>
        <p:nvPicPr>
          <p:cNvPr id="3" name="Son enregistré">
            <a:hlinkClick r:id="" action="ppaction://media"/>
            <a:extLst>
              <a:ext uri="{FF2B5EF4-FFF2-40B4-BE49-F238E27FC236}">
                <a16:creationId xmlns="" xmlns:a16="http://schemas.microsoft.com/office/drawing/2014/main" id="{EDD0328D-3A05-F84A-879C-4F7FAB7FC4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02981" y="6045200"/>
            <a:ext cx="812800" cy="812800"/>
          </a:xfrm>
          <a:prstGeom prst="rect">
            <a:avLst/>
          </a:prstGeom>
        </p:spPr>
      </p:pic>
    </p:spTree>
    <p:extLst>
      <p:ext uri="{BB962C8B-B14F-4D97-AF65-F5344CB8AC3E}">
        <p14:creationId xmlns:p14="http://schemas.microsoft.com/office/powerpoint/2010/main" val="232029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 xmlns:a16="http://schemas.microsoft.com/office/drawing/2014/main" id="{D01A5A2E-26D9-E942-B444-E411D925BD21}"/>
              </a:ext>
            </a:extLst>
          </p:cNvPr>
          <p:cNvGraphicFramePr>
            <a:graphicFrameLocks noGrp="1"/>
          </p:cNvGraphicFramePr>
          <p:nvPr>
            <p:extLst>
              <p:ext uri="{D42A27DB-BD31-4B8C-83A1-F6EECF244321}">
                <p14:modId xmlns:p14="http://schemas.microsoft.com/office/powerpoint/2010/main" val="410829455"/>
              </p:ext>
            </p:extLst>
          </p:nvPr>
        </p:nvGraphicFramePr>
        <p:xfrm>
          <a:off x="107504" y="188640"/>
          <a:ext cx="8928992" cy="5669186"/>
        </p:xfrm>
        <a:graphic>
          <a:graphicData uri="http://schemas.openxmlformats.org/drawingml/2006/table">
            <a:tbl>
              <a:tblPr firstRow="1" bandRow="1">
                <a:tableStyleId>{00A15C55-8517-42AA-B614-E9B94910E393}</a:tableStyleId>
              </a:tblPr>
              <a:tblGrid>
                <a:gridCol w="2592288">
                  <a:extLst>
                    <a:ext uri="{9D8B030D-6E8A-4147-A177-3AD203B41FA5}">
                      <a16:colId xmlns="" xmlns:a16="http://schemas.microsoft.com/office/drawing/2014/main" val="1515398505"/>
                    </a:ext>
                  </a:extLst>
                </a:gridCol>
                <a:gridCol w="2880320">
                  <a:extLst>
                    <a:ext uri="{9D8B030D-6E8A-4147-A177-3AD203B41FA5}">
                      <a16:colId xmlns="" xmlns:a16="http://schemas.microsoft.com/office/drawing/2014/main" val="2774957785"/>
                    </a:ext>
                  </a:extLst>
                </a:gridCol>
                <a:gridCol w="3456384">
                  <a:extLst>
                    <a:ext uri="{9D8B030D-6E8A-4147-A177-3AD203B41FA5}">
                      <a16:colId xmlns="" xmlns:a16="http://schemas.microsoft.com/office/drawing/2014/main" val="3561146674"/>
                    </a:ext>
                  </a:extLst>
                </a:gridCol>
              </a:tblGrid>
              <a:tr h="1310546">
                <a:tc>
                  <a:txBody>
                    <a:bodyPr/>
                    <a:lstStyle/>
                    <a:p>
                      <a:pPr algn="ctr"/>
                      <a:r>
                        <a:rPr lang="fr-FR" sz="2000" dirty="0"/>
                        <a:t>Thèmes d’HGGSP</a:t>
                      </a:r>
                    </a:p>
                  </a:txBody>
                  <a:tcPr/>
                </a:tc>
                <a:tc>
                  <a:txBody>
                    <a:bodyPr/>
                    <a:lstStyle/>
                    <a:p>
                      <a:pPr algn="ctr"/>
                      <a:r>
                        <a:rPr lang="fr-FR" sz="2000" dirty="0"/>
                        <a:t>Lien avec les programmes d’Histoire de Terminale du Tronc commun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t>Lien avec les programmes d’Histoire de Seconde et de Première du Tronc commun </a:t>
                      </a:r>
                    </a:p>
                  </a:txBody>
                  <a:tcPr/>
                </a:tc>
                <a:extLst>
                  <a:ext uri="{0D108BD9-81ED-4DB2-BD59-A6C34878D82A}">
                    <a16:rowId xmlns="" xmlns:a16="http://schemas.microsoft.com/office/drawing/2014/main" val="2983671113"/>
                  </a:ext>
                </a:extLst>
              </a:tr>
              <a:tr h="561662">
                <a:tc>
                  <a:txBody>
                    <a:bodyPr/>
                    <a:lstStyle/>
                    <a:p>
                      <a:r>
                        <a:rPr lang="fr-FR" sz="1400" b="1" dirty="0"/>
                        <a:t>De nouveaux espaces de conquête</a:t>
                      </a:r>
                    </a:p>
                  </a:txBody>
                  <a:tcPr/>
                </a:tc>
                <a:tc>
                  <a:txBody>
                    <a:bodyPr/>
                    <a:lstStyle/>
                    <a:p>
                      <a:r>
                        <a:rPr lang="fr-FR" sz="1400" dirty="0"/>
                        <a:t>Axe 1 : thème 2 chapitre 2</a:t>
                      </a:r>
                    </a:p>
                    <a:p>
                      <a:r>
                        <a:rPr lang="fr-FR" sz="1400" dirty="0"/>
                        <a:t>Axe 2 : thème 4 chapitre 1</a:t>
                      </a:r>
                    </a:p>
                  </a:txBody>
                  <a:tcPr/>
                </a:tc>
                <a:tc>
                  <a:txBody>
                    <a:bodyPr/>
                    <a:lstStyle/>
                    <a:p>
                      <a:r>
                        <a:rPr lang="fr-FR" sz="1400" dirty="0"/>
                        <a:t>Seconde : thème 2 Chapitre 1 (un nouveau rapport au monde)</a:t>
                      </a:r>
                    </a:p>
                    <a:p>
                      <a:endParaRPr lang="fr-FR" sz="1400" dirty="0"/>
                    </a:p>
                  </a:txBody>
                  <a:tcPr/>
                </a:tc>
                <a:extLst>
                  <a:ext uri="{0D108BD9-81ED-4DB2-BD59-A6C34878D82A}">
                    <a16:rowId xmlns="" xmlns:a16="http://schemas.microsoft.com/office/drawing/2014/main" val="3471193241"/>
                  </a:ext>
                </a:extLst>
              </a:tr>
              <a:tr h="835292">
                <a:tc>
                  <a:txBody>
                    <a:bodyPr/>
                    <a:lstStyle/>
                    <a:p>
                      <a:r>
                        <a:rPr lang="fr-FR" sz="1400" b="1" dirty="0"/>
                        <a:t>Faire la guerre, faire la paix : formes de conflits et modes de résolution</a:t>
                      </a:r>
                    </a:p>
                  </a:txBody>
                  <a:tcPr/>
                </a:tc>
                <a:tc>
                  <a:txBody>
                    <a:bodyPr/>
                    <a:lstStyle/>
                    <a:p>
                      <a:r>
                        <a:rPr lang="fr-FR" sz="1400" dirty="0"/>
                        <a:t>Axe 1 : thème 3 chapitre 1</a:t>
                      </a:r>
                    </a:p>
                    <a:p>
                      <a:r>
                        <a:rPr lang="fr-FR" sz="1400" dirty="0"/>
                        <a:t>Objet conclusif : Thème 2 chapitre 1, </a:t>
                      </a:r>
                    </a:p>
                    <a:p>
                      <a:r>
                        <a:rPr lang="fr-FR" sz="1400" dirty="0"/>
                        <a:t>Thème 2 chapitre 2</a:t>
                      </a:r>
                    </a:p>
                  </a:txBody>
                  <a:tcPr/>
                </a:tc>
                <a:tc>
                  <a:txBody>
                    <a:bodyPr/>
                    <a:lstStyle/>
                    <a:p>
                      <a:r>
                        <a:rPr lang="fr-FR" sz="1400" dirty="0"/>
                        <a:t>Seconde : thème 3 chapitre 1 (le rôle de la guerre dans l’affirmation de l’Etat);</a:t>
                      </a:r>
                    </a:p>
                    <a:p>
                      <a:r>
                        <a:rPr lang="fr-FR" sz="1400" dirty="0"/>
                        <a:t>Première : thème 1 chapitre 2 (la paix durable; le concert des nations) ; thème 2 chapitre 3 (guerre et diplomatie)</a:t>
                      </a:r>
                    </a:p>
                    <a:p>
                      <a:endParaRPr lang="fr-FR" sz="1400" dirty="0"/>
                    </a:p>
                  </a:txBody>
                  <a:tcPr/>
                </a:tc>
                <a:extLst>
                  <a:ext uri="{0D108BD9-81ED-4DB2-BD59-A6C34878D82A}">
                    <a16:rowId xmlns="" xmlns:a16="http://schemas.microsoft.com/office/drawing/2014/main" val="2216449237"/>
                  </a:ext>
                </a:extLst>
              </a:tr>
              <a:tr h="676876">
                <a:tc>
                  <a:txBody>
                    <a:bodyPr/>
                    <a:lstStyle/>
                    <a:p>
                      <a:r>
                        <a:rPr lang="fr-FR" sz="1400" b="1" dirty="0"/>
                        <a:t>Histoire et mémoires</a:t>
                      </a:r>
                    </a:p>
                  </a:txBody>
                  <a:tcPr/>
                </a:tc>
                <a:tc>
                  <a:txBody>
                    <a:bodyPr/>
                    <a:lstStyle/>
                    <a:p>
                      <a:r>
                        <a:rPr lang="fr-FR" sz="1400" dirty="0"/>
                        <a:t>Axe 1 : thème 2 chapitre 3</a:t>
                      </a:r>
                    </a:p>
                    <a:p>
                      <a:r>
                        <a:rPr lang="fr-FR" sz="1400" dirty="0"/>
                        <a:t>Axe 2 : thème 4 chapitre 1</a:t>
                      </a:r>
                    </a:p>
                    <a:p>
                      <a:r>
                        <a:rPr lang="fr-FR" sz="1400" dirty="0"/>
                        <a:t>Objet de travail conclusif : thème 1 chapitre 3</a:t>
                      </a:r>
                    </a:p>
                  </a:txBody>
                  <a:tcPr/>
                </a:tc>
                <a:tc>
                  <a:txBody>
                    <a:bodyPr/>
                    <a:lstStyle/>
                    <a:p>
                      <a:r>
                        <a:rPr lang="fr-FR" sz="1400" dirty="0"/>
                        <a:t>Première  : thème 3 chapitre 3 (conquête coloniale française ; l’Algérie)</a:t>
                      </a:r>
                    </a:p>
                  </a:txBody>
                  <a:tcPr/>
                </a:tc>
                <a:extLst>
                  <a:ext uri="{0D108BD9-81ED-4DB2-BD59-A6C34878D82A}">
                    <a16:rowId xmlns="" xmlns:a16="http://schemas.microsoft.com/office/drawing/2014/main" val="3818824093"/>
                  </a:ext>
                </a:extLst>
              </a:tr>
              <a:tr h="1310546">
                <a:tc>
                  <a:txBody>
                    <a:bodyPr/>
                    <a:lstStyle/>
                    <a:p>
                      <a:r>
                        <a:rPr lang="fr-FR" sz="1400" b="1" dirty="0"/>
                        <a:t>Identifier, protéger et valoriser le patrimoine </a:t>
                      </a:r>
                    </a:p>
                  </a:txBody>
                  <a:tcPr/>
                </a:tc>
                <a:tc>
                  <a:txBody>
                    <a:bodyPr/>
                    <a:lstStyle/>
                    <a:p>
                      <a:endParaRPr lang="fr-FR" sz="1400" dirty="0"/>
                    </a:p>
                  </a:txBody>
                  <a:tcPr/>
                </a:tc>
                <a:tc>
                  <a:txBody>
                    <a:bodyPr/>
                    <a:lstStyle/>
                    <a:p>
                      <a:r>
                        <a:rPr lang="fr-FR" sz="1400" dirty="0"/>
                        <a:t>Seconde : thème 3 chapitre 1 (les collections royales)</a:t>
                      </a:r>
                    </a:p>
                    <a:p>
                      <a:r>
                        <a:rPr lang="fr-FR" sz="1400" dirty="0"/>
                        <a:t>Première : thème 1 chapitre 1 (la Révolution); thème 2 chapitre 2 (l’industrialisation)</a:t>
                      </a:r>
                    </a:p>
                  </a:txBody>
                  <a:tcPr/>
                </a:tc>
                <a:extLst>
                  <a:ext uri="{0D108BD9-81ED-4DB2-BD59-A6C34878D82A}">
                    <a16:rowId xmlns="" xmlns:a16="http://schemas.microsoft.com/office/drawing/2014/main" val="3094026918"/>
                  </a:ext>
                </a:extLst>
              </a:tr>
            </a:tbl>
          </a:graphicData>
        </a:graphic>
      </p:graphicFrame>
      <p:pic>
        <p:nvPicPr>
          <p:cNvPr id="2" name="Son enregistré">
            <a:hlinkClick r:id="" action="ppaction://media"/>
            <a:extLst>
              <a:ext uri="{FF2B5EF4-FFF2-40B4-BE49-F238E27FC236}">
                <a16:creationId xmlns="" xmlns:a16="http://schemas.microsoft.com/office/drawing/2014/main" id="{61A614B0-F20D-7B40-A43E-1249F62483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6045200"/>
            <a:ext cx="812800" cy="812800"/>
          </a:xfrm>
          <a:prstGeom prst="rect">
            <a:avLst/>
          </a:prstGeom>
        </p:spPr>
      </p:pic>
    </p:spTree>
    <p:extLst>
      <p:ext uri="{BB962C8B-B14F-4D97-AF65-F5344CB8AC3E}">
        <p14:creationId xmlns:p14="http://schemas.microsoft.com/office/powerpoint/2010/main" val="237417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 xmlns:a16="http://schemas.microsoft.com/office/drawing/2014/main" id="{3D6228F8-D7E5-9041-B2EC-8C7F8EDFC9D3}"/>
              </a:ext>
            </a:extLst>
          </p:cNvPr>
          <p:cNvSpPr>
            <a:spLocks noGrp="1"/>
          </p:cNvSpPr>
          <p:nvPr>
            <p:ph idx="1"/>
          </p:nvPr>
        </p:nvSpPr>
        <p:spPr>
          <a:xfrm>
            <a:off x="4427984" y="4725144"/>
            <a:ext cx="3600400" cy="537509"/>
          </a:xfrm>
        </p:spPr>
        <p:txBody>
          <a:bodyPr>
            <a:normAutofit/>
          </a:bodyPr>
          <a:lstStyle/>
          <a:p>
            <a:pPr marL="0" indent="0">
              <a:buNone/>
            </a:pPr>
            <a:r>
              <a:rPr lang="fr-FR" sz="1800" dirty="0"/>
              <a:t>Françoise JANIER-DUBRY, IGESR</a:t>
            </a:r>
          </a:p>
        </p:txBody>
      </p:sp>
      <p:pic>
        <p:nvPicPr>
          <p:cNvPr id="5" name="Image 4">
            <a:extLst>
              <a:ext uri="{FF2B5EF4-FFF2-40B4-BE49-F238E27FC236}">
                <a16:creationId xmlns="" xmlns:a16="http://schemas.microsoft.com/office/drawing/2014/main" id="{67E3051C-4A42-3F45-AD80-A1C9B3F6B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0" y="5517232"/>
            <a:ext cx="7884368" cy="926362"/>
          </a:xfrm>
          <a:prstGeom prst="rect">
            <a:avLst/>
          </a:prstGeom>
        </p:spPr>
      </p:pic>
      <p:pic>
        <p:nvPicPr>
          <p:cNvPr id="3" name="Son enregistré">
            <a:hlinkClick r:id="" action="ppaction://media"/>
            <a:extLst>
              <a:ext uri="{FF2B5EF4-FFF2-40B4-BE49-F238E27FC236}">
                <a16:creationId xmlns="" xmlns:a16="http://schemas.microsoft.com/office/drawing/2014/main" id="{C25780D8-4B2C-6740-B921-F3369ED5B3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528" y="4732518"/>
            <a:ext cx="812800" cy="812800"/>
          </a:xfrm>
          <a:prstGeom prst="rect">
            <a:avLst/>
          </a:prstGeom>
        </p:spPr>
      </p:pic>
    </p:spTree>
    <p:extLst>
      <p:ext uri="{BB962C8B-B14F-4D97-AF65-F5344CB8AC3E}">
        <p14:creationId xmlns:p14="http://schemas.microsoft.com/office/powerpoint/2010/main" val="427823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53852" y="1916832"/>
            <a:ext cx="8856984" cy="4104456"/>
          </a:xfrm>
        </p:spPr>
        <p:txBody>
          <a:bodyPr>
            <a:noAutofit/>
          </a:bodyPr>
          <a:lstStyle/>
          <a:p>
            <a:pPr marL="301943" lvl="1" indent="0">
              <a:buNone/>
            </a:pPr>
            <a:r>
              <a:rPr lang="fr-FR" sz="1600" dirty="0"/>
              <a:t>-  une </a:t>
            </a:r>
            <a:r>
              <a:rPr lang="fr-FR" sz="1600" b="1" dirty="0"/>
              <a:t>journée-événement</a:t>
            </a:r>
            <a:r>
              <a:rPr lang="fr-FR" sz="1600" dirty="0"/>
              <a:t> : « le 25 février 1948 »,  « 9-10 novembre 1938 : la ʺnuit de Cristal ʺ », le 11 septembre 2001. </a:t>
            </a:r>
          </a:p>
          <a:p>
            <a:pPr marL="301943" lvl="1" indent="0">
              <a:buNone/>
            </a:pPr>
            <a:r>
              <a:rPr lang="fr-FR" sz="1600" dirty="0"/>
              <a:t>- une </a:t>
            </a:r>
            <a:r>
              <a:rPr lang="fr-FR" sz="1600" b="1" dirty="0"/>
              <a:t>année</a:t>
            </a:r>
            <a:r>
              <a:rPr lang="fr-FR" sz="1600" dirty="0"/>
              <a:t> sur le modèle du « tableau »  ou de l’ «  année sans pareille » : « L’année 1968 dans le monde » ou « l’année 1989 dans le monde » .</a:t>
            </a:r>
          </a:p>
          <a:p>
            <a:pPr marL="301943" lvl="1" indent="0">
              <a:buNone/>
            </a:pPr>
            <a:r>
              <a:rPr lang="fr-FR" sz="1600" dirty="0"/>
              <a:t>- une </a:t>
            </a:r>
            <a:r>
              <a:rPr lang="fr-FR" sz="1600" b="1" dirty="0"/>
              <a:t>crise</a:t>
            </a:r>
            <a:r>
              <a:rPr lang="fr-FR" sz="1600" dirty="0"/>
              <a:t> : « 1962 : la crise des missiles de Cuba » . </a:t>
            </a:r>
          </a:p>
          <a:p>
            <a:pPr marL="301943" lvl="1" indent="0">
              <a:buNone/>
            </a:pPr>
            <a:r>
              <a:rPr lang="fr-FR" sz="1600" dirty="0"/>
              <a:t>- une </a:t>
            </a:r>
            <a:r>
              <a:rPr lang="fr-FR" sz="1600" b="1" dirty="0"/>
              <a:t>période</a:t>
            </a:r>
            <a:r>
              <a:rPr lang="fr-FR" sz="1600" dirty="0"/>
              <a:t> : « Les guerres d’Indochine et du Vietnam » (soit 35 années de guerre). </a:t>
            </a:r>
          </a:p>
          <a:p>
            <a:pPr marL="301943" lvl="1" indent="0">
              <a:buNone/>
            </a:pPr>
            <a:r>
              <a:rPr lang="fr-FR" sz="1600" dirty="0"/>
              <a:t>- un </a:t>
            </a:r>
            <a:r>
              <a:rPr lang="fr-FR" sz="1600" b="1" dirty="0"/>
              <a:t>texte</a:t>
            </a:r>
            <a:r>
              <a:rPr lang="fr-FR" sz="1600" dirty="0"/>
              <a:t> : « la constitution de 1958 », « 15 mars 1944 : le programme du CNR ». </a:t>
            </a:r>
          </a:p>
          <a:p>
            <a:pPr marL="301943" lvl="1" indent="0">
              <a:buNone/>
            </a:pPr>
            <a:r>
              <a:rPr lang="fr-FR" sz="1600" dirty="0"/>
              <a:t>- des </a:t>
            </a:r>
            <a:r>
              <a:rPr lang="fr-FR" sz="1600" b="1" dirty="0"/>
              <a:t>acteurs dans une étude comparée</a:t>
            </a:r>
            <a:r>
              <a:rPr lang="fr-FR" sz="1600" dirty="0"/>
              <a:t> : « Charles de Gaulle et Pierre Mendès-France : deux conceptions de la République » ou « Ronald Reagan et Deng Xiaoping : deux acteurs majeurs d’un nouveau capitalisme ».</a:t>
            </a:r>
          </a:p>
          <a:p>
            <a:pPr marL="301943" lvl="1" indent="0">
              <a:buNone/>
            </a:pPr>
            <a:r>
              <a:rPr lang="fr-FR" sz="1600" dirty="0"/>
              <a:t>- un </a:t>
            </a:r>
            <a:r>
              <a:rPr lang="fr-FR" sz="1600" b="1" dirty="0"/>
              <a:t>thème d’étude</a:t>
            </a:r>
            <a:r>
              <a:rPr lang="fr-FR" sz="1600" dirty="0"/>
              <a:t> : « Le front de l’est et la guerre d’anéantissement », « la guerre d’Algérie et ses mémoires », « L’épidémie du SIDA en France : recherche, prévention et luttes politiques ». </a:t>
            </a:r>
          </a:p>
          <a:p>
            <a:pPr marL="301943" lvl="1" indent="0">
              <a:buNone/>
            </a:pPr>
            <a:r>
              <a:rPr lang="fr-FR" sz="1600" dirty="0"/>
              <a:t>- une </a:t>
            </a:r>
            <a:r>
              <a:rPr lang="fr-FR" sz="1600" b="1" dirty="0"/>
              <a:t>réalisation</a:t>
            </a:r>
            <a:r>
              <a:rPr lang="fr-FR" sz="1600" dirty="0"/>
              <a:t> : « Le tunnel sous la Manche ».</a:t>
            </a:r>
          </a:p>
          <a:p>
            <a:pPr marL="301943" lvl="1" indent="0">
              <a:buNone/>
            </a:pPr>
            <a:r>
              <a:rPr lang="fr-FR" sz="1600" dirty="0"/>
              <a:t>- un </a:t>
            </a:r>
            <a:r>
              <a:rPr lang="fr-FR" sz="1600" b="1" dirty="0"/>
              <a:t>processus</a:t>
            </a:r>
            <a:r>
              <a:rPr lang="fr-FR" sz="1600" dirty="0"/>
              <a:t> : « L’approfondissement de la décentralisation », « la fin de l’apartheid en Afrique du sud». </a:t>
            </a:r>
          </a:p>
          <a:p>
            <a:pPr marL="301943" lvl="1" indent="0">
              <a:buNone/>
            </a:pPr>
            <a:endParaRPr lang="fr-FR" sz="1400" dirty="0"/>
          </a:p>
        </p:txBody>
      </p:sp>
      <p:sp>
        <p:nvSpPr>
          <p:cNvPr id="3" name="Titre 2"/>
          <p:cNvSpPr>
            <a:spLocks noGrp="1"/>
          </p:cNvSpPr>
          <p:nvPr>
            <p:ph type="title"/>
          </p:nvPr>
        </p:nvSpPr>
        <p:spPr>
          <a:xfrm>
            <a:off x="467544" y="332656"/>
            <a:ext cx="8229600" cy="720080"/>
          </a:xfrm>
        </p:spPr>
        <p:txBody>
          <a:bodyPr>
            <a:noAutofit/>
          </a:bodyPr>
          <a:lstStyle/>
          <a:p>
            <a:r>
              <a:rPr lang="fr-FR" sz="2800" dirty="0"/>
              <a:t>Diversité des PPO, richesse des objets de l’historien</a:t>
            </a:r>
          </a:p>
        </p:txBody>
      </p:sp>
      <p:pic>
        <p:nvPicPr>
          <p:cNvPr id="4" name="Son enregistré">
            <a:hlinkClick r:id="" action="ppaction://media"/>
            <a:extLst>
              <a:ext uri="{FF2B5EF4-FFF2-40B4-BE49-F238E27FC236}">
                <a16:creationId xmlns="" xmlns:a16="http://schemas.microsoft.com/office/drawing/2014/main" id="{87423FC0-081E-964F-A981-F8CD47D07B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877272"/>
            <a:ext cx="812800" cy="812800"/>
          </a:xfrm>
          <a:prstGeom prst="rect">
            <a:avLst/>
          </a:prstGeom>
        </p:spPr>
      </p:pic>
    </p:spTree>
    <p:extLst>
      <p:ext uri="{BB962C8B-B14F-4D97-AF65-F5344CB8AC3E}">
        <p14:creationId xmlns:p14="http://schemas.microsoft.com/office/powerpoint/2010/main" val="100458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a:extLst>
              <a:ext uri="{FF2B5EF4-FFF2-40B4-BE49-F238E27FC236}">
                <a16:creationId xmlns="" xmlns:a16="http://schemas.microsoft.com/office/drawing/2014/main" id="{693FB530-33D3-684D-9F89-817D0DA5F4E1}"/>
              </a:ext>
            </a:extLst>
          </p:cNvPr>
          <p:cNvGraphicFramePr/>
          <p:nvPr>
            <p:extLst>
              <p:ext uri="{D42A27DB-BD31-4B8C-83A1-F6EECF244321}">
                <p14:modId xmlns:p14="http://schemas.microsoft.com/office/powerpoint/2010/main" val="2661023225"/>
              </p:ext>
            </p:extLst>
          </p:nvPr>
        </p:nvGraphicFramePr>
        <p:xfrm>
          <a:off x="107504" y="188640"/>
          <a:ext cx="8928992" cy="65527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ZoneTexte 6">
            <a:extLst>
              <a:ext uri="{FF2B5EF4-FFF2-40B4-BE49-F238E27FC236}">
                <a16:creationId xmlns="" xmlns:a16="http://schemas.microsoft.com/office/drawing/2014/main" id="{0B3B5F45-2CC2-8F40-B9B0-BCA70811A991}"/>
              </a:ext>
            </a:extLst>
          </p:cNvPr>
          <p:cNvSpPr txBox="1"/>
          <p:nvPr/>
        </p:nvSpPr>
        <p:spPr>
          <a:xfrm>
            <a:off x="6084168" y="404664"/>
            <a:ext cx="2592288" cy="646331"/>
          </a:xfrm>
          <a:prstGeom prst="rect">
            <a:avLst/>
          </a:prstGeom>
          <a:noFill/>
        </p:spPr>
        <p:txBody>
          <a:bodyPr wrap="square" rtlCol="0">
            <a:spAutoFit/>
          </a:bodyPr>
          <a:lstStyle/>
          <a:p>
            <a:r>
              <a:rPr lang="fr-FR" b="1" dirty="0"/>
              <a:t>Approcher les méthodes de l’historien</a:t>
            </a:r>
          </a:p>
        </p:txBody>
      </p:sp>
      <p:sp>
        <p:nvSpPr>
          <p:cNvPr id="2" name="Bouton d'action : Précédent 1">
            <a:hlinkClick r:id="rId9" action="ppaction://hlinksldjump" highlightClick="1"/>
            <a:extLst>
              <a:ext uri="{FF2B5EF4-FFF2-40B4-BE49-F238E27FC236}">
                <a16:creationId xmlns="" xmlns:a16="http://schemas.microsoft.com/office/drawing/2014/main" id="{1E78B060-BE3F-D94D-866F-A41F49F7F2B1}"/>
              </a:ext>
            </a:extLst>
          </p:cNvPr>
          <p:cNvSpPr/>
          <p:nvPr/>
        </p:nvSpPr>
        <p:spPr>
          <a:xfrm>
            <a:off x="8388424" y="6165304"/>
            <a:ext cx="648072" cy="43204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Son enregistré">
            <a:hlinkClick r:id="" action="ppaction://media"/>
            <a:extLst>
              <a:ext uri="{FF2B5EF4-FFF2-40B4-BE49-F238E27FC236}">
                <a16:creationId xmlns="" xmlns:a16="http://schemas.microsoft.com/office/drawing/2014/main" id="{C27ED4C7-A58B-4943-90B6-7110148F13D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23528" y="5758904"/>
            <a:ext cx="812800" cy="812800"/>
          </a:xfrm>
          <a:prstGeom prst="rect">
            <a:avLst/>
          </a:prstGeom>
        </p:spPr>
      </p:pic>
    </p:spTree>
    <p:extLst>
      <p:ext uri="{BB962C8B-B14F-4D97-AF65-F5344CB8AC3E}">
        <p14:creationId xmlns:p14="http://schemas.microsoft.com/office/powerpoint/2010/main" val="234656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0B810640-CB1A-DC4C-B528-A65D5649ACE0}"/>
              </a:ext>
            </a:extLst>
          </p:cNvPr>
          <p:cNvSpPr>
            <a:spLocks noGrp="1"/>
          </p:cNvSpPr>
          <p:nvPr>
            <p:ph type="title"/>
          </p:nvPr>
        </p:nvSpPr>
        <p:spPr>
          <a:xfrm>
            <a:off x="457200" y="338328"/>
            <a:ext cx="8229600" cy="714408"/>
          </a:xfrm>
        </p:spPr>
        <p:txBody>
          <a:bodyPr>
            <a:normAutofit/>
          </a:bodyPr>
          <a:lstStyle/>
          <a:p>
            <a:r>
              <a:rPr lang="fr-FR" sz="3200" b="1" dirty="0"/>
              <a:t>Quelques propositions autour de PPO</a:t>
            </a:r>
          </a:p>
        </p:txBody>
      </p:sp>
      <p:sp>
        <p:nvSpPr>
          <p:cNvPr id="4" name="ZoneTexte 3">
            <a:extLst>
              <a:ext uri="{FF2B5EF4-FFF2-40B4-BE49-F238E27FC236}">
                <a16:creationId xmlns="" xmlns:a16="http://schemas.microsoft.com/office/drawing/2014/main" id="{FC1F025D-58C5-E34F-915E-41F41B52FB26}"/>
              </a:ext>
            </a:extLst>
          </p:cNvPr>
          <p:cNvSpPr txBox="1"/>
          <p:nvPr/>
        </p:nvSpPr>
        <p:spPr>
          <a:xfrm>
            <a:off x="152867" y="1340768"/>
            <a:ext cx="8838265" cy="5355312"/>
          </a:xfrm>
          <a:prstGeom prst="rect">
            <a:avLst/>
          </a:prstGeom>
          <a:noFill/>
        </p:spPr>
        <p:txBody>
          <a:bodyPr wrap="square" rtlCol="0">
            <a:spAutoFit/>
          </a:bodyPr>
          <a:lstStyle/>
          <a:p>
            <a:pPr marL="285750" indent="-285750">
              <a:buFontTx/>
              <a:buChar char="-"/>
            </a:pPr>
            <a:r>
              <a:rPr lang="fr-FR" dirty="0">
                <a:solidFill>
                  <a:schemeClr val="tx2"/>
                </a:solidFill>
                <a:latin typeface="Arial" panose="020B0604020202020204" pitchFamily="34" charset="0"/>
                <a:cs typeface="Arial" panose="020B0604020202020204" pitchFamily="34" charset="0"/>
              </a:rPr>
              <a:t>« </a:t>
            </a:r>
            <a:r>
              <a:rPr lang="fr-FR" i="1" dirty="0">
                <a:solidFill>
                  <a:schemeClr val="tx2"/>
                </a:solidFill>
                <a:latin typeface="Arial" panose="020B0604020202020204" pitchFamily="34" charset="0"/>
                <a:cs typeface="Arial" panose="020B0604020202020204" pitchFamily="34" charset="0"/>
              </a:rPr>
              <a:t>L’épidémie de Sida en France</a:t>
            </a:r>
            <a:r>
              <a:rPr lang="fr-FR" b="1" i="1" dirty="0">
                <a:solidFill>
                  <a:schemeClr val="tx2"/>
                </a:solidFill>
                <a:latin typeface="Arial" panose="020B0604020202020204" pitchFamily="34" charset="0"/>
                <a:ea typeface="Calibri" panose="020F0502020204030204" pitchFamily="34" charset="0"/>
                <a:cs typeface="Arial" panose="020B0604020202020204" pitchFamily="34" charset="0"/>
              </a:rPr>
              <a:t> : </a:t>
            </a:r>
            <a:r>
              <a:rPr lang="fr-FR" i="1" dirty="0">
                <a:solidFill>
                  <a:schemeClr val="tx2"/>
                </a:solidFill>
                <a:latin typeface="Arial" panose="020B0604020202020204" pitchFamily="34" charset="0"/>
                <a:ea typeface="Calibri" panose="020F0502020204030204" pitchFamily="34" charset="0"/>
                <a:cs typeface="Arial" panose="020B0604020202020204" pitchFamily="34" charset="0"/>
              </a:rPr>
              <a:t>recherche, prévention et luttes politiques</a:t>
            </a:r>
            <a:r>
              <a:rPr lang="fr-FR" dirty="0">
                <a:solidFill>
                  <a:schemeClr val="tx2"/>
                </a:solidFill>
                <a:latin typeface="Arial" panose="020B0604020202020204" pitchFamily="34" charset="0"/>
                <a:ea typeface="Calibri" panose="020F0502020204030204" pitchFamily="34" charset="0"/>
                <a:cs typeface="Arial" panose="020B0604020202020204" pitchFamily="34" charset="0"/>
              </a:rPr>
              <a:t> ». (années 1980 au milieu des années 1990)</a:t>
            </a:r>
          </a:p>
          <a:p>
            <a:pPr marL="742950" lvl="1" indent="-285750">
              <a:buFontTx/>
              <a:buChar char="-"/>
            </a:pPr>
            <a:r>
              <a:rPr lang="fr-FR" dirty="0">
                <a:solidFill>
                  <a:schemeClr val="tx2"/>
                </a:solidFill>
                <a:latin typeface="Arial" panose="020B0604020202020204" pitchFamily="34" charset="0"/>
                <a:cs typeface="Arial" panose="020B0604020202020204" pitchFamily="34" charset="0"/>
              </a:rPr>
              <a:t>Une lutte qui voit l’émergence de nouveaux acteurs (associations de malades, rôle des médias),</a:t>
            </a:r>
          </a:p>
          <a:p>
            <a:pPr marL="742950" lvl="1" indent="-285750">
              <a:buFontTx/>
              <a:buChar char="-"/>
            </a:pPr>
            <a:r>
              <a:rPr lang="fr-FR" dirty="0">
                <a:solidFill>
                  <a:schemeClr val="tx2"/>
                </a:solidFill>
                <a:latin typeface="Arial" panose="020B0604020202020204" pitchFamily="34" charset="0"/>
                <a:cs typeface="Arial" panose="020B0604020202020204" pitchFamily="34" charset="0"/>
              </a:rPr>
              <a:t>Une lutte qui s’inscrit dans un contexte international,</a:t>
            </a:r>
          </a:p>
          <a:p>
            <a:pPr marL="742950" lvl="1" indent="-285750">
              <a:buFontTx/>
              <a:buChar char="-"/>
            </a:pPr>
            <a:r>
              <a:rPr lang="fr-FR" dirty="0">
                <a:solidFill>
                  <a:schemeClr val="tx2"/>
                </a:solidFill>
                <a:latin typeface="Arial" panose="020B0604020202020204" pitchFamily="34" charset="0"/>
                <a:cs typeface="Arial" panose="020B0604020202020204" pitchFamily="34" charset="0"/>
              </a:rPr>
              <a:t>Une lutte qui fait évoluer le regard porté sur l’homosexualité et la place des homosexuels dans la société ?</a:t>
            </a:r>
          </a:p>
          <a:p>
            <a:pPr marL="742950" lvl="1" indent="-285750">
              <a:buFontTx/>
              <a:buChar char="-"/>
            </a:pPr>
            <a:endParaRPr lang="fr-FR" dirty="0">
              <a:solidFill>
                <a:schemeClr val="tx2"/>
              </a:solidFill>
              <a:latin typeface="Arial" panose="020B0604020202020204" pitchFamily="34" charset="0"/>
              <a:cs typeface="Arial" panose="020B0604020202020204" pitchFamily="34" charset="0"/>
            </a:endParaRPr>
          </a:p>
          <a:p>
            <a:pPr marL="285750" indent="-285750">
              <a:buFontTx/>
              <a:buChar char="-"/>
            </a:pPr>
            <a:r>
              <a:rPr lang="fr-FR" dirty="0">
                <a:solidFill>
                  <a:schemeClr val="tx2"/>
                </a:solidFill>
                <a:latin typeface="Arial" panose="020B0604020202020204" pitchFamily="34" charset="0"/>
                <a:cs typeface="Arial" panose="020B0604020202020204" pitchFamily="34" charset="0"/>
              </a:rPr>
              <a:t>« </a:t>
            </a:r>
            <a:r>
              <a:rPr lang="fr-FR" i="1" dirty="0">
                <a:solidFill>
                  <a:schemeClr val="tx2"/>
                </a:solidFill>
                <a:latin typeface="Arial" panose="020B0604020202020204" pitchFamily="34" charset="0"/>
                <a:cs typeface="Arial" panose="020B0604020202020204" pitchFamily="34" charset="0"/>
              </a:rPr>
              <a:t>Reagan et Deng Xiaoping, deux acteurs d’un nouveau capitalisme</a:t>
            </a:r>
            <a:r>
              <a:rPr lang="fr-FR" dirty="0">
                <a:solidFill>
                  <a:schemeClr val="tx2"/>
                </a:solidFill>
                <a:latin typeface="Arial" panose="020B0604020202020204" pitchFamily="34" charset="0"/>
                <a:cs typeface="Arial" panose="020B0604020202020204" pitchFamily="34" charset="0"/>
              </a:rPr>
              <a:t> » :</a:t>
            </a:r>
          </a:p>
          <a:p>
            <a:pPr marL="742950" lvl="1" indent="-285750">
              <a:buFontTx/>
              <a:buChar char="-"/>
            </a:pPr>
            <a:r>
              <a:rPr lang="fr-FR" dirty="0">
                <a:solidFill>
                  <a:schemeClr val="tx2"/>
                </a:solidFill>
                <a:latin typeface="Arial" panose="020B0604020202020204" pitchFamily="34" charset="0"/>
                <a:cs typeface="Arial" panose="020B0604020202020204" pitchFamily="34" charset="0"/>
              </a:rPr>
              <a:t>Deux réformateurs,</a:t>
            </a:r>
          </a:p>
          <a:p>
            <a:pPr marL="742950" lvl="1" indent="-285750">
              <a:buFontTx/>
              <a:buChar char="-"/>
            </a:pPr>
            <a:r>
              <a:rPr lang="fr-FR" dirty="0">
                <a:solidFill>
                  <a:schemeClr val="tx2"/>
                </a:solidFill>
                <a:latin typeface="Arial" panose="020B0604020202020204" pitchFamily="34" charset="0"/>
                <a:cs typeface="Arial" panose="020B0604020202020204" pitchFamily="34" charset="0"/>
              </a:rPr>
              <a:t>Deux hommes qui entendent redonner une place à leur pays sur la scène internationale,</a:t>
            </a:r>
          </a:p>
          <a:p>
            <a:pPr marL="742950" lvl="1" indent="-285750">
              <a:buFontTx/>
              <a:buChar char="-"/>
            </a:pPr>
            <a:r>
              <a:rPr lang="fr-FR" dirty="0">
                <a:solidFill>
                  <a:schemeClr val="tx2"/>
                </a:solidFill>
                <a:latin typeface="Arial" panose="020B0604020202020204" pitchFamily="34" charset="0"/>
                <a:cs typeface="Arial" panose="020B0604020202020204" pitchFamily="34" charset="0"/>
              </a:rPr>
              <a:t>Des créateurs de nouveaux modèles de capitalismes ? </a:t>
            </a:r>
          </a:p>
          <a:p>
            <a:pPr marL="285750" indent="-285750">
              <a:buFontTx/>
              <a:buChar char="-"/>
            </a:pPr>
            <a:endParaRPr lang="fr-FR" dirty="0">
              <a:solidFill>
                <a:schemeClr val="tx2"/>
              </a:solidFill>
              <a:latin typeface="Arial" panose="020B0604020202020204" pitchFamily="34" charset="0"/>
              <a:cs typeface="Arial" panose="020B0604020202020204" pitchFamily="34" charset="0"/>
            </a:endParaRPr>
          </a:p>
          <a:p>
            <a:pPr marL="285750" indent="-285750">
              <a:buFontTx/>
              <a:buChar char="-"/>
            </a:pPr>
            <a:r>
              <a:rPr lang="fr-FR" dirty="0">
                <a:solidFill>
                  <a:schemeClr val="tx2"/>
                </a:solidFill>
                <a:latin typeface="Arial" panose="020B0604020202020204" pitchFamily="34" charset="0"/>
                <a:cs typeface="Arial" panose="020B0604020202020204" pitchFamily="34" charset="0"/>
              </a:rPr>
              <a:t>« </a:t>
            </a:r>
            <a:r>
              <a:rPr lang="fr-FR" i="1" dirty="0">
                <a:solidFill>
                  <a:schemeClr val="tx2"/>
                </a:solidFill>
                <a:latin typeface="Arial" panose="020B0604020202020204" pitchFamily="34" charset="0"/>
                <a:cs typeface="Arial" panose="020B0604020202020204" pitchFamily="34" charset="0"/>
              </a:rPr>
              <a:t>La fin de l’Apartheid en Afrique du Sud</a:t>
            </a:r>
            <a:r>
              <a:rPr lang="fr-FR" dirty="0">
                <a:solidFill>
                  <a:schemeClr val="tx2"/>
                </a:solidFill>
                <a:latin typeface="Arial" panose="020B0604020202020204" pitchFamily="34" charset="0"/>
                <a:cs typeface="Arial" panose="020B0604020202020204" pitchFamily="34" charset="0"/>
              </a:rPr>
              <a:t> ».</a:t>
            </a:r>
          </a:p>
          <a:p>
            <a:pPr marL="742950" lvl="1" indent="-285750">
              <a:buFontTx/>
              <a:buChar char="-"/>
            </a:pPr>
            <a:r>
              <a:rPr lang="fr-FR" dirty="0">
                <a:solidFill>
                  <a:schemeClr val="tx2"/>
                </a:solidFill>
                <a:latin typeface="Arial" panose="020B0604020202020204" pitchFamily="34" charset="0"/>
                <a:cs typeface="Arial" panose="020B0604020202020204" pitchFamily="34" charset="0"/>
              </a:rPr>
              <a:t>Un processus qui mêle temps long/temps court</a:t>
            </a:r>
          </a:p>
          <a:p>
            <a:pPr marL="742950" lvl="1" indent="-285750">
              <a:buFontTx/>
              <a:buChar char="-"/>
            </a:pPr>
            <a:r>
              <a:rPr lang="fr-FR" dirty="0">
                <a:solidFill>
                  <a:schemeClr val="tx2"/>
                </a:solidFill>
                <a:latin typeface="Arial" panose="020B0604020202020204" pitchFamily="34" charset="0"/>
                <a:cs typeface="Arial" panose="020B0604020202020204" pitchFamily="34" charset="0"/>
              </a:rPr>
              <a:t>Un processus qui mêle contexte national/contexte international</a:t>
            </a:r>
          </a:p>
          <a:p>
            <a:pPr marL="742950" lvl="1" indent="-285750">
              <a:buFontTx/>
              <a:buChar char="-"/>
            </a:pPr>
            <a:r>
              <a:rPr lang="fr-FR" dirty="0">
                <a:solidFill>
                  <a:schemeClr val="tx2"/>
                </a:solidFill>
                <a:latin typeface="Arial" panose="020B0604020202020204" pitchFamily="34" charset="0"/>
                <a:cs typeface="Arial" panose="020B0604020202020204" pitchFamily="34" charset="0"/>
              </a:rPr>
              <a:t>Un processus achevé ? </a:t>
            </a:r>
          </a:p>
          <a:p>
            <a:endParaRPr lang="fr-FR" dirty="0">
              <a:solidFill>
                <a:schemeClr val="tx2"/>
              </a:solidFill>
              <a:latin typeface="Arial" panose="020B0604020202020204" pitchFamily="34" charset="0"/>
              <a:cs typeface="Arial" panose="020B0604020202020204" pitchFamily="34" charset="0"/>
            </a:endParaRPr>
          </a:p>
        </p:txBody>
      </p:sp>
      <p:pic>
        <p:nvPicPr>
          <p:cNvPr id="2" name="Son enregistré">
            <a:hlinkClick r:id="" action="ppaction://media"/>
            <a:extLst>
              <a:ext uri="{FF2B5EF4-FFF2-40B4-BE49-F238E27FC236}">
                <a16:creationId xmlns="" xmlns:a16="http://schemas.microsoft.com/office/drawing/2014/main" id="{89E48E07-EE10-E440-8A15-9644CB3262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6045200"/>
            <a:ext cx="812800" cy="812800"/>
          </a:xfrm>
          <a:prstGeom prst="rect">
            <a:avLst/>
          </a:prstGeom>
        </p:spPr>
      </p:pic>
    </p:spTree>
    <p:extLst>
      <p:ext uri="{BB962C8B-B14F-4D97-AF65-F5344CB8AC3E}">
        <p14:creationId xmlns:p14="http://schemas.microsoft.com/office/powerpoint/2010/main" val="14821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Espace réservé du contenu 22">
            <a:extLst>
              <a:ext uri="{FF2B5EF4-FFF2-40B4-BE49-F238E27FC236}">
                <a16:creationId xmlns="" xmlns:a16="http://schemas.microsoft.com/office/drawing/2014/main" id="{D3A6EA07-621F-6049-B73A-6961379F42C6}"/>
              </a:ext>
            </a:extLst>
          </p:cNvPr>
          <p:cNvGraphicFramePr>
            <a:graphicFrameLocks noGrp="1"/>
          </p:cNvGraphicFramePr>
          <p:nvPr>
            <p:ph idx="1"/>
            <p:extLst>
              <p:ext uri="{D42A27DB-BD31-4B8C-83A1-F6EECF244321}">
                <p14:modId xmlns:p14="http://schemas.microsoft.com/office/powerpoint/2010/main" val="1648934147"/>
              </p:ext>
            </p:extLst>
          </p:nvPr>
        </p:nvGraphicFramePr>
        <p:xfrm>
          <a:off x="971599" y="1196752"/>
          <a:ext cx="7272809" cy="2448715"/>
        </p:xfrm>
        <a:graphic>
          <a:graphicData uri="http://schemas.openxmlformats.org/drawingml/2006/table">
            <a:tbl>
              <a:tblPr firstRow="1" firstCol="1" bandRow="1">
                <a:tableStyleId>{5C22544A-7EE6-4342-B048-85BDC9FD1C3A}</a:tableStyleId>
              </a:tblPr>
              <a:tblGrid>
                <a:gridCol w="660371">
                  <a:extLst>
                    <a:ext uri="{9D8B030D-6E8A-4147-A177-3AD203B41FA5}">
                      <a16:colId xmlns="" xmlns:a16="http://schemas.microsoft.com/office/drawing/2014/main" val="2022966934"/>
                    </a:ext>
                  </a:extLst>
                </a:gridCol>
                <a:gridCol w="772373">
                  <a:extLst>
                    <a:ext uri="{9D8B030D-6E8A-4147-A177-3AD203B41FA5}">
                      <a16:colId xmlns="" xmlns:a16="http://schemas.microsoft.com/office/drawing/2014/main" val="3651441344"/>
                    </a:ext>
                  </a:extLst>
                </a:gridCol>
                <a:gridCol w="1377469">
                  <a:extLst>
                    <a:ext uri="{9D8B030D-6E8A-4147-A177-3AD203B41FA5}">
                      <a16:colId xmlns="" xmlns:a16="http://schemas.microsoft.com/office/drawing/2014/main" val="1101332466"/>
                    </a:ext>
                  </a:extLst>
                </a:gridCol>
                <a:gridCol w="1666928">
                  <a:extLst>
                    <a:ext uri="{9D8B030D-6E8A-4147-A177-3AD203B41FA5}">
                      <a16:colId xmlns="" xmlns:a16="http://schemas.microsoft.com/office/drawing/2014/main" val="2017888152"/>
                    </a:ext>
                  </a:extLst>
                </a:gridCol>
                <a:gridCol w="1534563">
                  <a:extLst>
                    <a:ext uri="{9D8B030D-6E8A-4147-A177-3AD203B41FA5}">
                      <a16:colId xmlns="" xmlns:a16="http://schemas.microsoft.com/office/drawing/2014/main" val="1703573731"/>
                    </a:ext>
                  </a:extLst>
                </a:gridCol>
                <a:gridCol w="1261105">
                  <a:extLst>
                    <a:ext uri="{9D8B030D-6E8A-4147-A177-3AD203B41FA5}">
                      <a16:colId xmlns="" xmlns:a16="http://schemas.microsoft.com/office/drawing/2014/main" val="1810125561"/>
                    </a:ext>
                  </a:extLst>
                </a:gridCol>
              </a:tblGrid>
              <a:tr h="367602">
                <a:tc>
                  <a:txBody>
                    <a:bodyPr/>
                    <a:lstStyle/>
                    <a:p>
                      <a:pPr>
                        <a:lnSpc>
                          <a:spcPct val="115000"/>
                        </a:lnSpc>
                        <a:spcAft>
                          <a:spcPts val="0"/>
                        </a:spcAft>
                      </a:pPr>
                      <a:r>
                        <a:rPr lang="fr-FR" sz="700" dirty="0">
                          <a:solidFill>
                            <a:schemeClr val="tx1"/>
                          </a:solidFill>
                          <a:effectLst/>
                        </a:rPr>
                        <a:t>Chronologie </a:t>
                      </a:r>
                      <a:endParaRPr lang="fr-FR"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084" marR="410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fr-FR" sz="700" dirty="0">
                          <a:solidFill>
                            <a:schemeClr val="tx1"/>
                          </a:solidFill>
                          <a:effectLst/>
                        </a:rPr>
                        <a:t>Nombre de cas de Sida recensés en France</a:t>
                      </a:r>
                      <a:endParaRPr lang="fr-FR"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084" marR="410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fr-FR" sz="700" dirty="0">
                          <a:solidFill>
                            <a:schemeClr val="tx1"/>
                          </a:solidFill>
                          <a:effectLst/>
                        </a:rPr>
                        <a:t>Monde médical</a:t>
                      </a:r>
                      <a:endParaRPr lang="fr-FR"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084" marR="410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fr-FR" sz="700" dirty="0">
                          <a:solidFill>
                            <a:schemeClr val="tx1"/>
                          </a:solidFill>
                          <a:effectLst/>
                        </a:rPr>
                        <a:t>Associations de malades </a:t>
                      </a:r>
                      <a:endParaRPr lang="fr-FR"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084" marR="410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fr-FR" sz="700" dirty="0">
                          <a:solidFill>
                            <a:schemeClr val="tx1"/>
                          </a:solidFill>
                          <a:effectLst/>
                        </a:rPr>
                        <a:t>Pouvoirs publics </a:t>
                      </a:r>
                      <a:endParaRPr lang="fr-FR"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084" marR="410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fr-FR" sz="700" dirty="0">
                          <a:solidFill>
                            <a:schemeClr val="tx1"/>
                          </a:solidFill>
                          <a:effectLst/>
                        </a:rPr>
                        <a:t>Médias </a:t>
                      </a:r>
                      <a:endParaRPr lang="fr-FR"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084" marR="410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577415762"/>
                  </a:ext>
                </a:extLst>
              </a:tr>
              <a:tr h="2080669">
                <a:tc>
                  <a:txBody>
                    <a:bodyPr/>
                    <a:lstStyle/>
                    <a:p>
                      <a:pPr>
                        <a:lnSpc>
                          <a:spcPct val="115000"/>
                        </a:lnSpc>
                        <a:spcAft>
                          <a:spcPts val="0"/>
                        </a:spcAft>
                      </a:pPr>
                      <a:r>
                        <a:rPr lang="fr-FR" sz="600" dirty="0">
                          <a:solidFill>
                            <a:schemeClr val="tx1"/>
                          </a:solidFill>
                          <a:effectLst/>
                        </a:rPr>
                        <a:t>1980-1985 </a:t>
                      </a:r>
                      <a:endParaRPr lang="fr-FR"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084" marR="410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fr-FR" sz="600" dirty="0">
                          <a:solidFill>
                            <a:schemeClr val="tx1"/>
                          </a:solidFill>
                          <a:effectLst/>
                        </a:rPr>
                        <a:t>1981 : 17 cas </a:t>
                      </a:r>
                      <a:endParaRPr lang="fr-FR" sz="700" dirty="0">
                        <a:solidFill>
                          <a:schemeClr val="tx1"/>
                        </a:solidFill>
                        <a:effectLst/>
                      </a:endParaRPr>
                    </a:p>
                    <a:p>
                      <a:pPr>
                        <a:lnSpc>
                          <a:spcPct val="115000"/>
                        </a:lnSpc>
                        <a:spcAft>
                          <a:spcPts val="0"/>
                        </a:spcAft>
                      </a:pPr>
                      <a:r>
                        <a:rPr lang="fr-FR" sz="600" dirty="0">
                          <a:solidFill>
                            <a:schemeClr val="tx1"/>
                          </a:solidFill>
                          <a:effectLst/>
                        </a:rPr>
                        <a:t> </a:t>
                      </a:r>
                      <a:endParaRPr lang="fr-FR" sz="700" dirty="0">
                        <a:solidFill>
                          <a:schemeClr val="tx1"/>
                        </a:solidFill>
                        <a:effectLst/>
                      </a:endParaRPr>
                    </a:p>
                    <a:p>
                      <a:pPr>
                        <a:lnSpc>
                          <a:spcPct val="115000"/>
                        </a:lnSpc>
                        <a:spcAft>
                          <a:spcPts val="0"/>
                        </a:spcAft>
                      </a:pPr>
                      <a:r>
                        <a:rPr lang="fr-FR" sz="600" dirty="0">
                          <a:solidFill>
                            <a:schemeClr val="tx1"/>
                          </a:solidFill>
                          <a:effectLst/>
                        </a:rPr>
                        <a:t> </a:t>
                      </a:r>
                      <a:endParaRPr lang="fr-FR" sz="700" dirty="0">
                        <a:solidFill>
                          <a:schemeClr val="tx1"/>
                        </a:solidFill>
                        <a:effectLst/>
                      </a:endParaRPr>
                    </a:p>
                    <a:p>
                      <a:pPr>
                        <a:lnSpc>
                          <a:spcPct val="115000"/>
                        </a:lnSpc>
                        <a:spcAft>
                          <a:spcPts val="0"/>
                        </a:spcAft>
                      </a:pPr>
                      <a:r>
                        <a:rPr lang="fr-FR" sz="600" dirty="0">
                          <a:solidFill>
                            <a:schemeClr val="tx1"/>
                          </a:solidFill>
                          <a:effectLst/>
                        </a:rPr>
                        <a:t> </a:t>
                      </a:r>
                      <a:endParaRPr lang="fr-FR" sz="700" dirty="0">
                        <a:solidFill>
                          <a:schemeClr val="tx1"/>
                        </a:solidFill>
                        <a:effectLst/>
                      </a:endParaRPr>
                    </a:p>
                    <a:p>
                      <a:pPr>
                        <a:lnSpc>
                          <a:spcPct val="115000"/>
                        </a:lnSpc>
                        <a:spcAft>
                          <a:spcPts val="0"/>
                        </a:spcAft>
                      </a:pPr>
                      <a:r>
                        <a:rPr lang="fr-FR" sz="600" dirty="0">
                          <a:solidFill>
                            <a:schemeClr val="tx1"/>
                          </a:solidFill>
                          <a:effectLst/>
                        </a:rPr>
                        <a:t>1985 : 573 cas </a:t>
                      </a:r>
                      <a:endParaRPr lang="fr-FR"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084" marR="410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fr-FR" sz="600" dirty="0">
                          <a:solidFill>
                            <a:schemeClr val="tx1"/>
                          </a:solidFill>
                          <a:effectLst/>
                        </a:rPr>
                        <a:t>- découverte d’une nouvelle maladie en 1981 aux Etats-Unis : des cas peu nombreux ; </a:t>
                      </a:r>
                      <a:endParaRPr lang="fr-FR" sz="700" dirty="0">
                        <a:solidFill>
                          <a:schemeClr val="tx1"/>
                        </a:solidFill>
                        <a:effectLst/>
                      </a:endParaRPr>
                    </a:p>
                    <a:p>
                      <a:pPr>
                        <a:lnSpc>
                          <a:spcPct val="115000"/>
                        </a:lnSpc>
                        <a:spcAft>
                          <a:spcPts val="0"/>
                        </a:spcAft>
                      </a:pPr>
                      <a:r>
                        <a:rPr lang="fr-FR" sz="600" dirty="0">
                          <a:solidFill>
                            <a:schemeClr val="tx1"/>
                          </a:solidFill>
                          <a:effectLst/>
                        </a:rPr>
                        <a:t>- découverte du virus (dénommé « LAV ») responsable en 1983 par des chercheurs français (Françoise Barré-</a:t>
                      </a:r>
                      <a:r>
                        <a:rPr lang="fr-FR" sz="600" dirty="0" err="1">
                          <a:solidFill>
                            <a:schemeClr val="tx1"/>
                          </a:solidFill>
                          <a:effectLst/>
                        </a:rPr>
                        <a:t>Sinoussi</a:t>
                      </a:r>
                      <a:r>
                        <a:rPr lang="fr-FR" sz="600" dirty="0">
                          <a:solidFill>
                            <a:schemeClr val="tx1"/>
                          </a:solidFill>
                          <a:effectLst/>
                        </a:rPr>
                        <a:t> et Luc Montagnier) de l’Institut Pasteur en lien avec des chercheurs américains.</a:t>
                      </a:r>
                      <a:endParaRPr lang="fr-FR" sz="700" dirty="0">
                        <a:solidFill>
                          <a:schemeClr val="tx1"/>
                        </a:solidFill>
                        <a:effectLst/>
                      </a:endParaRPr>
                    </a:p>
                    <a:p>
                      <a:pPr>
                        <a:lnSpc>
                          <a:spcPct val="115000"/>
                        </a:lnSpc>
                        <a:spcAft>
                          <a:spcPts val="0"/>
                        </a:spcAft>
                      </a:pPr>
                      <a:r>
                        <a:rPr lang="fr-FR" sz="600" dirty="0">
                          <a:solidFill>
                            <a:schemeClr val="tx1"/>
                          </a:solidFill>
                          <a:effectLst/>
                        </a:rPr>
                        <a:t>- 1984 : premières alertes médicales autour de potentielles contaminations par transfusions sanguines.</a:t>
                      </a:r>
                      <a:endParaRPr lang="fr-FR" sz="700" dirty="0">
                        <a:solidFill>
                          <a:schemeClr val="tx1"/>
                        </a:solidFill>
                        <a:effectLst/>
                      </a:endParaRPr>
                    </a:p>
                    <a:p>
                      <a:pPr>
                        <a:lnSpc>
                          <a:spcPct val="115000"/>
                        </a:lnSpc>
                        <a:spcAft>
                          <a:spcPts val="0"/>
                        </a:spcAft>
                      </a:pPr>
                      <a:r>
                        <a:rPr lang="fr-FR" sz="600" dirty="0">
                          <a:solidFill>
                            <a:schemeClr val="tx1"/>
                          </a:solidFill>
                          <a:effectLst/>
                        </a:rPr>
                        <a:t>- 1985 : mise au point premier test de dépistage du SIDA </a:t>
                      </a:r>
                      <a:endParaRPr lang="fr-FR" sz="700" dirty="0">
                        <a:solidFill>
                          <a:schemeClr val="tx1"/>
                        </a:solidFill>
                        <a:effectLst/>
                      </a:endParaRPr>
                    </a:p>
                    <a:p>
                      <a:pPr>
                        <a:lnSpc>
                          <a:spcPct val="115000"/>
                        </a:lnSpc>
                        <a:spcAft>
                          <a:spcPts val="0"/>
                        </a:spcAft>
                      </a:pPr>
                      <a:r>
                        <a:rPr lang="fr-FR" sz="600" dirty="0">
                          <a:solidFill>
                            <a:schemeClr val="tx1"/>
                          </a:solidFill>
                          <a:effectLst/>
                        </a:rPr>
                        <a:t>- 1ere conférence internationale sur le SIDA à Atlanta. </a:t>
                      </a:r>
                      <a:endParaRPr lang="fr-FR"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084" marR="410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fr-FR" sz="600" dirty="0">
                          <a:solidFill>
                            <a:schemeClr val="tx1"/>
                          </a:solidFill>
                          <a:effectLst/>
                        </a:rPr>
                        <a:t>Associations :</a:t>
                      </a:r>
                      <a:endParaRPr lang="fr-FR" sz="700" dirty="0">
                        <a:solidFill>
                          <a:schemeClr val="tx1"/>
                        </a:solidFill>
                        <a:effectLst/>
                      </a:endParaRPr>
                    </a:p>
                    <a:p>
                      <a:pPr>
                        <a:lnSpc>
                          <a:spcPct val="115000"/>
                        </a:lnSpc>
                        <a:spcAft>
                          <a:spcPts val="0"/>
                        </a:spcAft>
                      </a:pPr>
                      <a:r>
                        <a:rPr lang="fr-FR" sz="600" dirty="0">
                          <a:solidFill>
                            <a:schemeClr val="tx1"/>
                          </a:solidFill>
                          <a:effectLst/>
                        </a:rPr>
                        <a:t>-Vaincre le sida (1983), </a:t>
                      </a:r>
                      <a:endParaRPr lang="fr-FR" sz="700" dirty="0">
                        <a:solidFill>
                          <a:schemeClr val="tx1"/>
                        </a:solidFill>
                        <a:effectLst/>
                      </a:endParaRPr>
                    </a:p>
                    <a:p>
                      <a:pPr>
                        <a:lnSpc>
                          <a:spcPct val="115000"/>
                        </a:lnSpc>
                        <a:spcAft>
                          <a:spcPts val="0"/>
                        </a:spcAft>
                      </a:pPr>
                      <a:r>
                        <a:rPr lang="fr-FR" sz="600" dirty="0">
                          <a:solidFill>
                            <a:schemeClr val="tx1"/>
                          </a:solidFill>
                          <a:effectLst/>
                        </a:rPr>
                        <a:t>-</a:t>
                      </a:r>
                      <a:r>
                        <a:rPr lang="fr-FR" sz="600" dirty="0" err="1">
                          <a:solidFill>
                            <a:schemeClr val="tx1"/>
                          </a:solidFill>
                          <a:effectLst/>
                        </a:rPr>
                        <a:t>Arcat</a:t>
                      </a:r>
                      <a:r>
                        <a:rPr lang="fr-FR" sz="600" dirty="0">
                          <a:solidFill>
                            <a:schemeClr val="tx1"/>
                          </a:solidFill>
                          <a:effectLst/>
                        </a:rPr>
                        <a:t> Sida, </a:t>
                      </a:r>
                      <a:endParaRPr lang="fr-FR" sz="700" dirty="0">
                        <a:solidFill>
                          <a:schemeClr val="tx1"/>
                        </a:solidFill>
                        <a:effectLst/>
                      </a:endParaRPr>
                    </a:p>
                    <a:p>
                      <a:pPr>
                        <a:lnSpc>
                          <a:spcPct val="115000"/>
                        </a:lnSpc>
                        <a:spcAft>
                          <a:spcPts val="0"/>
                        </a:spcAft>
                      </a:pPr>
                      <a:r>
                        <a:rPr lang="fr-FR" sz="600" dirty="0">
                          <a:solidFill>
                            <a:schemeClr val="tx1"/>
                          </a:solidFill>
                          <a:effectLst/>
                        </a:rPr>
                        <a:t>-Aides (1984) : naissance de l’association </a:t>
                      </a:r>
                      <a:endParaRPr lang="fr-FR" sz="700" dirty="0">
                        <a:solidFill>
                          <a:schemeClr val="tx1"/>
                        </a:solidFill>
                        <a:effectLst/>
                      </a:endParaRPr>
                    </a:p>
                    <a:p>
                      <a:pPr>
                        <a:lnSpc>
                          <a:spcPct val="115000"/>
                        </a:lnSpc>
                        <a:spcAft>
                          <a:spcPts val="0"/>
                        </a:spcAft>
                      </a:pPr>
                      <a:r>
                        <a:rPr lang="fr-FR" sz="600" dirty="0">
                          <a:solidFill>
                            <a:schemeClr val="tx1"/>
                          </a:solidFill>
                          <a:effectLst/>
                        </a:rPr>
                        <a:t>Ces associations sont créées sur le modèle d’une association américaine, Gay </a:t>
                      </a:r>
                      <a:r>
                        <a:rPr lang="fr-FR" sz="600" dirty="0" err="1">
                          <a:solidFill>
                            <a:schemeClr val="tx1"/>
                          </a:solidFill>
                          <a:effectLst/>
                        </a:rPr>
                        <a:t>Men’s</a:t>
                      </a:r>
                      <a:r>
                        <a:rPr lang="fr-FR" sz="600" dirty="0">
                          <a:solidFill>
                            <a:schemeClr val="tx1"/>
                          </a:solidFill>
                          <a:effectLst/>
                        </a:rPr>
                        <a:t> </a:t>
                      </a:r>
                      <a:r>
                        <a:rPr lang="fr-FR" sz="600" dirty="0" err="1">
                          <a:solidFill>
                            <a:schemeClr val="tx1"/>
                          </a:solidFill>
                          <a:effectLst/>
                        </a:rPr>
                        <a:t>Health</a:t>
                      </a:r>
                      <a:endParaRPr lang="fr-FR" sz="700" dirty="0">
                        <a:solidFill>
                          <a:schemeClr val="tx1"/>
                        </a:solidFill>
                        <a:effectLst/>
                      </a:endParaRPr>
                    </a:p>
                    <a:p>
                      <a:pPr>
                        <a:lnSpc>
                          <a:spcPct val="115000"/>
                        </a:lnSpc>
                        <a:spcAft>
                          <a:spcPts val="0"/>
                        </a:spcAft>
                      </a:pPr>
                      <a:r>
                        <a:rPr lang="fr-FR" sz="600" dirty="0" err="1">
                          <a:solidFill>
                            <a:schemeClr val="tx1"/>
                          </a:solidFill>
                          <a:effectLst/>
                        </a:rPr>
                        <a:t>Crisis</a:t>
                      </a:r>
                      <a:r>
                        <a:rPr lang="fr-FR" sz="600" dirty="0">
                          <a:solidFill>
                            <a:schemeClr val="tx1"/>
                          </a:solidFill>
                          <a:effectLst/>
                        </a:rPr>
                        <a:t>. </a:t>
                      </a:r>
                      <a:endParaRPr lang="fr-FR" sz="700" dirty="0">
                        <a:solidFill>
                          <a:schemeClr val="tx1"/>
                        </a:solidFill>
                        <a:effectLst/>
                      </a:endParaRPr>
                    </a:p>
                    <a:p>
                      <a:pPr>
                        <a:lnSpc>
                          <a:spcPct val="115000"/>
                        </a:lnSpc>
                        <a:spcAft>
                          <a:spcPts val="0"/>
                        </a:spcAft>
                      </a:pPr>
                      <a:r>
                        <a:rPr lang="fr-FR" sz="600" dirty="0">
                          <a:solidFill>
                            <a:schemeClr val="tx1"/>
                          </a:solidFill>
                          <a:effectLst/>
                        </a:rPr>
                        <a:t>=&gt; Des actions sanitaires et sociales : campagnes de prévention et d’information sur la maladie</a:t>
                      </a:r>
                      <a:endParaRPr lang="fr-FR" sz="700" dirty="0">
                        <a:solidFill>
                          <a:schemeClr val="tx1"/>
                        </a:solidFill>
                        <a:effectLst/>
                      </a:endParaRPr>
                    </a:p>
                    <a:p>
                      <a:pPr>
                        <a:lnSpc>
                          <a:spcPct val="115000"/>
                        </a:lnSpc>
                        <a:spcAft>
                          <a:spcPts val="0"/>
                        </a:spcAft>
                      </a:pPr>
                      <a:r>
                        <a:rPr lang="fr-FR" sz="600" dirty="0">
                          <a:solidFill>
                            <a:schemeClr val="tx1"/>
                          </a:solidFill>
                          <a:effectLst/>
                        </a:rPr>
                        <a:t>=&gt; volonté d’être généraliste dans le message (ne mettent pas l’accent sur les homosexuels)</a:t>
                      </a:r>
                      <a:endParaRPr lang="fr-FR"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084" marR="410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fr-FR" sz="600" dirty="0">
                          <a:solidFill>
                            <a:schemeClr val="tx1"/>
                          </a:solidFill>
                          <a:effectLst/>
                        </a:rPr>
                        <a:t>Spectateurs dans cette première phase. La maladie est considérée comme touchant peu de personnes et cantonnée à des minorités sexuelles (dont les homosexuels)</a:t>
                      </a:r>
                      <a:endParaRPr lang="fr-FR"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084" marR="410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fr-FR" sz="600" dirty="0">
                          <a:solidFill>
                            <a:schemeClr val="tx1"/>
                          </a:solidFill>
                          <a:effectLst/>
                        </a:rPr>
                        <a:t>- 1982 : 1er article sur le sida paru</a:t>
                      </a:r>
                      <a:endParaRPr lang="fr-FR" sz="700" dirty="0">
                        <a:solidFill>
                          <a:schemeClr val="tx1"/>
                        </a:solidFill>
                        <a:effectLst/>
                      </a:endParaRPr>
                    </a:p>
                    <a:p>
                      <a:pPr>
                        <a:lnSpc>
                          <a:spcPct val="115000"/>
                        </a:lnSpc>
                        <a:spcAft>
                          <a:spcPts val="0"/>
                        </a:spcAft>
                      </a:pPr>
                      <a:r>
                        <a:rPr lang="fr-FR" sz="600" dirty="0">
                          <a:solidFill>
                            <a:schemeClr val="tx1"/>
                          </a:solidFill>
                          <a:effectLst/>
                        </a:rPr>
                        <a:t>dans l’hebdomadaire Gai Pied. </a:t>
                      </a:r>
                      <a:endParaRPr lang="fr-FR" sz="700" dirty="0">
                        <a:solidFill>
                          <a:schemeClr val="tx1"/>
                        </a:solidFill>
                        <a:effectLst/>
                      </a:endParaRPr>
                    </a:p>
                    <a:p>
                      <a:pPr>
                        <a:lnSpc>
                          <a:spcPct val="115000"/>
                        </a:lnSpc>
                        <a:spcAft>
                          <a:spcPts val="0"/>
                        </a:spcAft>
                      </a:pPr>
                      <a:r>
                        <a:rPr lang="fr-FR" sz="600" dirty="0">
                          <a:solidFill>
                            <a:schemeClr val="tx1"/>
                          </a:solidFill>
                          <a:effectLst/>
                        </a:rPr>
                        <a:t>- 1983 : Le Monde et Libération y consacrent</a:t>
                      </a:r>
                      <a:endParaRPr lang="fr-FR" sz="700" dirty="0">
                        <a:solidFill>
                          <a:schemeClr val="tx1"/>
                        </a:solidFill>
                        <a:effectLst/>
                      </a:endParaRPr>
                    </a:p>
                    <a:p>
                      <a:pPr>
                        <a:lnSpc>
                          <a:spcPct val="115000"/>
                        </a:lnSpc>
                        <a:spcAft>
                          <a:spcPts val="0"/>
                        </a:spcAft>
                      </a:pPr>
                      <a:r>
                        <a:rPr lang="fr-FR" sz="600" dirty="0">
                          <a:solidFill>
                            <a:schemeClr val="tx1"/>
                          </a:solidFill>
                          <a:effectLst/>
                        </a:rPr>
                        <a:t>leur Une. Paris Match publie un premier</a:t>
                      </a:r>
                      <a:endParaRPr lang="fr-FR" sz="700" dirty="0">
                        <a:solidFill>
                          <a:schemeClr val="tx1"/>
                        </a:solidFill>
                        <a:effectLst/>
                      </a:endParaRPr>
                    </a:p>
                    <a:p>
                      <a:pPr>
                        <a:lnSpc>
                          <a:spcPct val="115000"/>
                        </a:lnSpc>
                        <a:spcAft>
                          <a:spcPts val="0"/>
                        </a:spcAft>
                      </a:pPr>
                      <a:r>
                        <a:rPr lang="fr-FR" sz="600" dirty="0">
                          <a:solidFill>
                            <a:schemeClr val="tx1"/>
                          </a:solidFill>
                          <a:effectLst/>
                        </a:rPr>
                        <a:t>témoignage.</a:t>
                      </a:r>
                      <a:endParaRPr lang="fr-FR" sz="700" dirty="0">
                        <a:solidFill>
                          <a:schemeClr val="tx1"/>
                        </a:solidFill>
                        <a:effectLst/>
                      </a:endParaRPr>
                    </a:p>
                    <a:p>
                      <a:pPr>
                        <a:lnSpc>
                          <a:spcPct val="115000"/>
                        </a:lnSpc>
                        <a:spcAft>
                          <a:spcPts val="0"/>
                        </a:spcAft>
                      </a:pPr>
                      <a:r>
                        <a:rPr lang="fr-FR" sz="600" dirty="0">
                          <a:solidFill>
                            <a:schemeClr val="tx1"/>
                          </a:solidFill>
                          <a:effectLst/>
                        </a:rPr>
                        <a:t>- 1985 : Un malade témoigne pour</a:t>
                      </a:r>
                      <a:endParaRPr lang="fr-FR" sz="700" dirty="0">
                        <a:solidFill>
                          <a:schemeClr val="tx1"/>
                        </a:solidFill>
                        <a:effectLst/>
                      </a:endParaRPr>
                    </a:p>
                    <a:p>
                      <a:pPr>
                        <a:lnSpc>
                          <a:spcPct val="115000"/>
                        </a:lnSpc>
                        <a:spcAft>
                          <a:spcPts val="0"/>
                        </a:spcAft>
                      </a:pPr>
                      <a:r>
                        <a:rPr lang="fr-FR" sz="600" dirty="0">
                          <a:solidFill>
                            <a:schemeClr val="tx1"/>
                          </a:solidFill>
                          <a:effectLst/>
                        </a:rPr>
                        <a:t>la première fois à</a:t>
                      </a:r>
                      <a:endParaRPr lang="fr-FR" sz="700" dirty="0">
                        <a:solidFill>
                          <a:schemeClr val="tx1"/>
                        </a:solidFill>
                        <a:effectLst/>
                      </a:endParaRPr>
                    </a:p>
                    <a:p>
                      <a:pPr>
                        <a:lnSpc>
                          <a:spcPct val="115000"/>
                        </a:lnSpc>
                        <a:spcAft>
                          <a:spcPts val="0"/>
                        </a:spcAft>
                      </a:pPr>
                      <a:r>
                        <a:rPr lang="fr-FR" sz="600" dirty="0">
                          <a:solidFill>
                            <a:schemeClr val="tx1"/>
                          </a:solidFill>
                          <a:effectLst/>
                        </a:rPr>
                        <a:t>la télévision. </a:t>
                      </a:r>
                      <a:endParaRPr lang="fr-FR" sz="700" dirty="0">
                        <a:solidFill>
                          <a:schemeClr val="tx1"/>
                        </a:solidFill>
                        <a:effectLst/>
                      </a:endParaRPr>
                    </a:p>
                    <a:p>
                      <a:pPr>
                        <a:lnSpc>
                          <a:spcPct val="115000"/>
                        </a:lnSpc>
                        <a:spcAft>
                          <a:spcPts val="0"/>
                        </a:spcAft>
                      </a:pPr>
                      <a:r>
                        <a:rPr lang="fr-FR" sz="600" dirty="0">
                          <a:solidFill>
                            <a:schemeClr val="tx1"/>
                          </a:solidFill>
                          <a:effectLst/>
                        </a:rPr>
                        <a:t>- 1re émission TV pour récolter des fonds (Line Renaud, présidente de l’association des « artistes contre le sida »)</a:t>
                      </a:r>
                      <a:endParaRPr lang="fr-FR"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084" marR="410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781361055"/>
                  </a:ext>
                </a:extLst>
              </a:tr>
            </a:tbl>
          </a:graphicData>
        </a:graphic>
      </p:graphicFrame>
      <p:sp>
        <p:nvSpPr>
          <p:cNvPr id="24" name="Rectangle 10">
            <a:extLst>
              <a:ext uri="{FF2B5EF4-FFF2-40B4-BE49-F238E27FC236}">
                <a16:creationId xmlns="" xmlns:a16="http://schemas.microsoft.com/office/drawing/2014/main" id="{20E1C1EC-57A7-CB43-8480-1F1903E68260}"/>
              </a:ext>
            </a:extLst>
          </p:cNvPr>
          <p:cNvSpPr>
            <a:spLocks noChangeArrowheads="1"/>
          </p:cNvSpPr>
          <p:nvPr/>
        </p:nvSpPr>
        <p:spPr bwMode="auto">
          <a:xfrm>
            <a:off x="2357438" y="2671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Arial" panose="020B0604020202020204" pitchFamily="34" charset="0"/>
              </a:rPr>
              <a:t/>
            </a: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graphicFrame>
        <p:nvGraphicFramePr>
          <p:cNvPr id="28" name="Tableau 27">
            <a:extLst>
              <a:ext uri="{FF2B5EF4-FFF2-40B4-BE49-F238E27FC236}">
                <a16:creationId xmlns="" xmlns:a16="http://schemas.microsoft.com/office/drawing/2014/main" id="{24397540-6DFB-994F-9855-5ECFAADB2E97}"/>
              </a:ext>
            </a:extLst>
          </p:cNvPr>
          <p:cNvGraphicFramePr>
            <a:graphicFrameLocks noGrp="1"/>
          </p:cNvGraphicFramePr>
          <p:nvPr>
            <p:extLst>
              <p:ext uri="{D42A27DB-BD31-4B8C-83A1-F6EECF244321}">
                <p14:modId xmlns:p14="http://schemas.microsoft.com/office/powerpoint/2010/main" val="295105102"/>
              </p:ext>
            </p:extLst>
          </p:nvPr>
        </p:nvGraphicFramePr>
        <p:xfrm>
          <a:off x="971913" y="3284984"/>
          <a:ext cx="7272496" cy="2953040"/>
        </p:xfrm>
        <a:graphic>
          <a:graphicData uri="http://schemas.openxmlformats.org/drawingml/2006/table">
            <a:tbl>
              <a:tblPr firstRow="1" firstCol="1" bandRow="1">
                <a:tableStyleId>{5C22544A-7EE6-4342-B048-85BDC9FD1C3A}</a:tableStyleId>
              </a:tblPr>
              <a:tblGrid>
                <a:gridCol w="648045">
                  <a:extLst>
                    <a:ext uri="{9D8B030D-6E8A-4147-A177-3AD203B41FA5}">
                      <a16:colId xmlns="" xmlns:a16="http://schemas.microsoft.com/office/drawing/2014/main" val="2148689483"/>
                    </a:ext>
                  </a:extLst>
                </a:gridCol>
                <a:gridCol w="792054">
                  <a:extLst>
                    <a:ext uri="{9D8B030D-6E8A-4147-A177-3AD203B41FA5}">
                      <a16:colId xmlns="" xmlns:a16="http://schemas.microsoft.com/office/drawing/2014/main" val="3990326616"/>
                    </a:ext>
                  </a:extLst>
                </a:gridCol>
                <a:gridCol w="1368093">
                  <a:extLst>
                    <a:ext uri="{9D8B030D-6E8A-4147-A177-3AD203B41FA5}">
                      <a16:colId xmlns="" xmlns:a16="http://schemas.microsoft.com/office/drawing/2014/main" val="678914049"/>
                    </a:ext>
                  </a:extLst>
                </a:gridCol>
                <a:gridCol w="1728117">
                  <a:extLst>
                    <a:ext uri="{9D8B030D-6E8A-4147-A177-3AD203B41FA5}">
                      <a16:colId xmlns="" xmlns:a16="http://schemas.microsoft.com/office/drawing/2014/main" val="546490077"/>
                    </a:ext>
                  </a:extLst>
                </a:gridCol>
                <a:gridCol w="1512103">
                  <a:extLst>
                    <a:ext uri="{9D8B030D-6E8A-4147-A177-3AD203B41FA5}">
                      <a16:colId xmlns="" xmlns:a16="http://schemas.microsoft.com/office/drawing/2014/main" val="2929234660"/>
                    </a:ext>
                  </a:extLst>
                </a:gridCol>
                <a:gridCol w="1224084">
                  <a:extLst>
                    <a:ext uri="{9D8B030D-6E8A-4147-A177-3AD203B41FA5}">
                      <a16:colId xmlns="" xmlns:a16="http://schemas.microsoft.com/office/drawing/2014/main" val="1581483076"/>
                    </a:ext>
                  </a:extLst>
                </a:gridCol>
              </a:tblGrid>
              <a:tr h="209600">
                <a:tc rowSpan="4">
                  <a:txBody>
                    <a:bodyPr/>
                    <a:lstStyle/>
                    <a:p>
                      <a:pPr>
                        <a:lnSpc>
                          <a:spcPct val="115000"/>
                        </a:lnSpc>
                        <a:spcAft>
                          <a:spcPts val="0"/>
                        </a:spcAft>
                      </a:pPr>
                      <a:r>
                        <a:rPr lang="fr-FR" sz="600" dirty="0">
                          <a:solidFill>
                            <a:sysClr val="windowText" lastClr="000000"/>
                          </a:solidFill>
                          <a:effectLst/>
                        </a:rPr>
                        <a:t>1986-1988</a:t>
                      </a:r>
                      <a:endParaRPr lang="fr-FR" sz="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nSpc>
                          <a:spcPct val="115000"/>
                        </a:lnSpc>
                        <a:spcAft>
                          <a:spcPts val="0"/>
                        </a:spcAft>
                      </a:pPr>
                      <a:r>
                        <a:rPr lang="fr-FR" sz="600" b="0" dirty="0">
                          <a:solidFill>
                            <a:sysClr val="windowText" lastClr="000000"/>
                          </a:solidFill>
                          <a:effectLst/>
                        </a:rPr>
                        <a:t>1986 : 1921 cas </a:t>
                      </a:r>
                    </a:p>
                    <a:p>
                      <a:pPr>
                        <a:lnSpc>
                          <a:spcPct val="115000"/>
                        </a:lnSpc>
                        <a:spcAft>
                          <a:spcPts val="0"/>
                        </a:spcAft>
                      </a:pPr>
                      <a:r>
                        <a:rPr lang="fr-FR" sz="600" b="0" dirty="0">
                          <a:solidFill>
                            <a:sysClr val="windowText" lastClr="000000"/>
                          </a:solidFill>
                          <a:effectLst/>
                        </a:rPr>
                        <a:t>1988 : 4211 cas</a:t>
                      </a:r>
                      <a:endParaRPr lang="fr-FR" sz="6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nSpc>
                          <a:spcPct val="115000"/>
                        </a:lnSpc>
                        <a:spcAft>
                          <a:spcPts val="0"/>
                        </a:spcAft>
                      </a:pPr>
                      <a:r>
                        <a:rPr lang="fr-FR" sz="600" b="0" dirty="0">
                          <a:solidFill>
                            <a:sysClr val="windowText" lastClr="000000"/>
                          </a:solidFill>
                          <a:effectLst/>
                        </a:rPr>
                        <a:t>- Identification des modes de transmission de la maladie</a:t>
                      </a:r>
                    </a:p>
                    <a:p>
                      <a:pPr>
                        <a:lnSpc>
                          <a:spcPct val="115000"/>
                        </a:lnSpc>
                        <a:spcAft>
                          <a:spcPts val="0"/>
                        </a:spcAft>
                      </a:pPr>
                      <a:r>
                        <a:rPr lang="fr-FR" sz="600" b="0" dirty="0">
                          <a:solidFill>
                            <a:sysClr val="windowText" lastClr="000000"/>
                          </a:solidFill>
                          <a:effectLst/>
                        </a:rPr>
                        <a:t>- Le Sida est dénommé VIH.</a:t>
                      </a:r>
                    </a:p>
                    <a:p>
                      <a:pPr>
                        <a:lnSpc>
                          <a:spcPct val="115000"/>
                        </a:lnSpc>
                        <a:spcAft>
                          <a:spcPts val="0"/>
                        </a:spcAft>
                      </a:pPr>
                      <a:r>
                        <a:rPr lang="fr-FR" sz="600" b="0" dirty="0">
                          <a:solidFill>
                            <a:sysClr val="windowText" lastClr="000000"/>
                          </a:solidFill>
                          <a:effectLst/>
                        </a:rPr>
                        <a:t>- 1986 : Mobilisation des médecins généralistes qui doivent déclarer la maladie </a:t>
                      </a:r>
                      <a:endParaRPr lang="fr-FR" sz="6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fr-FR" sz="600" b="0">
                          <a:solidFill>
                            <a:sysClr val="windowText" lastClr="000000"/>
                          </a:solidFill>
                          <a:effectLst/>
                        </a:rPr>
                        <a:t>Poursuite aide sanitaire et sociale aux victimes du virus. (plate-forme téléphonique, logements…)</a:t>
                      </a:r>
                      <a:endParaRPr lang="fr-FR" sz="6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nSpc>
                          <a:spcPct val="115000"/>
                        </a:lnSpc>
                        <a:spcAft>
                          <a:spcPts val="0"/>
                        </a:spcAft>
                      </a:pPr>
                      <a:r>
                        <a:rPr lang="fr-FR" sz="600" b="0" dirty="0">
                          <a:solidFill>
                            <a:sysClr val="windowText" lastClr="000000"/>
                          </a:solidFill>
                          <a:effectLst/>
                        </a:rPr>
                        <a:t>- La lutte contre l’épidémie devient « grande cause nationale » : l’épidémie concerne toute la société et pas seulement des marges sexuelles.</a:t>
                      </a:r>
                    </a:p>
                    <a:p>
                      <a:pPr>
                        <a:lnSpc>
                          <a:spcPct val="115000"/>
                        </a:lnSpc>
                        <a:spcAft>
                          <a:spcPts val="0"/>
                        </a:spcAft>
                      </a:pPr>
                      <a:r>
                        <a:rPr lang="fr-FR" sz="600" b="0" dirty="0">
                          <a:solidFill>
                            <a:sysClr val="windowText" lastClr="000000"/>
                          </a:solidFill>
                          <a:effectLst/>
                        </a:rPr>
                        <a:t>- Création de l’Agence nationale de recherche contre le Sida (1988) (recherche)</a:t>
                      </a:r>
                    </a:p>
                    <a:p>
                      <a:pPr>
                        <a:lnSpc>
                          <a:spcPct val="115000"/>
                        </a:lnSpc>
                        <a:spcAft>
                          <a:spcPts val="0"/>
                        </a:spcAft>
                      </a:pPr>
                      <a:r>
                        <a:rPr lang="fr-FR" sz="600" b="0" dirty="0">
                          <a:solidFill>
                            <a:sysClr val="windowText" lastClr="000000"/>
                          </a:solidFill>
                          <a:effectLst/>
                        </a:rPr>
                        <a:t> </a:t>
                      </a:r>
                    </a:p>
                    <a:p>
                      <a:pPr>
                        <a:lnSpc>
                          <a:spcPct val="115000"/>
                        </a:lnSpc>
                        <a:spcAft>
                          <a:spcPts val="0"/>
                        </a:spcAft>
                      </a:pPr>
                      <a:r>
                        <a:rPr lang="fr-FR" sz="600" b="0" dirty="0">
                          <a:solidFill>
                            <a:sysClr val="windowText" lastClr="000000"/>
                          </a:solidFill>
                          <a:effectLst/>
                        </a:rPr>
                        <a:t> </a:t>
                      </a:r>
                      <a:endParaRPr lang="fr-FR" sz="6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nSpc>
                          <a:spcPct val="115000"/>
                        </a:lnSpc>
                        <a:spcAft>
                          <a:spcPts val="0"/>
                        </a:spcAft>
                      </a:pPr>
                      <a:r>
                        <a:rPr lang="fr-FR" sz="600" dirty="0">
                          <a:solidFill>
                            <a:schemeClr val="tx1"/>
                          </a:solidFill>
                          <a:effectLst/>
                        </a:rPr>
                        <a:t> - </a:t>
                      </a:r>
                      <a:r>
                        <a:rPr lang="fr-FR" sz="600" b="0" dirty="0">
                          <a:solidFill>
                            <a:schemeClr val="tx1"/>
                          </a:solidFill>
                          <a:effectLst/>
                        </a:rPr>
                        <a:t>Mobilisation des médias : TV, radios</a:t>
                      </a:r>
                      <a:endParaRPr lang="fr-FR" sz="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600" dirty="0">
                          <a:solidFill>
                            <a:schemeClr val="tx1"/>
                          </a:solidFill>
                          <a:effectLst/>
                        </a:rPr>
                        <a:t> </a:t>
                      </a:r>
                      <a:endParaRPr lang="fr-FR" sz="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600" dirty="0">
                          <a:solidFill>
                            <a:schemeClr val="tx1"/>
                          </a:solidFill>
                          <a:effectLst/>
                        </a:rPr>
                        <a:t> </a:t>
                      </a:r>
                      <a:endParaRPr lang="fr-FR" sz="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600" dirty="0">
                          <a:solidFill>
                            <a:schemeClr val="tx1"/>
                          </a:solidFill>
                          <a:effectLst/>
                        </a:rPr>
                        <a:t> </a:t>
                      </a:r>
                      <a:endParaRPr lang="fr-FR" sz="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555412271"/>
                  </a:ext>
                </a:extLst>
              </a:tr>
              <a:tr h="431581">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r>
                        <a:rPr lang="fr-FR" sz="600" b="0" dirty="0">
                          <a:solidFill>
                            <a:sysClr val="windowText" lastClr="000000"/>
                          </a:solidFill>
                          <a:effectLst/>
                        </a:rPr>
                        <a:t>Déclaration universelle des droits des malades du Sida et des séropositifs, 16 octobre 1987 (Médecins du Monde et AIDES). Soutien de l’OMS. </a:t>
                      </a:r>
                      <a:endParaRPr lang="fr-FR" b="0" dirty="0">
                        <a:solidFill>
                          <a:sysClr val="windowText" lastClr="000000"/>
                        </a:solidFill>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fr-FR"/>
                    </a:p>
                  </a:txBody>
                  <a:tcPr/>
                </a:tc>
                <a:tc vMerge="1">
                  <a:txBody>
                    <a:bodyPr/>
                    <a:lstStyle/>
                    <a:p>
                      <a:pPr>
                        <a:lnSpc>
                          <a:spcPct val="115000"/>
                        </a:lnSpc>
                        <a:spcAft>
                          <a:spcPts val="0"/>
                        </a:spcAft>
                      </a:pPr>
                      <a:endParaRPr lang="fr-FR" sz="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765925982"/>
                  </a:ext>
                </a:extLst>
              </a:tr>
              <a:tr h="317366">
                <a:tc vMerge="1">
                  <a:txBody>
                    <a:bodyPr/>
                    <a:lstStyle/>
                    <a:p>
                      <a:endParaRPr lang="fr-FR"/>
                    </a:p>
                  </a:txBody>
                  <a:tcPr/>
                </a:tc>
                <a:tc vMerge="1">
                  <a:txBody>
                    <a:bodyPr/>
                    <a:lstStyle/>
                    <a:p>
                      <a:endParaRPr lang="fr-FR"/>
                    </a:p>
                  </a:txBody>
                  <a:tcPr/>
                </a:tc>
                <a:tc gridSpan="2">
                  <a:txBody>
                    <a:bodyPr/>
                    <a:lstStyle/>
                    <a:p>
                      <a:pPr>
                        <a:lnSpc>
                          <a:spcPct val="115000"/>
                        </a:lnSpc>
                        <a:spcAft>
                          <a:spcPts val="0"/>
                        </a:spcAft>
                      </a:pPr>
                      <a:r>
                        <a:rPr lang="fr-FR" sz="600" b="0" dirty="0">
                          <a:solidFill>
                            <a:sysClr val="windowText" lastClr="000000"/>
                          </a:solidFill>
                          <a:effectLst/>
                        </a:rPr>
                        <a:t>- 1986 : 2</a:t>
                      </a:r>
                      <a:r>
                        <a:rPr lang="fr-FR" sz="600" b="0" baseline="30000" dirty="0">
                          <a:solidFill>
                            <a:sysClr val="windowText" lastClr="000000"/>
                          </a:solidFill>
                          <a:effectLst/>
                        </a:rPr>
                        <a:t>e</a:t>
                      </a:r>
                      <a:r>
                        <a:rPr lang="fr-FR" sz="600" b="0" dirty="0">
                          <a:solidFill>
                            <a:sysClr val="windowText" lastClr="000000"/>
                          </a:solidFill>
                          <a:effectLst/>
                        </a:rPr>
                        <a:t> conférence internationale sur le SIDA. L’association AIDE participe à la conférence (c’est une première)</a:t>
                      </a:r>
                    </a:p>
                    <a:p>
                      <a:pPr>
                        <a:lnSpc>
                          <a:spcPct val="115000"/>
                        </a:lnSpc>
                        <a:spcAft>
                          <a:spcPts val="0"/>
                        </a:spcAft>
                      </a:pPr>
                      <a:r>
                        <a:rPr lang="fr-FR" sz="600" b="0" dirty="0">
                          <a:solidFill>
                            <a:sysClr val="windowText" lastClr="000000"/>
                          </a:solidFill>
                          <a:effectLst/>
                        </a:rPr>
                        <a:t>- La lutte prend une dimension mondiale en 1988 (campagne de l’OMS)</a:t>
                      </a:r>
                      <a:endParaRPr lang="fr-FR" sz="6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15000"/>
                        </a:lnSpc>
                        <a:spcAft>
                          <a:spcPts val="0"/>
                        </a:spcAft>
                      </a:pPr>
                      <a:endParaRPr lang="fr-FR" sz="6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fr-FR"/>
                    </a:p>
                  </a:txBody>
                  <a:tcPr/>
                </a:tc>
                <a:tc vMerge="1">
                  <a:txBody>
                    <a:bodyPr/>
                    <a:lstStyle/>
                    <a:p>
                      <a:pPr>
                        <a:lnSpc>
                          <a:spcPct val="115000"/>
                        </a:lnSpc>
                        <a:spcAft>
                          <a:spcPts val="0"/>
                        </a:spcAft>
                      </a:pPr>
                      <a:endParaRPr lang="fr-FR" sz="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267851086"/>
                  </a:ext>
                </a:extLst>
              </a:tr>
              <a:tr h="209471">
                <a:tc vMerge="1">
                  <a:txBody>
                    <a:bodyPr/>
                    <a:lstStyle/>
                    <a:p>
                      <a:endParaRPr lang="fr-FR"/>
                    </a:p>
                  </a:txBody>
                  <a:tcPr/>
                </a:tc>
                <a:tc vMerge="1">
                  <a:txBody>
                    <a:bodyPr/>
                    <a:lstStyle/>
                    <a:p>
                      <a:endParaRPr lang="fr-FR"/>
                    </a:p>
                  </a:txBody>
                  <a:tcPr/>
                </a:tc>
                <a:tc>
                  <a:txBody>
                    <a:bodyPr/>
                    <a:lstStyle/>
                    <a:p>
                      <a:pPr>
                        <a:lnSpc>
                          <a:spcPct val="115000"/>
                        </a:lnSpc>
                        <a:spcAft>
                          <a:spcPts val="0"/>
                        </a:spcAft>
                      </a:pPr>
                      <a:r>
                        <a:rPr lang="fr-FR" sz="600" dirty="0">
                          <a:solidFill>
                            <a:sysClr val="windowText" lastClr="000000"/>
                          </a:solidFill>
                          <a:effectLst/>
                        </a:rPr>
                        <a:t> </a:t>
                      </a:r>
                      <a:endParaRPr lang="fr-FR" sz="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lang="fr-FR" sz="600">
                          <a:solidFill>
                            <a:sysClr val="windowText" lastClr="000000"/>
                          </a:solidFill>
                          <a:effectLst/>
                        </a:rPr>
                        <a:t>1987 : 1re campagne nationale de prévention réalisée par le Comité français d’éducation pour la santé (devenu Inpes) en partenariat avec AIDES : « Le sida ne passera pas par moi. »</a:t>
                      </a:r>
                      <a:endParaRPr lang="fr-F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nSpc>
                          <a:spcPct val="115000"/>
                        </a:lnSpc>
                        <a:spcAft>
                          <a:spcPts val="0"/>
                        </a:spcAft>
                      </a:pPr>
                      <a:endParaRPr lang="fr-FR" sz="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130241243"/>
                  </a:ext>
                </a:extLst>
              </a:tr>
              <a:tr h="1288422">
                <a:tc rowSpan="2">
                  <a:txBody>
                    <a:bodyPr/>
                    <a:lstStyle/>
                    <a:p>
                      <a:pPr>
                        <a:lnSpc>
                          <a:spcPct val="115000"/>
                        </a:lnSpc>
                        <a:spcAft>
                          <a:spcPts val="0"/>
                        </a:spcAft>
                      </a:pPr>
                      <a:r>
                        <a:rPr lang="fr-FR" sz="600">
                          <a:solidFill>
                            <a:sysClr val="windowText" lastClr="000000"/>
                          </a:solidFill>
                          <a:effectLst/>
                        </a:rPr>
                        <a:t>1989-1996</a:t>
                      </a:r>
                      <a:endParaRPr lang="fr-FR" sz="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nSpc>
                          <a:spcPct val="115000"/>
                        </a:lnSpc>
                        <a:spcAft>
                          <a:spcPts val="0"/>
                        </a:spcAft>
                      </a:pPr>
                      <a:r>
                        <a:rPr lang="fr-FR" sz="600" dirty="0">
                          <a:solidFill>
                            <a:sysClr val="windowText" lastClr="000000"/>
                          </a:solidFill>
                          <a:effectLst/>
                        </a:rPr>
                        <a:t>1989 : 7 149 cas.</a:t>
                      </a:r>
                    </a:p>
                    <a:p>
                      <a:pPr>
                        <a:lnSpc>
                          <a:spcPct val="115000"/>
                        </a:lnSpc>
                        <a:spcAft>
                          <a:spcPts val="0"/>
                        </a:spcAft>
                      </a:pPr>
                      <a:r>
                        <a:rPr lang="fr-FR" sz="600" dirty="0">
                          <a:solidFill>
                            <a:sysClr val="windowText" lastClr="000000"/>
                          </a:solidFill>
                          <a:effectLst/>
                        </a:rPr>
                        <a:t>1990 : 13 145 cas </a:t>
                      </a:r>
                    </a:p>
                    <a:p>
                      <a:pPr>
                        <a:lnSpc>
                          <a:spcPct val="115000"/>
                        </a:lnSpc>
                        <a:spcAft>
                          <a:spcPts val="0"/>
                        </a:spcAft>
                      </a:pPr>
                      <a:r>
                        <a:rPr lang="fr-FR" sz="600" dirty="0">
                          <a:solidFill>
                            <a:sysClr val="windowText" lastClr="000000"/>
                          </a:solidFill>
                          <a:effectLst/>
                        </a:rPr>
                        <a:t>1991 : 19 993 cas</a:t>
                      </a:r>
                    </a:p>
                    <a:p>
                      <a:pPr>
                        <a:lnSpc>
                          <a:spcPct val="115000"/>
                        </a:lnSpc>
                        <a:spcAft>
                          <a:spcPts val="0"/>
                        </a:spcAft>
                      </a:pPr>
                      <a:r>
                        <a:rPr lang="fr-FR" sz="600" dirty="0">
                          <a:solidFill>
                            <a:sysClr val="windowText" lastClr="000000"/>
                          </a:solidFill>
                          <a:effectLst/>
                        </a:rPr>
                        <a:t>1996 : 42 262 cas</a:t>
                      </a:r>
                      <a:endParaRPr lang="fr-FR" sz="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nSpc>
                          <a:spcPct val="115000"/>
                        </a:lnSpc>
                        <a:spcAft>
                          <a:spcPts val="0"/>
                        </a:spcAft>
                      </a:pPr>
                      <a:r>
                        <a:rPr lang="fr-FR" sz="600" dirty="0">
                          <a:solidFill>
                            <a:sysClr val="windowText" lastClr="000000"/>
                          </a:solidFill>
                          <a:effectLst/>
                        </a:rPr>
                        <a:t>1996 : Avancées thérapeutiques avec l’apparition des trithérapies </a:t>
                      </a:r>
                      <a:endParaRPr lang="fr-FR" sz="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fr-FR" sz="600" dirty="0">
                          <a:solidFill>
                            <a:sysClr val="windowText" lastClr="000000"/>
                          </a:solidFill>
                          <a:effectLst/>
                        </a:rPr>
                        <a:t>1989 : Naissance d’</a:t>
                      </a:r>
                      <a:r>
                        <a:rPr lang="fr-FR" sz="600" dirty="0" err="1">
                          <a:solidFill>
                            <a:sysClr val="windowText" lastClr="000000"/>
                          </a:solidFill>
                          <a:effectLst/>
                        </a:rPr>
                        <a:t>Act</a:t>
                      </a:r>
                      <a:r>
                        <a:rPr lang="fr-FR" sz="600" dirty="0">
                          <a:solidFill>
                            <a:sysClr val="windowText" lastClr="000000"/>
                          </a:solidFill>
                          <a:effectLst/>
                        </a:rPr>
                        <a:t> Up aux objectifs politiques : revendication de l’identité homosexuelle : Confrontation avec les pouvoir publics (actions : préservatifs géants sur Obélisques 1993 ; happenings, </a:t>
                      </a:r>
                      <a:r>
                        <a:rPr lang="fr-FR" sz="600" dirty="0" err="1">
                          <a:solidFill>
                            <a:sysClr val="windowText" lastClr="000000"/>
                          </a:solidFill>
                          <a:effectLst/>
                        </a:rPr>
                        <a:t>zaps</a:t>
                      </a:r>
                      <a:r>
                        <a:rPr lang="fr-FR" sz="600" dirty="0">
                          <a:solidFill>
                            <a:sysClr val="windowText" lastClr="000000"/>
                          </a:solidFill>
                          <a:effectLst/>
                        </a:rPr>
                        <a:t>…)</a:t>
                      </a:r>
                    </a:p>
                    <a:p>
                      <a:pPr>
                        <a:lnSpc>
                          <a:spcPct val="115000"/>
                        </a:lnSpc>
                        <a:spcAft>
                          <a:spcPts val="0"/>
                        </a:spcAft>
                      </a:pPr>
                      <a:r>
                        <a:rPr lang="fr-FR" sz="600" dirty="0">
                          <a:solidFill>
                            <a:sysClr val="windowText" lastClr="000000"/>
                          </a:solidFill>
                          <a:effectLst/>
                        </a:rPr>
                        <a:t>1994 : Alliance entre les associations plus anciennes de lutte autour d’Aides : « Ensemble contre le sida ». (lien avec le Sidaction) ; symbole de la lutte : « le ruban rouge ».</a:t>
                      </a:r>
                    </a:p>
                    <a:p>
                      <a:pPr>
                        <a:lnSpc>
                          <a:spcPct val="115000"/>
                        </a:lnSpc>
                        <a:spcAft>
                          <a:spcPts val="0"/>
                        </a:spcAft>
                      </a:pPr>
                      <a:r>
                        <a:rPr lang="fr-FR" sz="600" dirty="0">
                          <a:solidFill>
                            <a:sysClr val="windowText" lastClr="000000"/>
                          </a:solidFill>
                          <a:effectLst/>
                        </a:rPr>
                        <a:t>1989 : Ouverture des associations françaises sur l’international.</a:t>
                      </a:r>
                      <a:endParaRPr lang="fr-FR" sz="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fr-FR" sz="600" dirty="0">
                          <a:solidFill>
                            <a:sysClr val="windowText" lastClr="000000"/>
                          </a:solidFill>
                          <a:effectLst/>
                        </a:rPr>
                        <a:t>- Conseil national du SIDA (1989) (éthique) </a:t>
                      </a:r>
                    </a:p>
                    <a:p>
                      <a:pPr>
                        <a:lnSpc>
                          <a:spcPct val="115000"/>
                        </a:lnSpc>
                        <a:spcAft>
                          <a:spcPts val="0"/>
                        </a:spcAft>
                      </a:pPr>
                      <a:r>
                        <a:rPr lang="fr-FR" sz="600" dirty="0">
                          <a:solidFill>
                            <a:sysClr val="windowText" lastClr="000000"/>
                          </a:solidFill>
                          <a:effectLst/>
                        </a:rPr>
                        <a:t>- Agence française de lutte contre le Sida (1989) (prise en charge malades) == &gt; lien avec les pays dits du Sud.</a:t>
                      </a:r>
                    </a:p>
                    <a:p>
                      <a:pPr>
                        <a:lnSpc>
                          <a:spcPct val="115000"/>
                        </a:lnSpc>
                        <a:spcAft>
                          <a:spcPts val="0"/>
                        </a:spcAft>
                      </a:pPr>
                      <a:r>
                        <a:rPr lang="fr-FR" sz="600" dirty="0">
                          <a:solidFill>
                            <a:sysClr val="windowText" lastClr="000000"/>
                          </a:solidFill>
                          <a:effectLst/>
                        </a:rPr>
                        <a:t>- 1990 : loi relative à la</a:t>
                      </a:r>
                    </a:p>
                    <a:p>
                      <a:pPr>
                        <a:lnSpc>
                          <a:spcPct val="115000"/>
                        </a:lnSpc>
                        <a:spcAft>
                          <a:spcPts val="0"/>
                        </a:spcAft>
                      </a:pPr>
                      <a:r>
                        <a:rPr lang="fr-FR" sz="600" dirty="0">
                          <a:solidFill>
                            <a:sysClr val="windowText" lastClr="000000"/>
                          </a:solidFill>
                          <a:effectLst/>
                        </a:rPr>
                        <a:t>protection des personnes</a:t>
                      </a:r>
                    </a:p>
                    <a:p>
                      <a:pPr>
                        <a:lnSpc>
                          <a:spcPct val="115000"/>
                        </a:lnSpc>
                        <a:spcAft>
                          <a:spcPts val="0"/>
                        </a:spcAft>
                      </a:pPr>
                      <a:r>
                        <a:rPr lang="fr-FR" sz="600" dirty="0">
                          <a:solidFill>
                            <a:sysClr val="windowText" lastClr="000000"/>
                          </a:solidFill>
                          <a:effectLst/>
                        </a:rPr>
                        <a:t>contre les </a:t>
                      </a:r>
                      <a:r>
                        <a:rPr lang="fr-FR" sz="600" b="1" dirty="0">
                          <a:solidFill>
                            <a:sysClr val="windowText" lastClr="000000"/>
                          </a:solidFill>
                          <a:effectLst/>
                        </a:rPr>
                        <a:t>discriminations</a:t>
                      </a:r>
                    </a:p>
                    <a:p>
                      <a:pPr>
                        <a:lnSpc>
                          <a:spcPct val="115000"/>
                        </a:lnSpc>
                        <a:spcAft>
                          <a:spcPts val="0"/>
                        </a:spcAft>
                      </a:pPr>
                      <a:r>
                        <a:rPr lang="fr-FR" sz="600" dirty="0">
                          <a:solidFill>
                            <a:sysClr val="windowText" lastClr="000000"/>
                          </a:solidFill>
                          <a:effectLst/>
                        </a:rPr>
                        <a:t>en raison de leur état de santé</a:t>
                      </a:r>
                    </a:p>
                    <a:p>
                      <a:pPr>
                        <a:lnSpc>
                          <a:spcPct val="115000"/>
                        </a:lnSpc>
                        <a:spcAft>
                          <a:spcPts val="0"/>
                        </a:spcAft>
                      </a:pPr>
                      <a:r>
                        <a:rPr lang="fr-FR" sz="600" dirty="0">
                          <a:solidFill>
                            <a:sysClr val="windowText" lastClr="000000"/>
                          </a:solidFill>
                          <a:effectLst/>
                        </a:rPr>
                        <a:t>et de leur handicap </a:t>
                      </a:r>
                    </a:p>
                    <a:p>
                      <a:pPr>
                        <a:lnSpc>
                          <a:spcPct val="115000"/>
                        </a:lnSpc>
                        <a:spcAft>
                          <a:spcPts val="0"/>
                        </a:spcAft>
                      </a:pPr>
                      <a:r>
                        <a:rPr lang="fr-FR" sz="600" dirty="0">
                          <a:solidFill>
                            <a:sysClr val="windowText" lastClr="000000"/>
                          </a:solidFill>
                          <a:effectLst/>
                        </a:rPr>
                        <a:t> </a:t>
                      </a:r>
                    </a:p>
                    <a:p>
                      <a:pPr>
                        <a:lnSpc>
                          <a:spcPct val="115000"/>
                        </a:lnSpc>
                        <a:spcAft>
                          <a:spcPts val="0"/>
                        </a:spcAft>
                      </a:pPr>
                      <a:r>
                        <a:rPr lang="fr-FR" sz="600" dirty="0">
                          <a:solidFill>
                            <a:sysClr val="windowText" lastClr="000000"/>
                          </a:solidFill>
                          <a:effectLst/>
                        </a:rPr>
                        <a:t>A noter le scandale du sang contaminé éclate au tournant des années 90.</a:t>
                      </a:r>
                      <a:endParaRPr lang="fr-FR" sz="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nSpc>
                          <a:spcPct val="115000"/>
                        </a:lnSpc>
                        <a:spcAft>
                          <a:spcPts val="0"/>
                        </a:spcAft>
                      </a:pPr>
                      <a:r>
                        <a:rPr lang="fr-FR" sz="600" dirty="0">
                          <a:solidFill>
                            <a:sysClr val="windowText" lastClr="000000"/>
                          </a:solidFill>
                          <a:effectLst/>
                        </a:rPr>
                        <a:t>1991: adoption du ruban rouge (symbole international de la lutte contre le Sida, né aux Etats-Unis)</a:t>
                      </a:r>
                    </a:p>
                    <a:p>
                      <a:pPr>
                        <a:lnSpc>
                          <a:spcPct val="115000"/>
                        </a:lnSpc>
                        <a:spcAft>
                          <a:spcPts val="0"/>
                        </a:spcAft>
                      </a:pPr>
                      <a:r>
                        <a:rPr lang="fr-FR" sz="600" dirty="0">
                          <a:solidFill>
                            <a:sysClr val="windowText" lastClr="000000"/>
                          </a:solidFill>
                          <a:effectLst/>
                        </a:rPr>
                        <a:t>1994 : Sidaction (mobilisation des chaînes audiovisuelles et des médias) </a:t>
                      </a:r>
                      <a:endParaRPr lang="fr-FR" sz="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428751581"/>
                  </a:ext>
                </a:extLst>
              </a:tr>
              <a:tr h="274023">
                <a:tc vMerge="1">
                  <a:txBody>
                    <a:bodyPr/>
                    <a:lstStyle/>
                    <a:p>
                      <a:endParaRPr lang="fr-FR"/>
                    </a:p>
                  </a:txBody>
                  <a:tcPr/>
                </a:tc>
                <a:tc vMerge="1">
                  <a:txBody>
                    <a:bodyPr/>
                    <a:lstStyle/>
                    <a:p>
                      <a:endParaRPr lang="fr-FR"/>
                    </a:p>
                  </a:txBody>
                  <a:tcPr/>
                </a:tc>
                <a:tc vMerge="1">
                  <a:txBody>
                    <a:bodyPr/>
                    <a:lstStyle/>
                    <a:p>
                      <a:endParaRPr lang="fr-FR"/>
                    </a:p>
                  </a:txBody>
                  <a:tcPr/>
                </a:tc>
                <a:tc gridSpan="2">
                  <a:txBody>
                    <a:bodyPr/>
                    <a:lstStyle/>
                    <a:p>
                      <a:r>
                        <a:rPr lang="fr-FR" sz="600" dirty="0">
                          <a:solidFill>
                            <a:sysClr val="windowText" lastClr="000000"/>
                          </a:solidFill>
                          <a:effectLst/>
                        </a:rPr>
                        <a:t>1990 : Naissance de Sida Info Service (association entre l’Agence française de lutte contre le Sida et Aides)</a:t>
                      </a:r>
                      <a:endParaRPr lang="fr-FR" dirty="0"/>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dirty="0"/>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fr-FR"/>
                    </a:p>
                  </a:txBody>
                  <a:tcPr/>
                </a:tc>
                <a:extLst>
                  <a:ext uri="{0D108BD9-81ED-4DB2-BD59-A6C34878D82A}">
                    <a16:rowId xmlns="" xmlns:a16="http://schemas.microsoft.com/office/drawing/2014/main" val="357963084"/>
                  </a:ext>
                </a:extLst>
              </a:tr>
              <a:tr h="221865">
                <a:tc gridSpan="6">
                  <a:txBody>
                    <a:bodyPr/>
                    <a:lstStyle/>
                    <a:p>
                      <a:pPr>
                        <a:lnSpc>
                          <a:spcPct val="115000"/>
                        </a:lnSpc>
                        <a:spcAft>
                          <a:spcPts val="0"/>
                        </a:spcAft>
                      </a:pPr>
                      <a:r>
                        <a:rPr lang="fr-FR" sz="600" dirty="0">
                          <a:solidFill>
                            <a:sysClr val="windowText" lastClr="000000"/>
                          </a:solidFill>
                          <a:effectLst/>
                        </a:rPr>
                        <a:t>== &gt; </a:t>
                      </a:r>
                      <a:r>
                        <a:rPr lang="fr-FR" sz="600" b="0" dirty="0">
                          <a:solidFill>
                            <a:sysClr val="windowText" lastClr="000000"/>
                          </a:solidFill>
                          <a:effectLst/>
                        </a:rPr>
                        <a:t>Evolution de la place des homosexuels dans la société == &gt; législation : PACS en 1999 ; puis depuis 2004 : condamnation des insultes homophobes; 2013 : mariage autorisé pour les personnes de même sexe et adoption possible d’un enfant.</a:t>
                      </a:r>
                      <a:endParaRPr lang="fr-FR" sz="6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9609" marR="196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a:p>
                  </a:txBody>
                  <a:tcPr/>
                </a:tc>
                <a:tc hMerge="1">
                  <a:txBody>
                    <a:bodyPr/>
                    <a:lstStyle/>
                    <a:p>
                      <a:endParaRPr lang="fr-FR"/>
                    </a:p>
                  </a:txBody>
                  <a:tcPr/>
                </a:tc>
                <a:tc hMerge="1">
                  <a:txBody>
                    <a:bodyPr/>
                    <a:lstStyle/>
                    <a:p>
                      <a:endParaRPr lang="fr-F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fr-F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fr-FR"/>
                    </a:p>
                  </a:txBody>
                  <a:tcPr/>
                </a:tc>
                <a:extLst>
                  <a:ext uri="{0D108BD9-81ED-4DB2-BD59-A6C34878D82A}">
                    <a16:rowId xmlns="" xmlns:a16="http://schemas.microsoft.com/office/drawing/2014/main" val="1848661258"/>
                  </a:ext>
                </a:extLst>
              </a:tr>
            </a:tbl>
          </a:graphicData>
        </a:graphic>
      </p:graphicFrame>
      <p:sp>
        <p:nvSpPr>
          <p:cNvPr id="29" name="Rectangle 28">
            <a:extLst>
              <a:ext uri="{FF2B5EF4-FFF2-40B4-BE49-F238E27FC236}">
                <a16:creationId xmlns="" xmlns:a16="http://schemas.microsoft.com/office/drawing/2014/main" id="{B5B7033E-8E9A-C24D-A596-F7C400B7BE38}"/>
              </a:ext>
            </a:extLst>
          </p:cNvPr>
          <p:cNvSpPr/>
          <p:nvPr/>
        </p:nvSpPr>
        <p:spPr>
          <a:xfrm>
            <a:off x="179512" y="248581"/>
            <a:ext cx="8784975" cy="646331"/>
          </a:xfrm>
          <a:prstGeom prst="rect">
            <a:avLst/>
          </a:prstGeom>
        </p:spPr>
        <p:txBody>
          <a:bodyPr wrap="square">
            <a:spAutoFit/>
          </a:bodyPr>
          <a:lstStyle/>
          <a:p>
            <a:pPr algn="ctr"/>
            <a:r>
              <a:rPr lang="fr-FR" dirty="0">
                <a:latin typeface="Roboto"/>
                <a:ea typeface="Calibri" panose="020F0502020204030204" pitchFamily="34" charset="0"/>
                <a:cs typeface="Times New Roman" panose="02020603050405020304" pitchFamily="18" charset="0"/>
              </a:rPr>
              <a:t>« </a:t>
            </a:r>
            <a:r>
              <a:rPr lang="fr-FR" b="1" dirty="0">
                <a:latin typeface="Roboto"/>
                <a:ea typeface="Calibri" panose="020F0502020204030204" pitchFamily="34" charset="0"/>
                <a:cs typeface="Times New Roman" panose="02020603050405020304" pitchFamily="18" charset="0"/>
              </a:rPr>
              <a:t>L’épidémie de SIDA en France : recherche, prévention et luttes politiques »</a:t>
            </a:r>
            <a:r>
              <a:rPr lang="fr-FR" dirty="0">
                <a:latin typeface="Roboto"/>
                <a:ea typeface="Calibri" panose="020F0502020204030204" pitchFamily="34" charset="0"/>
                <a:cs typeface="Times New Roman" panose="02020603050405020304" pitchFamily="18" charset="0"/>
              </a:rPr>
              <a:t>. (années 1980 au milieu des années 1990)</a:t>
            </a:r>
            <a:endParaRPr lang="fr-FR" dirty="0"/>
          </a:p>
        </p:txBody>
      </p:sp>
      <p:sp>
        <p:nvSpPr>
          <p:cNvPr id="30" name="ZoneTexte 29">
            <a:extLst>
              <a:ext uri="{FF2B5EF4-FFF2-40B4-BE49-F238E27FC236}">
                <a16:creationId xmlns="" xmlns:a16="http://schemas.microsoft.com/office/drawing/2014/main" id="{BA6FE775-8C3A-D844-A953-B362F36B9202}"/>
              </a:ext>
            </a:extLst>
          </p:cNvPr>
          <p:cNvSpPr txBox="1"/>
          <p:nvPr/>
        </p:nvSpPr>
        <p:spPr>
          <a:xfrm>
            <a:off x="323528" y="881491"/>
            <a:ext cx="3672408" cy="215444"/>
          </a:xfrm>
          <a:prstGeom prst="rect">
            <a:avLst/>
          </a:prstGeom>
          <a:solidFill>
            <a:schemeClr val="accent5"/>
          </a:solidFill>
          <a:ln>
            <a:solidFill>
              <a:schemeClr val="accent1"/>
            </a:solidFill>
          </a:ln>
        </p:spPr>
        <p:txBody>
          <a:bodyPr wrap="square" rtlCol="0">
            <a:spAutoFit/>
          </a:bodyPr>
          <a:lstStyle/>
          <a:p>
            <a:r>
              <a:rPr lang="fr-FR" sz="800" b="1" dirty="0"/>
              <a:t>Lien avec le monde </a:t>
            </a:r>
            <a:r>
              <a:rPr lang="fr-FR" sz="800" dirty="0"/>
              <a:t>: recherche, politique de prévention, solidarité internationale</a:t>
            </a:r>
          </a:p>
        </p:txBody>
      </p:sp>
      <p:sp>
        <p:nvSpPr>
          <p:cNvPr id="31" name="Rectangle 30">
            <a:extLst>
              <a:ext uri="{FF2B5EF4-FFF2-40B4-BE49-F238E27FC236}">
                <a16:creationId xmlns="" xmlns:a16="http://schemas.microsoft.com/office/drawing/2014/main" id="{01CBACB5-EDA0-8444-974F-7DCC35005744}"/>
              </a:ext>
            </a:extLst>
          </p:cNvPr>
          <p:cNvSpPr/>
          <p:nvPr/>
        </p:nvSpPr>
        <p:spPr>
          <a:xfrm>
            <a:off x="4040376" y="819936"/>
            <a:ext cx="4824535" cy="338554"/>
          </a:xfrm>
          <a:prstGeom prst="rect">
            <a:avLst/>
          </a:prstGeom>
          <a:solidFill>
            <a:schemeClr val="accent5"/>
          </a:solidFill>
        </p:spPr>
        <p:txBody>
          <a:bodyPr wrap="square">
            <a:spAutoFit/>
          </a:bodyPr>
          <a:lstStyle/>
          <a:p>
            <a:r>
              <a:rPr lang="fr-FR" sz="800" dirty="0">
                <a:latin typeface="Roboto"/>
                <a:ea typeface="Calibri" panose="020F0502020204030204" pitchFamily="34" charset="0"/>
                <a:cs typeface="Times New Roman" panose="02020603050405020304" pitchFamily="18" charset="0"/>
              </a:rPr>
              <a:t>Tournant social, politique et culturel de la France</a:t>
            </a:r>
            <a:r>
              <a:rPr lang="fr-FR" sz="800" dirty="0"/>
              <a:t> : rôle moteur des associations de malades... Qui font pression sur la recherche et sur les politiques.  Rôle également des médias.</a:t>
            </a:r>
          </a:p>
        </p:txBody>
      </p:sp>
      <p:sp>
        <p:nvSpPr>
          <p:cNvPr id="32" name="Rectangle 31">
            <a:extLst>
              <a:ext uri="{FF2B5EF4-FFF2-40B4-BE49-F238E27FC236}">
                <a16:creationId xmlns="" xmlns:a16="http://schemas.microsoft.com/office/drawing/2014/main" id="{D3B3CCD4-CC80-CD40-B07D-EA1CFAA026F4}"/>
              </a:ext>
            </a:extLst>
          </p:cNvPr>
          <p:cNvSpPr/>
          <p:nvPr/>
        </p:nvSpPr>
        <p:spPr>
          <a:xfrm>
            <a:off x="611560" y="5264655"/>
            <a:ext cx="1810557" cy="584775"/>
          </a:xfrm>
          <a:prstGeom prst="rect">
            <a:avLst/>
          </a:prstGeom>
          <a:solidFill>
            <a:schemeClr val="accent5"/>
          </a:solidFill>
        </p:spPr>
        <p:txBody>
          <a:bodyPr wrap="square">
            <a:spAutoFit/>
          </a:bodyPr>
          <a:lstStyle/>
          <a:p>
            <a:r>
              <a:rPr lang="fr-FR" sz="800" dirty="0"/>
              <a:t>Comment cette épidémie a contribué à faire évoluer le regard porté sur l’homosexualité et la place des homosexuels dans la société ? </a:t>
            </a:r>
          </a:p>
        </p:txBody>
      </p:sp>
      <p:sp>
        <p:nvSpPr>
          <p:cNvPr id="9" name="Espace réservé du contenu 1">
            <a:extLst>
              <a:ext uri="{FF2B5EF4-FFF2-40B4-BE49-F238E27FC236}">
                <a16:creationId xmlns="" xmlns:a16="http://schemas.microsoft.com/office/drawing/2014/main" id="{01FC2380-A8EF-4F4A-9BBA-BDBAD4DF4851}"/>
              </a:ext>
            </a:extLst>
          </p:cNvPr>
          <p:cNvSpPr txBox="1">
            <a:spLocks/>
          </p:cNvSpPr>
          <p:nvPr/>
        </p:nvSpPr>
        <p:spPr>
          <a:xfrm>
            <a:off x="151944" y="6156040"/>
            <a:ext cx="8712967" cy="691388"/>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Font typeface="Symbol" pitchFamily="18" charset="2"/>
              <a:buNone/>
            </a:pPr>
            <a:r>
              <a:rPr lang="fr-FR" sz="700" u="sng" dirty="0"/>
              <a:t>Sources : </a:t>
            </a:r>
            <a:endParaRPr lang="fr-FR" sz="700" dirty="0"/>
          </a:p>
          <a:p>
            <a:pPr marL="0" indent="0">
              <a:buNone/>
            </a:pPr>
            <a:r>
              <a:rPr lang="fr-FR" sz="700" dirty="0"/>
              <a:t>- Brochure </a:t>
            </a:r>
            <a:r>
              <a:rPr lang="fr-FR" sz="700" i="1" dirty="0"/>
              <a:t>Les rendez-vous de la lutte contre le VIH-SIDA dans le monde, en France, au sein de l’association AIDES, dans le monde, en France au sein de l’association AIDES</a:t>
            </a:r>
            <a:r>
              <a:rPr lang="fr-FR" sz="700" dirty="0"/>
              <a:t>, disponible en ligne à l’adresse suivante : </a:t>
            </a:r>
            <a:r>
              <a:rPr lang="fr-FR" sz="700" dirty="0">
                <a:hlinkClick r:id="rId2" invalidUrl="https://www.aides.org/sites/default/files/Aides/bloc_telechargement/AIDES_FRESQUE HISTORIQUE_2018-12-20_BD.pdf"/>
              </a:rPr>
              <a:t>https://www.aides.org/sites/default/files/Aides/bloc_telechargement/AIDES_FRESQUE%20HISTORIQUE_2018-12-20_BD.pdf</a:t>
            </a:r>
            <a:endParaRPr lang="fr-FR" sz="700" dirty="0"/>
          </a:p>
          <a:p>
            <a:pPr marL="0" indent="0">
              <a:buNone/>
            </a:pPr>
            <a:r>
              <a:rPr lang="fr-FR" sz="700" dirty="0"/>
              <a:t>- </a:t>
            </a:r>
            <a:r>
              <a:rPr lang="fr-FR" sz="700" dirty="0" err="1"/>
              <a:t>Pinell</a:t>
            </a:r>
            <a:r>
              <a:rPr lang="fr-FR" sz="700" dirty="0"/>
              <a:t> P., </a:t>
            </a:r>
            <a:r>
              <a:rPr lang="fr-FR" sz="700" i="1" dirty="0"/>
              <a:t>Une épidémie politique. La lutte contre le sida en France 1981-1996</a:t>
            </a:r>
            <a:r>
              <a:rPr lang="fr-FR" sz="700" dirty="0"/>
              <a:t>, Paris, PUF, 2002.</a:t>
            </a:r>
          </a:p>
          <a:p>
            <a:pPr marL="0" indent="0">
              <a:buNone/>
            </a:pPr>
            <a:r>
              <a:rPr lang="fr-FR" sz="700" dirty="0"/>
              <a:t>- Michel </a:t>
            </a:r>
            <a:r>
              <a:rPr lang="fr-FR" sz="700" dirty="0" err="1"/>
              <a:t>Pigenet</a:t>
            </a:r>
            <a:r>
              <a:rPr lang="fr-FR" sz="700" dirty="0"/>
              <a:t>, Danielle </a:t>
            </a:r>
            <a:r>
              <a:rPr lang="fr-FR" sz="700" dirty="0" err="1"/>
              <a:t>Tartakowsky</a:t>
            </a:r>
            <a:r>
              <a:rPr lang="fr-FR" sz="700" dirty="0"/>
              <a:t> (</a:t>
            </a:r>
            <a:r>
              <a:rPr lang="fr-FR" sz="700" dirty="0" err="1"/>
              <a:t>dir</a:t>
            </a:r>
            <a:r>
              <a:rPr lang="fr-FR" sz="700" dirty="0"/>
              <a:t>.), </a:t>
            </a:r>
            <a:r>
              <a:rPr lang="fr-FR" sz="700" i="1" dirty="0"/>
              <a:t>Histoire des mouvements sociaux en France de 1814 à nos jours</a:t>
            </a:r>
            <a:r>
              <a:rPr lang="fr-FR" sz="700" dirty="0"/>
              <a:t>, La Découverte, 2014 (article « Minorités sexuelles » de Lilian Mathieu). </a:t>
            </a:r>
          </a:p>
          <a:p>
            <a:endParaRPr lang="fr-FR" sz="1100" dirty="0"/>
          </a:p>
        </p:txBody>
      </p:sp>
    </p:spTree>
    <p:extLst>
      <p:ext uri="{BB962C8B-B14F-4D97-AF65-F5344CB8AC3E}">
        <p14:creationId xmlns:p14="http://schemas.microsoft.com/office/powerpoint/2010/main" val="1687513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Les dirigeants chinois en couverture du magazine Time (11)-L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7178" y="1328980"/>
            <a:ext cx="2476317" cy="3276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251520" y="4670070"/>
            <a:ext cx="2967881" cy="523220"/>
          </a:xfrm>
          <a:prstGeom prst="rect">
            <a:avLst/>
          </a:prstGeom>
          <a:noFill/>
        </p:spPr>
        <p:txBody>
          <a:bodyPr wrap="square" rtlCol="0">
            <a:spAutoFit/>
          </a:bodyPr>
          <a:lstStyle/>
          <a:p>
            <a:r>
              <a:rPr lang="fr-FR" sz="1400" dirty="0"/>
              <a:t>Couverture du Time, magazine américain, 1</a:t>
            </a:r>
            <a:r>
              <a:rPr lang="fr-FR" sz="1400" baseline="30000" dirty="0"/>
              <a:t>er</a:t>
            </a:r>
            <a:r>
              <a:rPr lang="fr-FR" sz="1400" dirty="0"/>
              <a:t> janvier 1979.</a:t>
            </a:r>
          </a:p>
        </p:txBody>
      </p:sp>
      <p:pic>
        <p:nvPicPr>
          <p:cNvPr id="1029" name="Picture 5" descr="TIME Magazine Cover: Ronald Reagan, Man of the Year - Jan. 5, 1981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986" y="159086"/>
            <a:ext cx="2487639" cy="3277465"/>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5940152" y="3424235"/>
            <a:ext cx="2967881" cy="523220"/>
          </a:xfrm>
          <a:prstGeom prst="rect">
            <a:avLst/>
          </a:prstGeom>
          <a:noFill/>
        </p:spPr>
        <p:txBody>
          <a:bodyPr wrap="square" rtlCol="0">
            <a:spAutoFit/>
          </a:bodyPr>
          <a:lstStyle/>
          <a:p>
            <a:r>
              <a:rPr lang="fr-FR" sz="1400" dirty="0"/>
              <a:t>Couverture du Time, magazine américain, 1</a:t>
            </a:r>
            <a:r>
              <a:rPr lang="fr-FR" sz="1400" baseline="30000" dirty="0"/>
              <a:t>er</a:t>
            </a:r>
            <a:r>
              <a:rPr lang="fr-FR" sz="1400" dirty="0"/>
              <a:t> janvier 1981.</a:t>
            </a:r>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3566" y="3937048"/>
            <a:ext cx="3704232" cy="282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1409339" y="6165304"/>
            <a:ext cx="2808312" cy="461665"/>
          </a:xfrm>
          <a:prstGeom prst="rect">
            <a:avLst/>
          </a:prstGeom>
          <a:noFill/>
        </p:spPr>
        <p:txBody>
          <a:bodyPr wrap="square" rtlCol="0">
            <a:spAutoFit/>
          </a:bodyPr>
          <a:lstStyle/>
          <a:p>
            <a:r>
              <a:rPr lang="fr-FR" sz="1200" dirty="0"/>
              <a:t>Rencontre de Deng Xiaoping et de Ronald Wilson Reagan, le 28 avril 1984.</a:t>
            </a:r>
          </a:p>
        </p:txBody>
      </p:sp>
      <p:sp>
        <p:nvSpPr>
          <p:cNvPr id="7" name="Rectangle 6"/>
          <p:cNvSpPr/>
          <p:nvPr/>
        </p:nvSpPr>
        <p:spPr>
          <a:xfrm>
            <a:off x="60454" y="5435540"/>
            <a:ext cx="2688233" cy="646331"/>
          </a:xfrm>
          <a:prstGeom prst="rect">
            <a:avLst/>
          </a:prstGeom>
        </p:spPr>
        <p:txBody>
          <a:bodyPr wrap="square">
            <a:spAutoFit/>
          </a:bodyPr>
          <a:lstStyle/>
          <a:p>
            <a:r>
              <a:rPr lang="fr-FR" sz="1200" b="1" dirty="0"/>
              <a:t>« Peu importe qu’un chat soit blanc ou noir, pourvu qu’il attrape la souris ! » Deng Xiaoping.</a:t>
            </a:r>
            <a:endParaRPr lang="fr-FR" sz="1200" dirty="0"/>
          </a:p>
        </p:txBody>
      </p:sp>
      <p:sp>
        <p:nvSpPr>
          <p:cNvPr id="9" name="Rectangle 8"/>
          <p:cNvSpPr/>
          <p:nvPr/>
        </p:nvSpPr>
        <p:spPr>
          <a:xfrm>
            <a:off x="3491879" y="2420888"/>
            <a:ext cx="2376265" cy="1015663"/>
          </a:xfrm>
          <a:prstGeom prst="rect">
            <a:avLst/>
          </a:prstGeom>
        </p:spPr>
        <p:txBody>
          <a:bodyPr wrap="square">
            <a:spAutoFit/>
          </a:bodyPr>
          <a:lstStyle/>
          <a:p>
            <a:r>
              <a:rPr lang="fr-FR" sz="1200" b="1" dirty="0"/>
              <a:t>« Dans la crise actuelle, l’État n’est pas la solution à notre problème ; l’État est le problème ». (Reagan 20 janvier 1981) </a:t>
            </a:r>
          </a:p>
        </p:txBody>
      </p:sp>
      <p:sp>
        <p:nvSpPr>
          <p:cNvPr id="11" name="Titre 2">
            <a:extLst>
              <a:ext uri="{FF2B5EF4-FFF2-40B4-BE49-F238E27FC236}">
                <a16:creationId xmlns="" xmlns:a16="http://schemas.microsoft.com/office/drawing/2014/main" id="{1C7EE2FB-B27B-AD40-BF4E-4673938F54DA}"/>
              </a:ext>
            </a:extLst>
          </p:cNvPr>
          <p:cNvSpPr>
            <a:spLocks noGrp="1"/>
          </p:cNvSpPr>
          <p:nvPr>
            <p:ph type="title"/>
          </p:nvPr>
        </p:nvSpPr>
        <p:spPr>
          <a:xfrm>
            <a:off x="67891" y="255563"/>
            <a:ext cx="6408712" cy="1157673"/>
          </a:xfrm>
        </p:spPr>
        <p:txBody>
          <a:bodyPr>
            <a:noAutofit/>
          </a:bodyPr>
          <a:lstStyle/>
          <a:p>
            <a:r>
              <a:rPr lang="fr-FR" sz="2000" dirty="0"/>
              <a:t>Etude comparée de deux acteurs d’un nouveau capitalisme qui </a:t>
            </a:r>
            <a:r>
              <a:rPr lang="fr-FR" sz="2000" b="1" dirty="0"/>
              <a:t>ont transformé leur pays par des politiques nouvelles. </a:t>
            </a:r>
            <a:r>
              <a:rPr lang="fr-FR" sz="2000" dirty="0"/>
              <a:t/>
            </a:r>
            <a:br>
              <a:rPr lang="fr-FR" sz="2000" dirty="0"/>
            </a:br>
            <a:endParaRPr lang="fr-FR" sz="2000" dirty="0"/>
          </a:p>
        </p:txBody>
      </p:sp>
    </p:spTree>
    <p:extLst>
      <p:ext uri="{BB962C8B-B14F-4D97-AF65-F5344CB8AC3E}">
        <p14:creationId xmlns:p14="http://schemas.microsoft.com/office/powerpoint/2010/main" val="1014331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Espace réservé du contenu 1">
            <a:extLst>
              <a:ext uri="{FF2B5EF4-FFF2-40B4-BE49-F238E27FC236}">
                <a16:creationId xmlns="" xmlns:a16="http://schemas.microsoft.com/office/drawing/2014/main" id="{0F32E2F0-2D1C-124A-B504-4AA49B5226B6}"/>
              </a:ext>
            </a:extLst>
          </p:cNvPr>
          <p:cNvGraphicFramePr>
            <a:graphicFrameLocks noGrp="1"/>
          </p:cNvGraphicFramePr>
          <p:nvPr>
            <p:ph idx="1"/>
            <p:extLst>
              <p:ext uri="{D42A27DB-BD31-4B8C-83A1-F6EECF244321}">
                <p14:modId xmlns:p14="http://schemas.microsoft.com/office/powerpoint/2010/main" val="3687155586"/>
              </p:ext>
            </p:extLst>
          </p:nvPr>
        </p:nvGraphicFramePr>
        <p:xfrm>
          <a:off x="35496" y="44624"/>
          <a:ext cx="9108504" cy="6341775"/>
        </p:xfrm>
        <a:graphic>
          <a:graphicData uri="http://schemas.openxmlformats.org/drawingml/2006/table">
            <a:tbl>
              <a:tblPr firstRow="1" bandRow="1">
                <a:tableStyleId>{5C22544A-7EE6-4342-B048-85BDC9FD1C3A}</a:tableStyleId>
              </a:tblPr>
              <a:tblGrid>
                <a:gridCol w="907329">
                  <a:extLst>
                    <a:ext uri="{9D8B030D-6E8A-4147-A177-3AD203B41FA5}">
                      <a16:colId xmlns="" xmlns:a16="http://schemas.microsoft.com/office/drawing/2014/main" val="2827530801"/>
                    </a:ext>
                  </a:extLst>
                </a:gridCol>
                <a:gridCol w="3769531">
                  <a:extLst>
                    <a:ext uri="{9D8B030D-6E8A-4147-A177-3AD203B41FA5}">
                      <a16:colId xmlns="" xmlns:a16="http://schemas.microsoft.com/office/drawing/2014/main" val="617798705"/>
                    </a:ext>
                  </a:extLst>
                </a:gridCol>
                <a:gridCol w="4431644">
                  <a:extLst>
                    <a:ext uri="{9D8B030D-6E8A-4147-A177-3AD203B41FA5}">
                      <a16:colId xmlns="" xmlns:a16="http://schemas.microsoft.com/office/drawing/2014/main" val="3826917832"/>
                    </a:ext>
                  </a:extLst>
                </a:gridCol>
              </a:tblGrid>
              <a:tr h="552029">
                <a:tc>
                  <a:txBody>
                    <a:bodyPr/>
                    <a:lstStyle/>
                    <a:p>
                      <a:endParaRPr lang="fr-FR" sz="900" dirty="0">
                        <a:solidFill>
                          <a:schemeClr val="tx2"/>
                        </a:solidFill>
                      </a:endParaRPr>
                    </a:p>
                  </a:txBody>
                  <a:tcP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900" dirty="0">
                          <a:solidFill>
                            <a:schemeClr val="tx2"/>
                          </a:solidFill>
                        </a:rPr>
                        <a:t>Reagan (</a:t>
                      </a:r>
                      <a:r>
                        <a:rPr lang="fr-FR" sz="900" b="1" dirty="0">
                          <a:solidFill>
                            <a:schemeClr val="tx2"/>
                          </a:solidFill>
                        </a:rPr>
                        <a:t>1981 à 1989)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900" kern="1200" dirty="0">
                          <a:solidFill>
                            <a:schemeClr val="tx2"/>
                          </a:solidFill>
                          <a:effectLst/>
                          <a:latin typeface="+mn-lt"/>
                          <a:ea typeface="+mn-ea"/>
                          <a:cs typeface="+mn-cs"/>
                        </a:rPr>
                        <a:t>Un homme « </a:t>
                      </a:r>
                      <a:r>
                        <a:rPr lang="fr-FR" sz="900" i="1" kern="1200" dirty="0">
                          <a:solidFill>
                            <a:schemeClr val="tx2"/>
                          </a:solidFill>
                          <a:effectLst/>
                          <a:latin typeface="+mn-lt"/>
                          <a:ea typeface="+mn-ea"/>
                          <a:cs typeface="+mn-cs"/>
                        </a:rPr>
                        <a:t>qui a profondément redéfini l’économie et la société des Etats-Unis</a:t>
                      </a:r>
                      <a:r>
                        <a:rPr lang="fr-FR" sz="900" kern="1200" dirty="0">
                          <a:solidFill>
                            <a:schemeClr val="tx2"/>
                          </a:solidFill>
                          <a:effectLst/>
                          <a:latin typeface="+mn-lt"/>
                          <a:ea typeface="+mn-ea"/>
                          <a:cs typeface="+mn-cs"/>
                        </a:rPr>
                        <a:t> » (F. Coste, </a:t>
                      </a:r>
                      <a:r>
                        <a:rPr lang="fr-FR" sz="900" i="1" kern="1200" dirty="0">
                          <a:solidFill>
                            <a:schemeClr val="tx2"/>
                          </a:solidFill>
                          <a:effectLst/>
                          <a:latin typeface="+mn-lt"/>
                          <a:ea typeface="+mn-ea"/>
                          <a:cs typeface="+mn-cs"/>
                        </a:rPr>
                        <a:t>Reagan</a:t>
                      </a:r>
                      <a:r>
                        <a:rPr lang="fr-FR" sz="900" kern="1200" dirty="0">
                          <a:solidFill>
                            <a:schemeClr val="tx2"/>
                          </a:solidFill>
                          <a:effectLst/>
                          <a:latin typeface="+mn-lt"/>
                          <a:ea typeface="+mn-ea"/>
                          <a:cs typeface="+mn-cs"/>
                        </a:rPr>
                        <a:t>, Fayard).</a:t>
                      </a:r>
                      <a:endParaRPr lang="fr-FR" sz="900" dirty="0">
                        <a:solidFill>
                          <a:schemeClr val="tx2"/>
                        </a:solidFill>
                      </a:endParaRPr>
                    </a:p>
                  </a:txBody>
                  <a:tcP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900" dirty="0">
                          <a:solidFill>
                            <a:schemeClr val="tx2"/>
                          </a:solidFill>
                        </a:rPr>
                        <a:t>Deng Xiaoping (</a:t>
                      </a:r>
                      <a:r>
                        <a:rPr lang="fr-FR" sz="900" b="1" dirty="0">
                          <a:solidFill>
                            <a:schemeClr val="tx2"/>
                          </a:solidFill>
                        </a:rPr>
                        <a:t>1978 à 1989)</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900" b="1" kern="1200" dirty="0">
                          <a:solidFill>
                            <a:schemeClr val="tx2"/>
                          </a:solidFill>
                          <a:effectLst/>
                          <a:latin typeface="+mn-lt"/>
                          <a:ea typeface="+mn-ea"/>
                          <a:cs typeface="+mn-cs"/>
                        </a:rPr>
                        <a:t>« </a:t>
                      </a:r>
                      <a:r>
                        <a:rPr lang="fr-FR" sz="900" b="1" i="1" kern="1200" dirty="0">
                          <a:solidFill>
                            <a:schemeClr val="tx2"/>
                          </a:solidFill>
                          <a:effectLst/>
                          <a:latin typeface="+mn-lt"/>
                          <a:ea typeface="+mn-ea"/>
                          <a:cs typeface="+mn-cs"/>
                        </a:rPr>
                        <a:t>L'architecte de la modernisation et du dynamisme économique de la Chine d'aujourd’hui</a:t>
                      </a:r>
                      <a:r>
                        <a:rPr lang="fr-FR" sz="900" b="1" kern="1200" dirty="0">
                          <a:solidFill>
                            <a:schemeClr val="tx2"/>
                          </a:solidFill>
                          <a:effectLst/>
                          <a:latin typeface="+mn-lt"/>
                          <a:ea typeface="+mn-ea"/>
                          <a:cs typeface="+mn-cs"/>
                        </a:rPr>
                        <a:t> </a:t>
                      </a:r>
                      <a:r>
                        <a:rPr lang="fr-FR" sz="900" b="0" i="0" u="none" strike="noStrike" kern="1200" dirty="0">
                          <a:solidFill>
                            <a:schemeClr val="tx2"/>
                          </a:solidFill>
                          <a:effectLst/>
                          <a:latin typeface="+mn-lt"/>
                          <a:ea typeface="+mn-ea"/>
                          <a:cs typeface="+mn-cs"/>
                        </a:rPr>
                        <a:t>».</a:t>
                      </a:r>
                      <a:r>
                        <a:rPr lang="fr-FR" sz="200" b="1" i="1" u="none" strike="noStrike" kern="1200" dirty="0">
                          <a:solidFill>
                            <a:schemeClr val="tx2"/>
                          </a:solidFill>
                          <a:effectLst/>
                          <a:latin typeface="+mn-lt"/>
                          <a:ea typeface="+mn-ea"/>
                          <a:cs typeface="+mn-cs"/>
                        </a:rPr>
                        <a:t> </a:t>
                      </a:r>
                      <a:r>
                        <a:rPr lang="fr-FR" sz="900" b="1" i="0" u="none" strike="noStrike" kern="1200" dirty="0">
                          <a:solidFill>
                            <a:schemeClr val="tx2"/>
                          </a:solidFill>
                          <a:effectLst/>
                          <a:latin typeface="+mn-lt"/>
                          <a:ea typeface="+mn-ea"/>
                          <a:cs typeface="+mn-cs"/>
                        </a:rPr>
                        <a:t>(Jacques Chirac au </a:t>
                      </a:r>
                      <a:r>
                        <a:rPr lang="fr-FR" sz="900" b="1" i="1" u="none" strike="noStrike" kern="1200" dirty="0">
                          <a:solidFill>
                            <a:schemeClr val="tx2"/>
                          </a:solidFill>
                          <a:effectLst/>
                          <a:latin typeface="+mn-lt"/>
                          <a:ea typeface="+mn-ea"/>
                          <a:cs typeface="+mn-cs"/>
                        </a:rPr>
                        <a:t>Quotidien du peuple</a:t>
                      </a:r>
                      <a:r>
                        <a:rPr lang="fr-FR" sz="900" b="1" i="0" u="none" strike="noStrike" kern="1200" dirty="0">
                          <a:solidFill>
                            <a:schemeClr val="tx2"/>
                          </a:solidFill>
                          <a:effectLst/>
                          <a:latin typeface="+mn-lt"/>
                          <a:ea typeface="+mn-ea"/>
                          <a:cs typeface="+mn-cs"/>
                        </a:rPr>
                        <a:t>, 2004)</a:t>
                      </a:r>
                      <a:endParaRPr lang="fr-FR" sz="200" b="1" i="0" dirty="0">
                        <a:solidFill>
                          <a:schemeClr val="tx2"/>
                        </a:solidFill>
                      </a:endParaRPr>
                    </a:p>
                  </a:txBody>
                  <a:tcPr>
                    <a:solidFill>
                      <a:schemeClr val="accent4"/>
                    </a:solidFill>
                  </a:tcPr>
                </a:tc>
                <a:extLst>
                  <a:ext uri="{0D108BD9-81ED-4DB2-BD59-A6C34878D82A}">
                    <a16:rowId xmlns="" xmlns:a16="http://schemas.microsoft.com/office/drawing/2014/main" val="1023145841"/>
                  </a:ext>
                </a:extLst>
              </a:tr>
              <a:tr h="552029">
                <a:tc>
                  <a:txBody>
                    <a:bodyPr/>
                    <a:lstStyle/>
                    <a:p>
                      <a:r>
                        <a:rPr lang="fr-FR" sz="800" b="1" dirty="0">
                          <a:solidFill>
                            <a:schemeClr val="tx2"/>
                          </a:solidFill>
                        </a:rPr>
                        <a:t>Problématique générale </a:t>
                      </a:r>
                    </a:p>
                  </a:txBody>
                  <a:tcPr>
                    <a:solidFill>
                      <a:schemeClr val="bg2"/>
                    </a:solidFill>
                  </a:tcPr>
                </a:tc>
                <a:tc>
                  <a:txBody>
                    <a:bodyPr/>
                    <a:lstStyle/>
                    <a:p>
                      <a:r>
                        <a:rPr lang="fr-FR" sz="900" dirty="0">
                          <a:solidFill>
                            <a:schemeClr val="tx2"/>
                          </a:solidFill>
                        </a:rPr>
                        <a:t>La remise en cause de l’Etat-Providence dans </a:t>
                      </a:r>
                      <a:r>
                        <a:rPr lang="fr-FR" sz="900" b="1" dirty="0">
                          <a:solidFill>
                            <a:schemeClr val="tx2"/>
                          </a:solidFill>
                        </a:rPr>
                        <a:t>une économie capitaliste libérale : une « deuxième révolution américaine d'espoir et d'opportunité » </a:t>
                      </a:r>
                      <a:r>
                        <a:rPr lang="fr-FR" sz="900" b="0" dirty="0">
                          <a:solidFill>
                            <a:schemeClr val="tx2"/>
                          </a:solidFill>
                        </a:rPr>
                        <a:t>(Reagan)</a:t>
                      </a:r>
                    </a:p>
                  </a:txBody>
                  <a:tcPr>
                    <a:solidFill>
                      <a:schemeClr val="bg1"/>
                    </a:solidFill>
                  </a:tcPr>
                </a:tc>
                <a:tc>
                  <a:txBody>
                    <a:bodyPr/>
                    <a:lstStyle/>
                    <a:p>
                      <a:r>
                        <a:rPr lang="fr-FR" sz="900" dirty="0">
                          <a:solidFill>
                            <a:schemeClr val="tx2"/>
                          </a:solidFill>
                        </a:rPr>
                        <a:t>L’introduction du capitalisme en Chine dans une </a:t>
                      </a:r>
                      <a:r>
                        <a:rPr lang="fr-FR" sz="900" b="1" dirty="0">
                          <a:solidFill>
                            <a:schemeClr val="tx2"/>
                          </a:solidFill>
                        </a:rPr>
                        <a:t>économie socialiste </a:t>
                      </a:r>
                      <a:r>
                        <a:rPr lang="fr-FR" sz="900" dirty="0">
                          <a:solidFill>
                            <a:schemeClr val="tx2"/>
                          </a:solidFill>
                        </a:rPr>
                        <a:t>: transition vers l’économie de marché ou capitalisme à la chinoise ? </a:t>
                      </a:r>
                    </a:p>
                  </a:txBody>
                  <a:tcPr>
                    <a:solidFill>
                      <a:schemeClr val="bg1"/>
                    </a:solidFill>
                  </a:tcPr>
                </a:tc>
                <a:extLst>
                  <a:ext uri="{0D108BD9-81ED-4DB2-BD59-A6C34878D82A}">
                    <a16:rowId xmlns="" xmlns:a16="http://schemas.microsoft.com/office/drawing/2014/main" val="1821771223"/>
                  </a:ext>
                </a:extLst>
              </a:tr>
              <a:tr h="810503">
                <a:tc>
                  <a:txBody>
                    <a:bodyPr/>
                    <a:lstStyle/>
                    <a:p>
                      <a:r>
                        <a:rPr lang="fr-FR" sz="800" b="1" dirty="0">
                          <a:solidFill>
                            <a:schemeClr val="tx2"/>
                          </a:solidFill>
                        </a:rPr>
                        <a:t>Objectifs recherchés</a:t>
                      </a:r>
                    </a:p>
                  </a:txBody>
                  <a:tcPr>
                    <a:solidFill>
                      <a:schemeClr val="bg2"/>
                    </a:solidFill>
                  </a:tcPr>
                </a:tc>
                <a:tc>
                  <a:txBody>
                    <a:bodyPr/>
                    <a:lstStyle/>
                    <a:p>
                      <a:r>
                        <a:rPr lang="fr-FR" sz="900" b="1" dirty="0">
                          <a:solidFill>
                            <a:schemeClr val="tx2"/>
                          </a:solidFill>
                        </a:rPr>
                        <a:t>Rétablir</a:t>
                      </a:r>
                      <a:r>
                        <a:rPr lang="fr-FR" sz="900" dirty="0">
                          <a:solidFill>
                            <a:schemeClr val="tx2"/>
                          </a:solidFill>
                        </a:rPr>
                        <a:t> la place des EU sur la scène internationale, </a:t>
                      </a:r>
                      <a:r>
                        <a:rPr lang="fr-FR" sz="900" b="1" dirty="0">
                          <a:solidFill>
                            <a:schemeClr val="tx2"/>
                          </a:solidFill>
                        </a:rPr>
                        <a:t>sortir</a:t>
                      </a:r>
                      <a:r>
                        <a:rPr lang="fr-FR" sz="900" dirty="0">
                          <a:solidFill>
                            <a:schemeClr val="tx2"/>
                          </a:solidFill>
                        </a:rPr>
                        <a:t> de la crise industrielle des années 1970.</a:t>
                      </a:r>
                      <a:r>
                        <a:rPr lang="fr-FR" sz="900" kern="1200" dirty="0">
                          <a:solidFill>
                            <a:schemeClr val="tx2"/>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0" i="1" dirty="0">
                          <a:solidFill>
                            <a:srgbClr val="FF1B16"/>
                          </a:solidFill>
                        </a:rPr>
                        <a:t>« Dans la crise actuelle, l’État n’est pas la solution à notre problème ; l’État est le problème ».</a:t>
                      </a:r>
                      <a:r>
                        <a:rPr lang="fr-FR" sz="900" b="0" i="1" dirty="0">
                          <a:solidFill>
                            <a:schemeClr val="tx2"/>
                          </a:solidFill>
                        </a:rPr>
                        <a:t> (Reagan, </a:t>
                      </a:r>
                      <a:r>
                        <a:rPr lang="fr-FR" sz="900" b="0" i="0" dirty="0">
                          <a:solidFill>
                            <a:schemeClr val="tx2"/>
                          </a:solidFill>
                        </a:rPr>
                        <a:t>20 janvier 1981</a:t>
                      </a:r>
                      <a:r>
                        <a:rPr lang="fr-FR" sz="900" b="0" i="1" dirty="0">
                          <a:solidFill>
                            <a:schemeClr val="tx2"/>
                          </a:solidFill>
                        </a:rPr>
                        <a:t>). </a:t>
                      </a:r>
                      <a:r>
                        <a:rPr lang="fr-FR" sz="900" b="0" i="0" dirty="0">
                          <a:solidFill>
                            <a:schemeClr val="tx2"/>
                          </a:solidFill>
                        </a:rPr>
                        <a:t>Vision idéologique de la victoire de novembre 1980 par Reagan et ses conseillers. </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solidFill>
                            <a:schemeClr val="tx2"/>
                          </a:solidFill>
                        </a:rPr>
                        <a:t>Sortir la Chine du sous-développement</a:t>
                      </a:r>
                      <a:r>
                        <a:rPr lang="fr-FR" sz="900" kern="1200" dirty="0">
                          <a:solidFill>
                            <a:schemeClr val="tx2"/>
                          </a:solidFill>
                          <a:effectLst/>
                          <a:latin typeface="+mn-lt"/>
                          <a:ea typeface="+mn-ea"/>
                          <a:cs typeface="+mn-cs"/>
                        </a:rPr>
                        <a:t>, renforcer sa puissance tout en  préservant le monopole politique du parti. VOLONTARISME POLTIQUE ET PRAGMATISME. </a:t>
                      </a:r>
                      <a:r>
                        <a:rPr lang="fr-FR" sz="900" b="0" i="1" u="none" strike="noStrike" kern="1200" dirty="0">
                          <a:solidFill>
                            <a:srgbClr val="FF1B16"/>
                          </a:solidFill>
                          <a:effectLst/>
                          <a:latin typeface="+mn-lt"/>
                          <a:ea typeface="+mn-ea"/>
                          <a:cs typeface="+mn-cs"/>
                        </a:rPr>
                        <a:t>« Il faut prélever les éléments positifs du capitalisme pour édifier le socialisme à la chinoise ». </a:t>
                      </a:r>
                      <a:r>
                        <a:rPr lang="fr-FR" sz="900" b="0" i="1" u="none" strike="noStrike" kern="1200" dirty="0">
                          <a:solidFill>
                            <a:schemeClr val="tx2"/>
                          </a:solidFill>
                          <a:effectLst/>
                          <a:latin typeface="+mn-lt"/>
                          <a:ea typeface="+mn-ea"/>
                          <a:cs typeface="+mn-cs"/>
                        </a:rPr>
                        <a:t>(Deng Xiaoping, 1992). (</a:t>
                      </a:r>
                      <a:r>
                        <a:rPr lang="fr-FR" sz="900" b="0" i="0" u="none" strike="noStrike" kern="1200" dirty="0">
                          <a:solidFill>
                            <a:schemeClr val="tx2"/>
                          </a:solidFill>
                          <a:effectLst/>
                          <a:latin typeface="+mn-lt"/>
                          <a:ea typeface="+mn-ea"/>
                          <a:cs typeface="+mn-cs"/>
                        </a:rPr>
                        <a:t>Domine encore le Parti en 1992)</a:t>
                      </a:r>
                      <a:endParaRPr lang="fr-FR" sz="900" i="0" u="none" dirty="0">
                        <a:solidFill>
                          <a:schemeClr val="tx2"/>
                        </a:solidFill>
                      </a:endParaRPr>
                    </a:p>
                  </a:txBody>
                  <a:tcPr>
                    <a:solidFill>
                      <a:schemeClr val="bg1"/>
                    </a:solidFill>
                  </a:tcPr>
                </a:tc>
                <a:extLst>
                  <a:ext uri="{0D108BD9-81ED-4DB2-BD59-A6C34878D82A}">
                    <a16:rowId xmlns="" xmlns:a16="http://schemas.microsoft.com/office/drawing/2014/main" val="1068059126"/>
                  </a:ext>
                </a:extLst>
              </a:tr>
              <a:tr h="2405919">
                <a:tc>
                  <a:txBody>
                    <a:bodyPr/>
                    <a:lstStyle/>
                    <a:p>
                      <a:r>
                        <a:rPr lang="fr-FR" sz="800" b="1" dirty="0">
                          <a:solidFill>
                            <a:schemeClr val="tx2"/>
                          </a:solidFill>
                        </a:rPr>
                        <a:t>Mise en </a:t>
                      </a:r>
                      <a:r>
                        <a:rPr lang="fr-FR" sz="800" b="1" dirty="0" err="1">
                          <a:solidFill>
                            <a:schemeClr val="tx2"/>
                          </a:solidFill>
                        </a:rPr>
                        <a:t>oeuvre</a:t>
                      </a:r>
                      <a:endParaRPr lang="fr-FR" sz="800" b="1" dirty="0">
                        <a:solidFill>
                          <a:schemeClr val="tx2"/>
                        </a:solidFill>
                      </a:endParaRPr>
                    </a:p>
                  </a:txBody>
                  <a:tcP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chemeClr val="tx2"/>
                          </a:solidFill>
                          <a:effectLst/>
                          <a:latin typeface="+mn-lt"/>
                          <a:ea typeface="+mn-ea"/>
                          <a:cs typeface="+mn-cs"/>
                        </a:rPr>
                        <a:t>Les réformes économiques, les « </a:t>
                      </a:r>
                      <a:r>
                        <a:rPr lang="fr-FR" sz="900" b="1" kern="1200" dirty="0" err="1">
                          <a:solidFill>
                            <a:schemeClr val="tx2"/>
                          </a:solidFill>
                          <a:effectLst/>
                          <a:latin typeface="+mn-lt"/>
                          <a:ea typeface="+mn-ea"/>
                          <a:cs typeface="+mn-cs"/>
                        </a:rPr>
                        <a:t>Reaganomics</a:t>
                      </a:r>
                      <a:r>
                        <a:rPr lang="fr-FR" sz="900" kern="1200" dirty="0">
                          <a:solidFill>
                            <a:schemeClr val="tx2"/>
                          </a:solidFill>
                          <a:effectLst/>
                          <a:latin typeface="+mn-lt"/>
                          <a:ea typeface="+mn-ea"/>
                          <a:cs typeface="+mn-cs"/>
                        </a:rPr>
                        <a:t> » : réduire les dépenses publiques, les impôts, la régulation et l'inflation. </a:t>
                      </a:r>
                      <a:r>
                        <a:rPr lang="fr-FR" sz="900" b="1" kern="1200" dirty="0">
                          <a:solidFill>
                            <a:schemeClr val="tx2"/>
                          </a:solidFill>
                          <a:effectLst/>
                          <a:latin typeface="+mn-lt"/>
                          <a:ea typeface="+mn-ea"/>
                          <a:cs typeface="+mn-cs"/>
                        </a:rPr>
                        <a:t>Théories dites néolibérales et politique de l’offre. </a:t>
                      </a:r>
                    </a:p>
                    <a:p>
                      <a:endParaRPr lang="fr-FR" sz="900" kern="1200" dirty="0">
                        <a:solidFill>
                          <a:schemeClr val="tx2"/>
                        </a:solidFill>
                        <a:effectLst/>
                        <a:latin typeface="+mn-lt"/>
                        <a:ea typeface="+mn-ea"/>
                        <a:cs typeface="+mn-cs"/>
                      </a:endParaRPr>
                    </a:p>
                    <a:p>
                      <a:r>
                        <a:rPr lang="fr-FR" sz="900" b="1" kern="1200" dirty="0">
                          <a:solidFill>
                            <a:schemeClr val="tx2"/>
                          </a:solidFill>
                          <a:effectLst/>
                          <a:latin typeface="+mn-lt"/>
                          <a:ea typeface="+mn-ea"/>
                          <a:cs typeface="+mn-cs"/>
                        </a:rPr>
                        <a:t>Politique de dérégulation :</a:t>
                      </a:r>
                    </a:p>
                    <a:p>
                      <a:pPr marL="171450" indent="-171450">
                        <a:buFontTx/>
                        <a:buChar char="-"/>
                      </a:pPr>
                      <a:r>
                        <a:rPr lang="fr-FR" sz="900" kern="1200" dirty="0">
                          <a:solidFill>
                            <a:schemeClr val="tx2"/>
                          </a:solidFill>
                          <a:effectLst/>
                          <a:latin typeface="+mn-lt"/>
                          <a:ea typeface="+mn-ea"/>
                          <a:cs typeface="+mn-cs"/>
                        </a:rPr>
                        <a:t>Diminution du rôle donné à l’Etat fédéral (baisse des budgets fédéraux qui vident les agences et autres autorités jugées inutiles de leur raison d’être);</a:t>
                      </a:r>
                    </a:p>
                    <a:p>
                      <a:pPr marL="171450" indent="-171450">
                        <a:buFontTx/>
                        <a:buChar char="-"/>
                      </a:pPr>
                      <a:r>
                        <a:rPr lang="fr-FR" sz="900" kern="1200" dirty="0">
                          <a:solidFill>
                            <a:schemeClr val="tx2"/>
                          </a:solidFill>
                          <a:effectLst/>
                          <a:latin typeface="+mn-lt"/>
                          <a:ea typeface="+mn-ea"/>
                          <a:cs typeface="+mn-cs"/>
                        </a:rPr>
                        <a:t>Remise en cause du </a:t>
                      </a:r>
                      <a:r>
                        <a:rPr lang="fr-FR" sz="900" i="1" kern="1200" dirty="0" err="1">
                          <a:solidFill>
                            <a:schemeClr val="tx2"/>
                          </a:solidFill>
                          <a:effectLst/>
                          <a:latin typeface="+mn-lt"/>
                          <a:ea typeface="+mn-ea"/>
                          <a:cs typeface="+mn-cs"/>
                        </a:rPr>
                        <a:t>Welfare</a:t>
                      </a:r>
                      <a:r>
                        <a:rPr lang="fr-FR" sz="900" i="1" kern="1200" dirty="0">
                          <a:solidFill>
                            <a:schemeClr val="tx2"/>
                          </a:solidFill>
                          <a:effectLst/>
                          <a:latin typeface="+mn-lt"/>
                          <a:ea typeface="+mn-ea"/>
                          <a:cs typeface="+mn-cs"/>
                        </a:rPr>
                        <a:t> State </a:t>
                      </a:r>
                      <a:r>
                        <a:rPr lang="fr-FR" sz="900" i="0" kern="1200" dirty="0">
                          <a:solidFill>
                            <a:schemeClr val="tx2"/>
                          </a:solidFill>
                          <a:effectLst/>
                          <a:latin typeface="+mn-lt"/>
                          <a:ea typeface="+mn-ea"/>
                          <a:cs typeface="+mn-cs"/>
                        </a:rPr>
                        <a:t>pour « briser l’emprise du </a:t>
                      </a:r>
                      <a:r>
                        <a:rPr lang="fr-FR" sz="900" i="1" kern="1200" dirty="0">
                          <a:solidFill>
                            <a:schemeClr val="tx2"/>
                          </a:solidFill>
                          <a:effectLst/>
                          <a:latin typeface="+mn-lt"/>
                          <a:ea typeface="+mn-ea"/>
                          <a:cs typeface="+mn-cs"/>
                        </a:rPr>
                        <a:t>New Deal </a:t>
                      </a:r>
                      <a:r>
                        <a:rPr lang="fr-FR" sz="900" i="0" kern="1200" dirty="0">
                          <a:solidFill>
                            <a:schemeClr val="tx2"/>
                          </a:solidFill>
                          <a:effectLst/>
                          <a:latin typeface="+mn-lt"/>
                          <a:ea typeface="+mn-ea"/>
                          <a:cs typeface="+mn-cs"/>
                        </a:rPr>
                        <a:t>sur le pays » (F. Coste)</a:t>
                      </a:r>
                      <a:r>
                        <a:rPr lang="fr-FR" sz="900" i="1" kern="1200" dirty="0">
                          <a:solidFill>
                            <a:schemeClr val="tx2"/>
                          </a:solidFill>
                          <a:effectLst/>
                          <a:latin typeface="+mn-lt"/>
                          <a:ea typeface="+mn-ea"/>
                          <a:cs typeface="+mn-cs"/>
                        </a:rPr>
                        <a:t> </a:t>
                      </a:r>
                      <a:r>
                        <a:rPr lang="fr-FR" sz="900" i="0" kern="1200" dirty="0">
                          <a:solidFill>
                            <a:schemeClr val="tx2"/>
                          </a:solidFill>
                          <a:effectLst/>
                          <a:latin typeface="+mn-lt"/>
                          <a:ea typeface="+mn-ea"/>
                          <a:cs typeface="+mn-cs"/>
                        </a:rPr>
                        <a:t>: diminution des aides sociales aux plus défavorisés (maintien pour les classes moyennes pour des raisons électorales);  </a:t>
                      </a:r>
                    </a:p>
                    <a:p>
                      <a:pPr marL="171450" indent="-171450">
                        <a:buFontTx/>
                        <a:buChar char="-"/>
                      </a:pPr>
                      <a:r>
                        <a:rPr lang="fr-FR" sz="900" i="0" kern="1200" dirty="0">
                          <a:solidFill>
                            <a:schemeClr val="tx2"/>
                          </a:solidFill>
                          <a:effectLst/>
                          <a:latin typeface="+mn-lt"/>
                          <a:ea typeface="+mn-ea"/>
                          <a:cs typeface="+mn-cs"/>
                        </a:rPr>
                        <a:t>Baisse des impôts des plus riches (1981 et 1986) pour créer des emplois; inciter à épargner pour investir…;</a:t>
                      </a:r>
                    </a:p>
                    <a:p>
                      <a:pPr marL="171450" indent="-171450">
                        <a:buFontTx/>
                        <a:buChar char="-"/>
                      </a:pPr>
                      <a:r>
                        <a:rPr lang="fr-FR" sz="900" i="0" kern="1200" dirty="0">
                          <a:solidFill>
                            <a:schemeClr val="tx2"/>
                          </a:solidFill>
                          <a:effectLst/>
                          <a:latin typeface="+mn-lt"/>
                          <a:ea typeface="+mn-ea"/>
                          <a:cs typeface="+mn-cs"/>
                        </a:rPr>
                        <a:t>Assouplissement des règlementations jugées trop lourdes. déréguler (cf. Législation du travail, syndicats);</a:t>
                      </a:r>
                    </a:p>
                    <a:p>
                      <a:endParaRPr lang="fr-FR" sz="900" kern="1200" dirty="0">
                        <a:solidFill>
                          <a:schemeClr val="tx2"/>
                        </a:solidFill>
                        <a:effectLst/>
                        <a:latin typeface="+mn-lt"/>
                        <a:ea typeface="+mn-ea"/>
                        <a:cs typeface="+mn-cs"/>
                      </a:endParaRPr>
                    </a:p>
                  </a:txBody>
                  <a:tcPr>
                    <a:solidFill>
                      <a:schemeClr val="bg1"/>
                    </a:solidFill>
                  </a:tcPr>
                </a:tc>
                <a:tc>
                  <a:txBody>
                    <a:bodyPr/>
                    <a:lstStyle/>
                    <a:p>
                      <a:pPr marL="0" indent="0">
                        <a:buFontTx/>
                        <a:buNone/>
                      </a:pPr>
                      <a:r>
                        <a:rPr lang="fr-FR" sz="900" b="1" u="none" strike="noStrike" kern="1200" dirty="0">
                          <a:solidFill>
                            <a:schemeClr val="tx2"/>
                          </a:solidFill>
                          <a:effectLst/>
                          <a:latin typeface="+mn-lt"/>
                          <a:ea typeface="+mn-ea"/>
                          <a:cs typeface="+mn-cs"/>
                        </a:rPr>
                        <a:t>-Réforme agraire</a:t>
                      </a:r>
                      <a:r>
                        <a:rPr lang="fr-FR" sz="900" u="none" strike="noStrike" kern="1200" dirty="0">
                          <a:solidFill>
                            <a:schemeClr val="tx2"/>
                          </a:solidFill>
                          <a:effectLst/>
                          <a:latin typeface="+mn-lt"/>
                          <a:ea typeface="+mn-ea"/>
                          <a:cs typeface="+mn-cs"/>
                        </a:rPr>
                        <a:t> (processus de </a:t>
                      </a:r>
                      <a:r>
                        <a:rPr lang="fr-FR" sz="900" u="none" strike="noStrike" kern="1200" dirty="0" err="1">
                          <a:solidFill>
                            <a:schemeClr val="tx2"/>
                          </a:solidFill>
                          <a:effectLst/>
                          <a:latin typeface="+mn-lt"/>
                          <a:ea typeface="+mn-ea"/>
                          <a:cs typeface="+mn-cs"/>
                        </a:rPr>
                        <a:t>décollectivisation</a:t>
                      </a:r>
                      <a:r>
                        <a:rPr lang="fr-FR" sz="900" u="none" strike="noStrike" kern="1200" dirty="0">
                          <a:solidFill>
                            <a:schemeClr val="tx2"/>
                          </a:solidFill>
                          <a:effectLst/>
                          <a:latin typeface="+mn-lt"/>
                          <a:ea typeface="+mn-ea"/>
                          <a:cs typeface="+mn-cs"/>
                        </a:rPr>
                        <a:t> rurale) et </a:t>
                      </a:r>
                      <a:r>
                        <a:rPr lang="fr-FR" sz="900" b="1" u="none" strike="noStrike" kern="1200" dirty="0">
                          <a:solidFill>
                            <a:schemeClr val="tx2"/>
                          </a:solidFill>
                          <a:effectLst/>
                          <a:latin typeface="+mn-lt"/>
                          <a:ea typeface="+mn-ea"/>
                          <a:cs typeface="+mn-cs"/>
                        </a:rPr>
                        <a:t>réformes industrielles </a:t>
                      </a:r>
                      <a:r>
                        <a:rPr lang="fr-FR" sz="900" u="none" strike="noStrike" kern="1200" dirty="0">
                          <a:solidFill>
                            <a:schemeClr val="tx2"/>
                          </a:solidFill>
                          <a:effectLst/>
                          <a:latin typeface="+mn-lt"/>
                          <a:ea typeface="+mn-ea"/>
                          <a:cs typeface="+mn-cs"/>
                        </a:rPr>
                        <a:t>(autorisation de petites entreprises privées à se développer et autonomie plus grande laissée aux entreprises industrielles d’Etat) </a:t>
                      </a:r>
                      <a:r>
                        <a:rPr lang="fr-FR" sz="900" u="none" kern="1200" dirty="0">
                          <a:solidFill>
                            <a:schemeClr val="tx2"/>
                          </a:solidFill>
                          <a:effectLst/>
                          <a:latin typeface="+mn-lt"/>
                          <a:ea typeface="+mn-ea"/>
                          <a:cs typeface="+mn-cs"/>
                          <a:sym typeface="Wingdings" pitchFamily="2" charset="2"/>
                        </a:rPr>
                        <a:t> </a:t>
                      </a:r>
                      <a:r>
                        <a:rPr lang="fr-FR" sz="900" u="none" kern="1200" dirty="0">
                          <a:solidFill>
                            <a:schemeClr val="tx2"/>
                          </a:solidFill>
                          <a:effectLst/>
                          <a:latin typeface="+mn-lt"/>
                          <a:ea typeface="+mn-ea"/>
                          <a:cs typeface="+mn-cs"/>
                        </a:rPr>
                        <a:t>« système économique à double rail » : prix fixe/ prix flexibles mais système désordonné.</a:t>
                      </a:r>
                    </a:p>
                    <a:p>
                      <a:pPr marL="0" indent="0">
                        <a:buFontTx/>
                        <a:buNone/>
                      </a:pPr>
                      <a:r>
                        <a:rPr lang="fr-FR" sz="900" u="none" kern="1200" dirty="0">
                          <a:solidFill>
                            <a:schemeClr val="tx2"/>
                          </a:solidFill>
                          <a:effectLst/>
                          <a:latin typeface="+mn-lt"/>
                          <a:ea typeface="+mn-ea"/>
                          <a:cs typeface="+mn-cs"/>
                        </a:rPr>
                        <a:t>-</a:t>
                      </a:r>
                      <a:r>
                        <a:rPr lang="fr-FR" sz="900" b="1" u="none" kern="1200" dirty="0">
                          <a:solidFill>
                            <a:schemeClr val="tx2"/>
                          </a:solidFill>
                          <a:effectLst/>
                          <a:latin typeface="+mn-lt"/>
                          <a:ea typeface="+mn-ea"/>
                          <a:cs typeface="+mn-cs"/>
                        </a:rPr>
                        <a:t>Ouverture économique des périphéries (1979)</a:t>
                      </a:r>
                      <a:r>
                        <a:rPr lang="fr-FR" sz="900" u="none" kern="1200" dirty="0">
                          <a:solidFill>
                            <a:schemeClr val="tx2"/>
                          </a:solidFill>
                          <a:effectLst/>
                          <a:latin typeface="+mn-lt"/>
                          <a:ea typeface="+mn-ea"/>
                          <a:cs typeface="+mn-cs"/>
                        </a:rPr>
                        <a:t> (périphéries éloignées du pouvoir central, pas de menaces si échec et périphéries déjà porteuses de réformes dans le monde rural avant 1978). Avec Zhao </a:t>
                      </a:r>
                      <a:r>
                        <a:rPr lang="fr-FR" sz="900" u="none" kern="1200" dirty="0" err="1">
                          <a:solidFill>
                            <a:schemeClr val="tx2"/>
                          </a:solidFill>
                          <a:effectLst/>
                          <a:latin typeface="+mn-lt"/>
                          <a:ea typeface="+mn-ea"/>
                          <a:cs typeface="+mn-cs"/>
                        </a:rPr>
                        <a:t>Ziyang</a:t>
                      </a:r>
                      <a:r>
                        <a:rPr lang="fr-FR" sz="900" u="none" kern="1200" dirty="0">
                          <a:solidFill>
                            <a:schemeClr val="tx2"/>
                          </a:solidFill>
                          <a:effectLst/>
                          <a:latin typeface="+mn-lt"/>
                          <a:ea typeface="+mn-ea"/>
                          <a:cs typeface="+mn-cs"/>
                        </a:rPr>
                        <a:t>, D.X. intègre la Chine dans la DIT avec développement de 4 ZES (Shenzhen, Zhuhai, Shantou et Xiamen) pour attirer les capitaux étrangers, développer les échanges commerciaux : investissements de l’Etat, de la diaspora (textile, jouets, chaussures, vêtements, électroniques) puis ouverture de toute la façade maritime aux investisseurs étrangers dans la seconde moitié des années 80. </a:t>
                      </a:r>
                    </a:p>
                    <a:p>
                      <a:pPr marL="0" indent="0">
                        <a:buFontTx/>
                        <a:buNone/>
                      </a:pPr>
                      <a:r>
                        <a:rPr lang="fr-FR" sz="900" u="none" kern="1200" dirty="0">
                          <a:solidFill>
                            <a:schemeClr val="tx2"/>
                          </a:solidFill>
                          <a:effectLst/>
                          <a:latin typeface="+mn-lt"/>
                          <a:ea typeface="+mn-ea"/>
                          <a:cs typeface="+mn-cs"/>
                        </a:rPr>
                        <a:t>-</a:t>
                      </a:r>
                      <a:r>
                        <a:rPr lang="fr-FR" sz="900" b="1" u="none" kern="1200" dirty="0">
                          <a:solidFill>
                            <a:schemeClr val="tx2"/>
                          </a:solidFill>
                          <a:effectLst/>
                          <a:latin typeface="+mn-lt"/>
                          <a:ea typeface="+mn-ea"/>
                          <a:cs typeface="+mn-cs"/>
                        </a:rPr>
                        <a:t>1992 : Relance des réformes</a:t>
                      </a:r>
                      <a:r>
                        <a:rPr lang="fr-FR" sz="900" u="none" kern="1200" dirty="0">
                          <a:solidFill>
                            <a:schemeClr val="tx2"/>
                          </a:solidFill>
                          <a:effectLst/>
                          <a:latin typeface="+mn-lt"/>
                          <a:ea typeface="+mn-ea"/>
                          <a:cs typeface="+mn-cs"/>
                        </a:rPr>
                        <a:t>. </a:t>
                      </a:r>
                      <a:r>
                        <a:rPr lang="fr-FR" sz="900" b="1" u="none" kern="1200" dirty="0">
                          <a:solidFill>
                            <a:schemeClr val="tx2"/>
                          </a:solidFill>
                          <a:effectLst/>
                          <a:latin typeface="+mn-lt"/>
                          <a:ea typeface="+mn-ea"/>
                          <a:cs typeface="+mn-cs"/>
                        </a:rPr>
                        <a:t>Définit « l’économie socialiste de marché »</a:t>
                      </a:r>
                      <a:r>
                        <a:rPr lang="fr-FR" sz="900" u="none" kern="1200" dirty="0">
                          <a:solidFill>
                            <a:schemeClr val="tx2"/>
                          </a:solidFill>
                          <a:effectLst/>
                          <a:latin typeface="+mn-lt"/>
                          <a:ea typeface="+mn-ea"/>
                          <a:cs typeface="+mn-cs"/>
                        </a:rPr>
                        <a:t>. Privatisation de petites entreprises d’Etat, transformation des grandes entreprises en sociétés (</a:t>
                      </a:r>
                      <a:r>
                        <a:rPr lang="fr-FR" sz="900" b="1" u="none" kern="1200" dirty="0">
                          <a:solidFill>
                            <a:schemeClr val="tx2"/>
                          </a:solidFill>
                          <a:effectLst/>
                          <a:latin typeface="+mn-lt"/>
                          <a:ea typeface="+mn-ea"/>
                          <a:cs typeface="+mn-cs"/>
                        </a:rPr>
                        <a:t>L’Etat conserve les secteurs stratégiques</a:t>
                      </a:r>
                      <a:r>
                        <a:rPr lang="fr-FR" sz="900" b="0" u="none" kern="1200" dirty="0">
                          <a:solidFill>
                            <a:schemeClr val="tx2"/>
                          </a:solidFill>
                          <a:effectLst/>
                          <a:latin typeface="+mn-lt"/>
                          <a:ea typeface="+mn-ea"/>
                          <a:cs typeface="+mn-cs"/>
                        </a:rPr>
                        <a:t> : </a:t>
                      </a:r>
                      <a:r>
                        <a:rPr lang="fr-FR" sz="900" u="none" kern="1200" dirty="0">
                          <a:solidFill>
                            <a:schemeClr val="tx2"/>
                          </a:solidFill>
                          <a:effectLst/>
                          <a:latin typeface="+mn-lt"/>
                          <a:ea typeface="+mn-ea"/>
                          <a:cs typeface="+mn-cs"/>
                        </a:rPr>
                        <a:t>banques, énergie, communications, transports). Construction d’organisations institutionnelles : réorganisation du système bancaire (Banque centrale de Chine , banques spécialisées), création de bourses…</a:t>
                      </a:r>
                      <a:endParaRPr lang="fr-FR" sz="900" kern="1200" dirty="0">
                        <a:solidFill>
                          <a:schemeClr val="tx2"/>
                        </a:solidFill>
                        <a:effectLst/>
                        <a:latin typeface="+mn-lt"/>
                        <a:ea typeface="+mn-ea"/>
                        <a:cs typeface="+mn-cs"/>
                      </a:endParaRPr>
                    </a:p>
                  </a:txBody>
                  <a:tcPr>
                    <a:solidFill>
                      <a:schemeClr val="bg1"/>
                    </a:solidFill>
                  </a:tcPr>
                </a:tc>
                <a:extLst>
                  <a:ext uri="{0D108BD9-81ED-4DB2-BD59-A6C34878D82A}">
                    <a16:rowId xmlns="" xmlns:a16="http://schemas.microsoft.com/office/drawing/2014/main" val="3052634538"/>
                  </a:ext>
                </a:extLst>
              </a:tr>
              <a:tr h="1310790">
                <a:tc>
                  <a:txBody>
                    <a:bodyPr/>
                    <a:lstStyle/>
                    <a:p>
                      <a:r>
                        <a:rPr lang="fr-FR" sz="800" b="1" dirty="0">
                          <a:solidFill>
                            <a:schemeClr val="tx2"/>
                          </a:solidFill>
                        </a:rPr>
                        <a:t>Résultats </a:t>
                      </a:r>
                    </a:p>
                  </a:txBody>
                  <a:tcPr>
                    <a:solidFill>
                      <a:schemeClr val="bg2"/>
                    </a:solidFill>
                  </a:tcPr>
                </a:tc>
                <a:tc>
                  <a:txBody>
                    <a:bodyPr/>
                    <a:lstStyle/>
                    <a:p>
                      <a:pPr marL="171450" indent="-171450">
                        <a:buFontTx/>
                        <a:buChar char="-"/>
                      </a:pPr>
                      <a:r>
                        <a:rPr lang="fr-FR" sz="900" kern="1200" dirty="0">
                          <a:solidFill>
                            <a:schemeClr val="tx2"/>
                          </a:solidFill>
                          <a:effectLst/>
                          <a:latin typeface="+mn-lt"/>
                          <a:ea typeface="+mn-ea"/>
                          <a:cs typeface="+mn-cs"/>
                        </a:rPr>
                        <a:t>Les baisses d’impôt entrainent un </a:t>
                      </a:r>
                      <a:r>
                        <a:rPr lang="fr-FR" sz="900" b="1" kern="1200" dirty="0">
                          <a:solidFill>
                            <a:schemeClr val="tx2"/>
                          </a:solidFill>
                          <a:effectLst/>
                          <a:latin typeface="+mn-lt"/>
                          <a:ea typeface="+mn-ea"/>
                          <a:cs typeface="+mn-cs"/>
                        </a:rPr>
                        <a:t>accroissement des déficits publics </a:t>
                      </a:r>
                      <a:r>
                        <a:rPr lang="fr-FR" sz="900" kern="1200" dirty="0">
                          <a:solidFill>
                            <a:schemeClr val="tx2"/>
                          </a:solidFill>
                          <a:effectLst/>
                          <a:latin typeface="+mn-lt"/>
                          <a:ea typeface="+mn-ea"/>
                          <a:cs typeface="+mn-cs"/>
                        </a:rPr>
                        <a:t>(car accroissement du budget du Pentagone) donc augmentation de la dette publique (multipliée par deux entre 1981 et 1988) ;accroissement de certains impôts (droits de succession).</a:t>
                      </a:r>
                    </a:p>
                    <a:p>
                      <a:pPr marL="171450" indent="-171450">
                        <a:buFontTx/>
                        <a:buChar char="-"/>
                      </a:pPr>
                      <a:r>
                        <a:rPr lang="fr-FR" sz="900" kern="1200" dirty="0">
                          <a:solidFill>
                            <a:schemeClr val="tx2"/>
                          </a:solidFill>
                          <a:effectLst/>
                          <a:latin typeface="+mn-lt"/>
                          <a:ea typeface="+mn-ea"/>
                          <a:cs typeface="+mn-cs"/>
                        </a:rPr>
                        <a:t>Afflux de capitaux aux Etats-Unis attirés par taux d’intérêts élevés;</a:t>
                      </a:r>
                    </a:p>
                    <a:p>
                      <a:pPr marL="171450" indent="-171450">
                        <a:buFontTx/>
                        <a:buChar char="-"/>
                      </a:pPr>
                      <a:r>
                        <a:rPr lang="fr-FR" sz="900" kern="1200" dirty="0">
                          <a:solidFill>
                            <a:schemeClr val="tx2"/>
                          </a:solidFill>
                          <a:effectLst/>
                          <a:latin typeface="+mn-lt"/>
                          <a:ea typeface="+mn-ea"/>
                          <a:cs typeface="+mn-cs"/>
                        </a:rPr>
                        <a:t>Accroissement des inégalités sociales avec la baisse du </a:t>
                      </a:r>
                      <a:r>
                        <a:rPr lang="fr-FR" sz="900" i="1" kern="1200" dirty="0" err="1">
                          <a:solidFill>
                            <a:schemeClr val="tx2"/>
                          </a:solidFill>
                          <a:effectLst/>
                          <a:latin typeface="+mn-lt"/>
                          <a:ea typeface="+mn-ea"/>
                          <a:cs typeface="+mn-cs"/>
                        </a:rPr>
                        <a:t>welfare</a:t>
                      </a:r>
                      <a:r>
                        <a:rPr lang="fr-FR" sz="900" i="1" kern="1200" dirty="0">
                          <a:solidFill>
                            <a:schemeClr val="tx2"/>
                          </a:solidFill>
                          <a:effectLst/>
                          <a:latin typeface="+mn-lt"/>
                          <a:ea typeface="+mn-ea"/>
                          <a:cs typeface="+mn-cs"/>
                        </a:rPr>
                        <a:t> state </a:t>
                      </a:r>
                      <a:r>
                        <a:rPr lang="fr-FR" sz="900" kern="1200" dirty="0">
                          <a:solidFill>
                            <a:schemeClr val="tx2"/>
                          </a:solidFill>
                          <a:effectLst/>
                          <a:latin typeface="+mn-lt"/>
                          <a:ea typeface="+mn-ea"/>
                          <a:cs typeface="+mn-cs"/>
                        </a:rPr>
                        <a:t>et la stabilité des bas salaires et enrichissement des plus riches;</a:t>
                      </a:r>
                    </a:p>
                    <a:p>
                      <a:pPr marL="171450" indent="-171450">
                        <a:buFontTx/>
                        <a:buChar char="-"/>
                      </a:pPr>
                      <a:r>
                        <a:rPr lang="fr-FR" sz="900" kern="1200" dirty="0">
                          <a:solidFill>
                            <a:schemeClr val="tx2"/>
                          </a:solidFill>
                          <a:effectLst/>
                          <a:latin typeface="+mn-lt"/>
                          <a:ea typeface="+mn-ea"/>
                          <a:cs typeface="+mn-cs"/>
                        </a:rPr>
                        <a:t>Protectionnisme économique ;</a:t>
                      </a:r>
                    </a:p>
                    <a:p>
                      <a:pPr marL="171450" indent="-171450">
                        <a:buFontTx/>
                        <a:buChar char="-"/>
                      </a:pPr>
                      <a:r>
                        <a:rPr lang="fr-FR" sz="900" kern="1200" dirty="0">
                          <a:solidFill>
                            <a:schemeClr val="tx2"/>
                          </a:solidFill>
                          <a:effectLst/>
                          <a:latin typeface="+mn-lt"/>
                          <a:ea typeface="+mn-ea"/>
                          <a:cs typeface="+mn-cs"/>
                        </a:rPr>
                        <a:t>Retour de la croissance économique et baisse relative du chômage.</a:t>
                      </a:r>
                      <a:r>
                        <a:rPr lang="fr-FR" sz="900" b="1" i="1" u="none" strike="noStrike" kern="1200" dirty="0">
                          <a:solidFill>
                            <a:schemeClr val="dk1"/>
                          </a:solidFill>
                          <a:effectLst/>
                          <a:latin typeface="+mn-lt"/>
                          <a:ea typeface="+mn-ea"/>
                          <a:cs typeface="+mn-cs"/>
                        </a:rPr>
                        <a:t> </a:t>
                      </a:r>
                    </a:p>
                  </a:txBody>
                  <a:tcPr>
                    <a:solidFill>
                      <a:schemeClr val="bg1"/>
                    </a:solidFill>
                  </a:tcPr>
                </a:tc>
                <a:tc>
                  <a:txBody>
                    <a:bodyPr/>
                    <a:lstStyle/>
                    <a:p>
                      <a:r>
                        <a:rPr lang="fr-FR" sz="900" dirty="0">
                          <a:solidFill>
                            <a:schemeClr val="tx2"/>
                          </a:solidFill>
                        </a:rPr>
                        <a:t>-Décollage économique de la Chine (</a:t>
                      </a:r>
                      <a:r>
                        <a:rPr lang="fr-FR" sz="900" kern="1200" dirty="0">
                          <a:solidFill>
                            <a:schemeClr val="tx2"/>
                          </a:solidFill>
                          <a:effectLst/>
                          <a:latin typeface="+mn-lt"/>
                          <a:ea typeface="+mn-ea"/>
                          <a:cs typeface="+mn-cs"/>
                        </a:rPr>
                        <a:t>croissance éco élevée).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u="none" kern="1200" dirty="0">
                          <a:solidFill>
                            <a:schemeClr val="tx2"/>
                          </a:solidFill>
                          <a:effectLst/>
                          <a:latin typeface="+mn-lt"/>
                          <a:ea typeface="+mn-ea"/>
                          <a:cs typeface="+mn-cs"/>
                        </a:rPr>
                        <a:t>-En 1988 : libéralisation des prix et des salaires </a:t>
                      </a:r>
                      <a:r>
                        <a:rPr lang="fr-FR" sz="900" u="none" kern="1200" dirty="0">
                          <a:solidFill>
                            <a:schemeClr val="tx2"/>
                          </a:solidFill>
                          <a:effectLst/>
                          <a:latin typeface="+mn-lt"/>
                          <a:ea typeface="+mn-ea"/>
                          <a:cs typeface="+mn-cs"/>
                          <a:sym typeface="Wingdings" pitchFamily="2" charset="2"/>
                        </a:rPr>
                        <a:t> </a:t>
                      </a:r>
                      <a:r>
                        <a:rPr lang="fr-FR" sz="900" u="none" kern="1200" dirty="0">
                          <a:solidFill>
                            <a:schemeClr val="tx2"/>
                          </a:solidFill>
                          <a:effectLst/>
                          <a:latin typeface="+mn-lt"/>
                          <a:ea typeface="+mn-ea"/>
                          <a:cs typeface="+mn-cs"/>
                        </a:rPr>
                        <a:t>crise de 1989 et </a:t>
                      </a:r>
                      <a:r>
                        <a:rPr lang="fr-FR" sz="900" i="1" u="none" kern="1200" dirty="0">
                          <a:solidFill>
                            <a:schemeClr val="tx2"/>
                          </a:solidFill>
                          <a:effectLst/>
                          <a:latin typeface="+mn-lt"/>
                          <a:ea typeface="+mn-ea"/>
                          <a:cs typeface="+mn-cs"/>
                        </a:rPr>
                        <a:t>événements de la place </a:t>
                      </a:r>
                      <a:r>
                        <a:rPr lang="fr-FR" sz="900" i="1" u="none" kern="1200" dirty="0" err="1">
                          <a:solidFill>
                            <a:schemeClr val="tx2"/>
                          </a:solidFill>
                          <a:effectLst/>
                          <a:latin typeface="+mn-lt"/>
                          <a:ea typeface="+mn-ea"/>
                          <a:cs typeface="+mn-cs"/>
                        </a:rPr>
                        <a:t>Tien’anmen</a:t>
                      </a:r>
                      <a:r>
                        <a:rPr lang="fr-FR" sz="900" i="1" u="none" kern="1200" dirty="0">
                          <a:solidFill>
                            <a:schemeClr val="tx2"/>
                          </a:solidFill>
                          <a:effectLst/>
                          <a:latin typeface="+mn-lt"/>
                          <a:ea typeface="+mn-ea"/>
                          <a:cs typeface="+mn-cs"/>
                        </a:rPr>
                        <a:t> </a:t>
                      </a:r>
                      <a:r>
                        <a:rPr lang="fr-FR" sz="900" u="none" kern="1200" dirty="0">
                          <a:solidFill>
                            <a:schemeClr val="tx2"/>
                          </a:solidFill>
                          <a:effectLst/>
                          <a:latin typeface="+mn-lt"/>
                          <a:ea typeface="+mn-ea"/>
                          <a:cs typeface="+mn-cs"/>
                        </a:rPr>
                        <a:t>(réformes menacées après 1989 par les conservateurs). </a:t>
                      </a:r>
                    </a:p>
                    <a:p>
                      <a:r>
                        <a:rPr lang="fr-FR" sz="900" dirty="0">
                          <a:solidFill>
                            <a:schemeClr val="tx2"/>
                          </a:solidFill>
                        </a:rPr>
                        <a:t>Chine devient une grande puissance économique</a:t>
                      </a:r>
                      <a:r>
                        <a:rPr lang="fr-FR" sz="900" i="0" u="none" dirty="0">
                          <a:solidFill>
                            <a:schemeClr val="tx2"/>
                          </a:solidFill>
                        </a:rPr>
                        <a:t>.</a:t>
                      </a:r>
                      <a:r>
                        <a:rPr lang="fr-FR" sz="900" b="1" i="0" u="none" kern="1200" dirty="0">
                          <a:solidFill>
                            <a:schemeClr val="tx2"/>
                          </a:solidFill>
                          <a:effectLst/>
                          <a:latin typeface="+mn-lt"/>
                          <a:ea typeface="+mn-ea"/>
                          <a:cs typeface="+mn-cs"/>
                        </a:rPr>
                        <a:t> Entrée de la Chine à l’OMC en 2001</a:t>
                      </a:r>
                      <a:r>
                        <a:rPr lang="fr-FR" sz="900" i="0" u="none" kern="1200" dirty="0">
                          <a:solidFill>
                            <a:schemeClr val="tx2"/>
                          </a:solidFill>
                          <a:effectLst/>
                          <a:latin typeface="+mn-lt"/>
                          <a:ea typeface="+mn-ea"/>
                          <a:cs typeface="+mn-cs"/>
                        </a:rPr>
                        <a:t> : </a:t>
                      </a:r>
                      <a:r>
                        <a:rPr lang="fr-FR" sz="900" kern="1200" dirty="0">
                          <a:solidFill>
                            <a:schemeClr val="tx2"/>
                          </a:solidFill>
                          <a:effectLst/>
                          <a:latin typeface="+mn-lt"/>
                          <a:ea typeface="+mn-ea"/>
                          <a:cs typeface="+mn-cs"/>
                        </a:rPr>
                        <a:t>intégration dans l’ordre économique mondial. </a:t>
                      </a:r>
                      <a:endParaRPr lang="fr-FR" sz="900" dirty="0">
                        <a:solidFill>
                          <a:schemeClr val="tx2"/>
                        </a:solidFill>
                      </a:endParaRPr>
                    </a:p>
                    <a:p>
                      <a:r>
                        <a:rPr lang="fr-FR" sz="900" dirty="0">
                          <a:solidFill>
                            <a:schemeClr val="tx2"/>
                          </a:solidFill>
                        </a:rPr>
                        <a:t>Transformation du territoire grâce aux investissements de l’étranger (DIT) et de l’Etat chinois mais accroissement des inégalités, de la corruption et des tensions. </a:t>
                      </a:r>
                    </a:p>
                    <a:p>
                      <a:r>
                        <a:rPr lang="fr-FR" sz="900" dirty="0">
                          <a:solidFill>
                            <a:schemeClr val="tx2"/>
                          </a:solidFill>
                        </a:rPr>
                        <a:t>Un système parfois qualifié de « </a:t>
                      </a:r>
                      <a:r>
                        <a:rPr lang="fr-FR" sz="900" b="1" dirty="0">
                          <a:solidFill>
                            <a:schemeClr val="tx2"/>
                          </a:solidFill>
                        </a:rPr>
                        <a:t>capitalisme d’Etat </a:t>
                      </a:r>
                      <a:r>
                        <a:rPr lang="fr-FR" sz="900" dirty="0">
                          <a:solidFill>
                            <a:schemeClr val="tx2"/>
                          </a:solidFill>
                        </a:rPr>
                        <a:t>» tant la présence de l’Etat est forte et où les frontières public-privé sont brouillées. </a:t>
                      </a:r>
                    </a:p>
                  </a:txBody>
                  <a:tcPr>
                    <a:solidFill>
                      <a:schemeClr val="bg1"/>
                    </a:solidFill>
                  </a:tcPr>
                </a:tc>
                <a:extLst>
                  <a:ext uri="{0D108BD9-81ED-4DB2-BD59-A6C34878D82A}">
                    <a16:rowId xmlns="" xmlns:a16="http://schemas.microsoft.com/office/drawing/2014/main" val="1506628416"/>
                  </a:ext>
                </a:extLst>
              </a:tr>
              <a:tr h="678174">
                <a:tc>
                  <a:txBody>
                    <a:bodyPr/>
                    <a:lstStyle/>
                    <a:p>
                      <a:r>
                        <a:rPr lang="fr-FR" sz="800" b="1" dirty="0">
                          <a:solidFill>
                            <a:schemeClr val="tx2"/>
                          </a:solidFill>
                        </a:rPr>
                        <a:t>Portée </a:t>
                      </a:r>
                    </a:p>
                  </a:txBody>
                  <a:tcPr>
                    <a:solidFill>
                      <a:schemeClr val="bg2"/>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900" b="0" i="0" u="none" strike="noStrike" kern="1200" dirty="0">
                          <a:solidFill>
                            <a:srgbClr val="FF0000"/>
                          </a:solidFill>
                          <a:effectLst/>
                          <a:latin typeface="+mn-lt"/>
                          <a:ea typeface="+mn-ea"/>
                          <a:cs typeface="+mn-cs"/>
                        </a:rPr>
                        <a:t>Des idées qui après 1989 deviennent le crédo des organisations internationales (une révolution dans la manière d’appréhender les affaires économiques) : OMC, FMI… mais un modèle remis en cause par les inégalités qu’il engendre.</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FF0000"/>
                          </a:solidFill>
                          <a:effectLst/>
                          <a:latin typeface="+mn-lt"/>
                          <a:ea typeface="+mn-ea"/>
                          <a:cs typeface="+mn-cs"/>
                        </a:rPr>
                        <a:t>- Se présente aujourd’hui comme un modèle « alternatif » au modèle libéral américain. </a:t>
                      </a:r>
                    </a:p>
                  </a:txBody>
                  <a:tcPr>
                    <a:solidFill>
                      <a:schemeClr val="bg1"/>
                    </a:solidFill>
                  </a:tcPr>
                </a:tc>
                <a:extLst>
                  <a:ext uri="{0D108BD9-81ED-4DB2-BD59-A6C34878D82A}">
                    <a16:rowId xmlns="" xmlns:a16="http://schemas.microsoft.com/office/drawing/2014/main" val="919852940"/>
                  </a:ext>
                </a:extLst>
              </a:tr>
            </a:tbl>
          </a:graphicData>
        </a:graphic>
      </p:graphicFrame>
      <p:sp>
        <p:nvSpPr>
          <p:cNvPr id="3" name="ZoneTexte 2">
            <a:extLst>
              <a:ext uri="{FF2B5EF4-FFF2-40B4-BE49-F238E27FC236}">
                <a16:creationId xmlns="" xmlns:a16="http://schemas.microsoft.com/office/drawing/2014/main" id="{64380365-B0EC-1B4D-8071-2A55359B2EBD}"/>
              </a:ext>
            </a:extLst>
          </p:cNvPr>
          <p:cNvSpPr txBox="1"/>
          <p:nvPr/>
        </p:nvSpPr>
        <p:spPr>
          <a:xfrm>
            <a:off x="4517173" y="5949280"/>
            <a:ext cx="4644008" cy="846386"/>
          </a:xfrm>
          <a:prstGeom prst="rect">
            <a:avLst/>
          </a:prstGeom>
          <a:noFill/>
        </p:spPr>
        <p:txBody>
          <a:bodyPr wrap="square" rtlCol="0">
            <a:spAutoFit/>
          </a:bodyPr>
          <a:lstStyle/>
          <a:p>
            <a:r>
              <a:rPr lang="fr-FR" sz="700" u="sng" dirty="0">
                <a:solidFill>
                  <a:schemeClr val="tx2"/>
                </a:solidFill>
              </a:rPr>
              <a:t>Sources : </a:t>
            </a:r>
          </a:p>
          <a:p>
            <a:pPr marL="171450" indent="-171450">
              <a:buFontTx/>
              <a:buChar char="-"/>
            </a:pPr>
            <a:r>
              <a:rPr lang="fr-FR" sz="700" dirty="0">
                <a:solidFill>
                  <a:schemeClr val="tx2"/>
                </a:solidFill>
              </a:rPr>
              <a:t>F. Coste</a:t>
            </a:r>
            <a:r>
              <a:rPr lang="fr-FR" sz="700" i="1" dirty="0">
                <a:solidFill>
                  <a:schemeClr val="tx2"/>
                </a:solidFill>
              </a:rPr>
              <a:t>, Reagan, </a:t>
            </a:r>
            <a:r>
              <a:rPr lang="fr-FR" sz="700" dirty="0">
                <a:solidFill>
                  <a:schemeClr val="tx2"/>
                </a:solidFill>
              </a:rPr>
              <a:t>Fayard.</a:t>
            </a:r>
          </a:p>
          <a:p>
            <a:pPr marL="171450" indent="-171450">
              <a:buFontTx/>
              <a:buChar char="-"/>
            </a:pPr>
            <a:r>
              <a:rPr lang="fr-FR" sz="700" dirty="0">
                <a:solidFill>
                  <a:schemeClr val="tx2"/>
                </a:solidFill>
              </a:rPr>
              <a:t>Marie-Claire Bergère, </a:t>
            </a:r>
            <a:r>
              <a:rPr lang="fr-FR" sz="700" i="1" dirty="0">
                <a:solidFill>
                  <a:schemeClr val="tx2"/>
                </a:solidFill>
              </a:rPr>
              <a:t>Chine: le nouveau capitalisme d'État</a:t>
            </a:r>
            <a:r>
              <a:rPr lang="fr-FR" sz="700" dirty="0">
                <a:solidFill>
                  <a:schemeClr val="tx2"/>
                </a:solidFill>
              </a:rPr>
              <a:t>, Paris, Fayard, 2013 et </a:t>
            </a:r>
            <a:r>
              <a:rPr lang="fr-FR" sz="700" i="1" dirty="0">
                <a:solidFill>
                  <a:schemeClr val="tx2"/>
                </a:solidFill>
              </a:rPr>
              <a:t>capitalismes et capitalistes en Chine</a:t>
            </a:r>
            <a:r>
              <a:rPr lang="fr-FR" sz="700" dirty="0">
                <a:solidFill>
                  <a:schemeClr val="tx2"/>
                </a:solidFill>
              </a:rPr>
              <a:t>, Perrin, 2007.</a:t>
            </a:r>
          </a:p>
          <a:p>
            <a:pPr marL="171450" indent="-171450">
              <a:buFontTx/>
              <a:buChar char="-"/>
            </a:pPr>
            <a:r>
              <a:rPr lang="fr-FR" sz="700" dirty="0">
                <a:solidFill>
                  <a:schemeClr val="tx2"/>
                </a:solidFill>
              </a:rPr>
              <a:t>France culture, Entendez-vous l’éco ?, « le socialisme à l’épreuve du marché », 2019 </a:t>
            </a:r>
            <a:r>
              <a:rPr lang="fr-FR" sz="700" dirty="0">
                <a:solidFill>
                  <a:schemeClr val="tx2"/>
                </a:solidFill>
                <a:hlinkClick r:id="rId2"/>
              </a:rPr>
              <a:t>https://www.franceculture.fr/emissions/entendez-vous-leco/chine-la-marche-de-lempire-34-le-socialisme-a-lepreuve-du-marche</a:t>
            </a:r>
            <a:r>
              <a:rPr lang="fr-FR" sz="700" dirty="0">
                <a:solidFill>
                  <a:schemeClr val="tx2"/>
                </a:solidFill>
              </a:rPr>
              <a:t> </a:t>
            </a:r>
          </a:p>
        </p:txBody>
      </p:sp>
    </p:spTree>
    <p:extLst>
      <p:ext uri="{BB962C8B-B14F-4D97-AF65-F5344CB8AC3E}">
        <p14:creationId xmlns:p14="http://schemas.microsoft.com/office/powerpoint/2010/main" val="3474318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089E0D2E-2045-FB4B-A41C-4B430316A8B7}"/>
              </a:ext>
            </a:extLst>
          </p:cNvPr>
          <p:cNvSpPr>
            <a:spLocks noGrp="1"/>
          </p:cNvSpPr>
          <p:nvPr>
            <p:ph type="title"/>
          </p:nvPr>
        </p:nvSpPr>
        <p:spPr>
          <a:xfrm>
            <a:off x="457200" y="338328"/>
            <a:ext cx="8229600" cy="714408"/>
          </a:xfrm>
        </p:spPr>
        <p:txBody>
          <a:bodyPr>
            <a:noAutofit/>
          </a:bodyPr>
          <a:lstStyle/>
          <a:p>
            <a:r>
              <a:rPr lang="fr-FR" sz="2400" i="1" dirty="0"/>
              <a:t>La fin de l’Apartheid </a:t>
            </a:r>
            <a:r>
              <a:rPr lang="fr-FR" sz="2400" dirty="0"/>
              <a:t>en Afrique du Sud </a:t>
            </a:r>
            <a:r>
              <a:rPr lang="fr-FR" sz="2400" i="1" dirty="0"/>
              <a:t>: </a:t>
            </a:r>
            <a:r>
              <a:rPr lang="fr-FR" sz="2400" dirty="0"/>
              <a:t>l’étude un processus mêlant national/ international ; temps long/temps court</a:t>
            </a:r>
          </a:p>
        </p:txBody>
      </p:sp>
      <p:sp>
        <p:nvSpPr>
          <p:cNvPr id="7" name="Rectangle 6">
            <a:extLst>
              <a:ext uri="{FF2B5EF4-FFF2-40B4-BE49-F238E27FC236}">
                <a16:creationId xmlns="" xmlns:a16="http://schemas.microsoft.com/office/drawing/2014/main" id="{0EBF513B-C555-4044-9679-7B4E468DE7B3}"/>
              </a:ext>
            </a:extLst>
          </p:cNvPr>
          <p:cNvSpPr/>
          <p:nvPr/>
        </p:nvSpPr>
        <p:spPr>
          <a:xfrm>
            <a:off x="193857" y="1122590"/>
            <a:ext cx="4212468" cy="3939540"/>
          </a:xfrm>
          <a:prstGeom prst="rect">
            <a:avLst/>
          </a:prstGeom>
        </p:spPr>
        <p:txBody>
          <a:bodyPr wrap="square">
            <a:spAutoFit/>
          </a:bodyPr>
          <a:lstStyle/>
          <a:p>
            <a:r>
              <a:rPr lang="fr-FR" sz="1000" b="1" i="1" dirty="0">
                <a:solidFill>
                  <a:schemeClr val="tx2"/>
                </a:solidFill>
              </a:rPr>
              <a:t>Qu’est-ce que l’Apartheid ? (« séparation » </a:t>
            </a:r>
            <a:r>
              <a:rPr lang="fr-FR" sz="1000" b="1" dirty="0">
                <a:solidFill>
                  <a:schemeClr val="tx2"/>
                </a:solidFill>
              </a:rPr>
              <a:t>en afrikaans</a:t>
            </a:r>
            <a:r>
              <a:rPr lang="fr-FR" sz="1000" b="1" i="1" dirty="0">
                <a:solidFill>
                  <a:schemeClr val="tx2"/>
                </a:solidFill>
              </a:rPr>
              <a:t>) : </a:t>
            </a:r>
            <a:r>
              <a:rPr lang="fr-FR" sz="1000" b="1" dirty="0">
                <a:solidFill>
                  <a:schemeClr val="tx2"/>
                </a:solidFill>
              </a:rPr>
              <a:t>un ensemble complexe de lois (</a:t>
            </a:r>
            <a:r>
              <a:rPr lang="fr-FR" sz="1000" b="1" u="sng" dirty="0">
                <a:solidFill>
                  <a:schemeClr val="tx2"/>
                </a:solidFill>
              </a:rPr>
              <a:t>corpus juridique</a:t>
            </a:r>
            <a:r>
              <a:rPr lang="fr-FR" sz="1000" b="1" dirty="0">
                <a:solidFill>
                  <a:schemeClr val="tx2"/>
                </a:solidFill>
              </a:rPr>
              <a:t>) qui entendent séparer les Blancs des Noirs et assurer la domination politique et économique de la minorité blanche sur le reste de la population. </a:t>
            </a:r>
            <a:endParaRPr lang="fr-FR" sz="1000" dirty="0">
              <a:solidFill>
                <a:schemeClr val="tx2"/>
              </a:solidFill>
            </a:endParaRPr>
          </a:p>
          <a:p>
            <a:r>
              <a:rPr lang="fr-FR" sz="700" dirty="0">
                <a:solidFill>
                  <a:schemeClr val="tx2"/>
                </a:solidFill>
              </a:rPr>
              <a:t>- S’inscrit dans une longue histoire qui prend racine dans la colonisation ou plus précisément dans l’alliance entre Britanniques et Afrikaners (descendants des premiers colons du XVII</a:t>
            </a:r>
            <a:r>
              <a:rPr lang="fr-FR" sz="700" baseline="30000" dirty="0">
                <a:solidFill>
                  <a:schemeClr val="tx2"/>
                </a:solidFill>
              </a:rPr>
              <a:t>e</a:t>
            </a:r>
            <a:r>
              <a:rPr lang="fr-FR" sz="700" dirty="0">
                <a:solidFill>
                  <a:schemeClr val="tx2"/>
                </a:solidFill>
              </a:rPr>
              <a:t> siècle) : un moyen pour les Britanniques d’affirmer leur autorité et de se prémunir contre le mécontentement des Afrikaners (qui composent la population blanche) : ségrégation raciale des populations noires dans des réserves, contrôle des déplacements de population entre les centres d’habitats noirs et les espaces industrialisés : Institutionnalisation au début du XX</a:t>
            </a:r>
            <a:r>
              <a:rPr lang="fr-FR" sz="700" baseline="30000" dirty="0">
                <a:solidFill>
                  <a:schemeClr val="tx2"/>
                </a:solidFill>
              </a:rPr>
              <a:t>e</a:t>
            </a:r>
            <a:r>
              <a:rPr lang="fr-FR" sz="700" dirty="0">
                <a:solidFill>
                  <a:schemeClr val="tx2"/>
                </a:solidFill>
              </a:rPr>
              <a:t> siècle avec en 1913 le </a:t>
            </a:r>
            <a:r>
              <a:rPr lang="fr-FR" sz="700" b="1" i="1" dirty="0">
                <a:solidFill>
                  <a:schemeClr val="tx2"/>
                </a:solidFill>
              </a:rPr>
              <a:t>Native Land </a:t>
            </a:r>
            <a:r>
              <a:rPr lang="fr-FR" sz="700" b="1" i="1" dirty="0" err="1">
                <a:solidFill>
                  <a:schemeClr val="tx2"/>
                </a:solidFill>
              </a:rPr>
              <a:t>Act</a:t>
            </a:r>
            <a:r>
              <a:rPr lang="fr-FR" sz="700" b="1" i="1" dirty="0">
                <a:solidFill>
                  <a:schemeClr val="tx2"/>
                </a:solidFill>
              </a:rPr>
              <a:t> </a:t>
            </a:r>
            <a:r>
              <a:rPr lang="fr-FR" sz="700" dirty="0">
                <a:solidFill>
                  <a:schemeClr val="tx2"/>
                </a:solidFill>
              </a:rPr>
              <a:t>qui limite le droit de propriété des noirs à  7,5 %du territoire (réserves). Les fermiers noirs des zones blanches perdent le droit à la propriété. Les noirs doivent vivre à l’écart des villes (townships).</a:t>
            </a:r>
            <a:endParaRPr lang="fr-FR" sz="1000" dirty="0">
              <a:solidFill>
                <a:schemeClr val="tx2"/>
              </a:solidFill>
            </a:endParaRPr>
          </a:p>
          <a:p>
            <a:endParaRPr lang="fr-FR" sz="1000" dirty="0">
              <a:solidFill>
                <a:schemeClr val="tx2"/>
              </a:solidFill>
            </a:endParaRPr>
          </a:p>
          <a:p>
            <a:r>
              <a:rPr lang="fr-FR" sz="900" dirty="0">
                <a:solidFill>
                  <a:schemeClr val="tx2"/>
                </a:solidFill>
              </a:rPr>
              <a:t>Ce processus de ségrégation prépare l’institutionnalisation de l’apartheid pendant la période 1948-1959,  </a:t>
            </a:r>
            <a:r>
              <a:rPr lang="fr-FR" sz="900" b="1" dirty="0">
                <a:solidFill>
                  <a:schemeClr val="tx2"/>
                </a:solidFill>
              </a:rPr>
              <a:t>appelée « la suprématie blanche » ou </a:t>
            </a:r>
            <a:r>
              <a:rPr lang="fr-FR" sz="900" b="1" dirty="0" err="1">
                <a:solidFill>
                  <a:schemeClr val="tx2"/>
                </a:solidFill>
              </a:rPr>
              <a:t>Baaskap</a:t>
            </a:r>
            <a:r>
              <a:rPr lang="fr-FR" sz="900" b="1" dirty="0">
                <a:solidFill>
                  <a:schemeClr val="tx2"/>
                </a:solidFill>
              </a:rPr>
              <a:t>. </a:t>
            </a:r>
            <a:endParaRPr lang="fr-FR" sz="900" dirty="0">
              <a:solidFill>
                <a:schemeClr val="tx2"/>
              </a:solidFill>
            </a:endParaRPr>
          </a:p>
          <a:p>
            <a:pPr marL="171450" indent="-171450">
              <a:buFont typeface="Arial" panose="020B0604020202020204" pitchFamily="34" charset="0"/>
              <a:buChar char="•"/>
            </a:pPr>
            <a:r>
              <a:rPr lang="fr-FR" sz="900" dirty="0">
                <a:solidFill>
                  <a:schemeClr val="tx2"/>
                </a:solidFill>
              </a:rPr>
              <a:t>1948 : Naissance de l’</a:t>
            </a:r>
            <a:r>
              <a:rPr lang="fr-FR" sz="900" i="1" dirty="0">
                <a:solidFill>
                  <a:schemeClr val="tx2"/>
                </a:solidFill>
              </a:rPr>
              <a:t>Apartheid</a:t>
            </a:r>
            <a:r>
              <a:rPr lang="fr-FR" sz="900" dirty="0">
                <a:solidFill>
                  <a:schemeClr val="tx2"/>
                </a:solidFill>
              </a:rPr>
              <a:t> avec la victoire de Daniel François Malan, chef d’un parti ultranationaliste, le Parti national réunifié.</a:t>
            </a:r>
          </a:p>
          <a:p>
            <a:pPr marL="171450" indent="-171450">
              <a:buFont typeface="Arial" panose="020B0604020202020204" pitchFamily="34" charset="0"/>
              <a:buChar char="•"/>
            </a:pPr>
            <a:r>
              <a:rPr lang="fr-FR" sz="900" dirty="0">
                <a:solidFill>
                  <a:schemeClr val="tx2"/>
                </a:solidFill>
              </a:rPr>
              <a:t>1949 : premières lois de l’</a:t>
            </a:r>
            <a:r>
              <a:rPr lang="fr-FR" sz="900" i="1" dirty="0">
                <a:solidFill>
                  <a:schemeClr val="tx2"/>
                </a:solidFill>
              </a:rPr>
              <a:t>Apartheid</a:t>
            </a:r>
            <a:r>
              <a:rPr lang="fr-FR" sz="900" dirty="0">
                <a:solidFill>
                  <a:schemeClr val="tx2"/>
                </a:solidFill>
              </a:rPr>
              <a:t> (la première loi porte sur l’interdiction des mariages mixtes, une autre interdit les relations sexuelles entre les groupes raciaux… : 148 lois sont votées jusqu’en 1971).</a:t>
            </a:r>
          </a:p>
          <a:p>
            <a:pPr marL="171450" indent="-171450">
              <a:buFont typeface="Arial" panose="020B0604020202020204" pitchFamily="34" charset="0"/>
              <a:buChar char="•"/>
            </a:pPr>
            <a:r>
              <a:rPr lang="fr-FR" sz="900" dirty="0">
                <a:solidFill>
                  <a:schemeClr val="tx2"/>
                </a:solidFill>
              </a:rPr>
              <a:t>1950 : </a:t>
            </a:r>
            <a:r>
              <a:rPr lang="fr-FR" sz="900" i="1" dirty="0">
                <a:solidFill>
                  <a:schemeClr val="tx2"/>
                </a:solidFill>
              </a:rPr>
              <a:t>Population Registration </a:t>
            </a:r>
            <a:r>
              <a:rPr lang="fr-FR" sz="900" i="1" dirty="0" err="1">
                <a:solidFill>
                  <a:schemeClr val="tx2"/>
                </a:solidFill>
              </a:rPr>
              <a:t>Act</a:t>
            </a:r>
            <a:r>
              <a:rPr lang="fr-FR" sz="900" i="1" dirty="0">
                <a:solidFill>
                  <a:schemeClr val="tx2"/>
                </a:solidFill>
              </a:rPr>
              <a:t> </a:t>
            </a:r>
            <a:r>
              <a:rPr lang="fr-FR" sz="900" dirty="0">
                <a:solidFill>
                  <a:schemeClr val="tx2"/>
                </a:solidFill>
              </a:rPr>
              <a:t>qui enregistre racialement la population (3 catégories initialement : « Blancs », « Natifs », « personnes de couleur ») ; le lieu de résidence est défini en fonction du groupe racial :  intensification de la politique des townships.</a:t>
            </a:r>
          </a:p>
          <a:p>
            <a:pPr marL="171450" indent="-171450">
              <a:buFont typeface="Arial" panose="020B0604020202020204" pitchFamily="34" charset="0"/>
              <a:buChar char="•"/>
            </a:pPr>
            <a:r>
              <a:rPr lang="fr-FR" sz="900" dirty="0">
                <a:solidFill>
                  <a:schemeClr val="tx2"/>
                </a:solidFill>
              </a:rPr>
              <a:t>1951 : loi sur les </a:t>
            </a:r>
            <a:r>
              <a:rPr lang="fr-FR" sz="900" i="1" dirty="0" err="1">
                <a:solidFill>
                  <a:schemeClr val="tx2"/>
                </a:solidFill>
              </a:rPr>
              <a:t>pass</a:t>
            </a:r>
            <a:r>
              <a:rPr lang="fr-FR" sz="900" i="1" dirty="0">
                <a:solidFill>
                  <a:schemeClr val="tx2"/>
                </a:solidFill>
              </a:rPr>
              <a:t> </a:t>
            </a:r>
            <a:r>
              <a:rPr lang="fr-FR" sz="900" dirty="0">
                <a:solidFill>
                  <a:schemeClr val="tx2"/>
                </a:solidFill>
              </a:rPr>
              <a:t>(autorisations de déplacement)</a:t>
            </a:r>
          </a:p>
          <a:p>
            <a:pPr marL="171450" lvl="0" indent="-171450">
              <a:buFont typeface="Arial" panose="020B0604020202020204" pitchFamily="34" charset="0"/>
              <a:buChar char="•"/>
              <a:defRPr/>
            </a:pPr>
            <a:r>
              <a:rPr lang="fr-FR" sz="900" dirty="0">
                <a:solidFill>
                  <a:schemeClr val="tx2"/>
                </a:solidFill>
              </a:rPr>
              <a:t>1953 : lois sur </a:t>
            </a:r>
            <a:r>
              <a:rPr lang="fr-FR" sz="900" i="1" dirty="0">
                <a:solidFill>
                  <a:schemeClr val="tx2"/>
                </a:solidFill>
              </a:rPr>
              <a:t>la séparation des équipements publics</a:t>
            </a:r>
            <a:r>
              <a:rPr lang="fr-FR" sz="900" dirty="0">
                <a:solidFill>
                  <a:schemeClr val="tx2"/>
                </a:solidFill>
              </a:rPr>
              <a:t> (ségrégation urbaine: bancs, ascenseurs, bureaux de postes, cimetières…) encore appelé l’</a:t>
            </a:r>
            <a:r>
              <a:rPr lang="fr-FR" sz="900" i="1" dirty="0">
                <a:solidFill>
                  <a:schemeClr val="tx2"/>
                </a:solidFill>
              </a:rPr>
              <a:t>Apartheid</a:t>
            </a:r>
            <a:r>
              <a:rPr lang="fr-FR" sz="900" dirty="0">
                <a:solidFill>
                  <a:schemeClr val="tx2"/>
                </a:solidFill>
              </a:rPr>
              <a:t> </a:t>
            </a:r>
            <a:r>
              <a:rPr lang="fr-FR" sz="900" i="1" dirty="0">
                <a:solidFill>
                  <a:schemeClr val="tx2"/>
                </a:solidFill>
              </a:rPr>
              <a:t>mesquin.</a:t>
            </a:r>
            <a:endParaRPr lang="fr-FR" sz="900" dirty="0">
              <a:solidFill>
                <a:schemeClr val="tx2"/>
              </a:solidFill>
            </a:endParaRPr>
          </a:p>
          <a:p>
            <a:pPr marL="171450" lvl="0" indent="-171450">
              <a:buFont typeface="Arial" panose="020B0604020202020204" pitchFamily="34" charset="0"/>
              <a:buChar char="•"/>
              <a:defRPr/>
            </a:pPr>
            <a:r>
              <a:rPr lang="fr-FR" sz="900" dirty="0">
                <a:solidFill>
                  <a:schemeClr val="tx2"/>
                </a:solidFill>
              </a:rPr>
              <a:t>1958 : création des Bantoustans qui deviennent des enclaves autonomes.</a:t>
            </a:r>
          </a:p>
        </p:txBody>
      </p:sp>
      <p:sp>
        <p:nvSpPr>
          <p:cNvPr id="4" name="Rectangle 3">
            <a:extLst>
              <a:ext uri="{FF2B5EF4-FFF2-40B4-BE49-F238E27FC236}">
                <a16:creationId xmlns="" xmlns:a16="http://schemas.microsoft.com/office/drawing/2014/main" id="{FD1EB514-6963-B149-A283-F7079AE41B04}"/>
              </a:ext>
            </a:extLst>
          </p:cNvPr>
          <p:cNvSpPr/>
          <p:nvPr/>
        </p:nvSpPr>
        <p:spPr>
          <a:xfrm>
            <a:off x="50095" y="5144070"/>
            <a:ext cx="4499992" cy="1323439"/>
          </a:xfrm>
          <a:prstGeom prst="rect">
            <a:avLst/>
          </a:prstGeom>
          <a:solidFill>
            <a:schemeClr val="accent6">
              <a:lumMod val="20000"/>
              <a:lumOff val="80000"/>
            </a:schemeClr>
          </a:solidFill>
        </p:spPr>
        <p:txBody>
          <a:bodyPr wrap="square">
            <a:spAutoFit/>
          </a:bodyPr>
          <a:lstStyle/>
          <a:p>
            <a:r>
              <a:rPr lang="fr-FR" sz="1000" dirty="0">
                <a:solidFill>
                  <a:schemeClr val="tx2"/>
                </a:solidFill>
              </a:rPr>
              <a:t>S’inscrit dans le cadre d’un « </a:t>
            </a:r>
            <a:r>
              <a:rPr lang="fr-FR" sz="1000" b="1" i="1" dirty="0">
                <a:solidFill>
                  <a:schemeClr val="tx2"/>
                </a:solidFill>
              </a:rPr>
              <a:t>système totalitaire » (</a:t>
            </a:r>
            <a:r>
              <a:rPr lang="fr-FR" sz="1000" b="1" dirty="0">
                <a:solidFill>
                  <a:schemeClr val="tx2"/>
                </a:solidFill>
              </a:rPr>
              <a:t>F-X </a:t>
            </a:r>
            <a:r>
              <a:rPr lang="fr-FR" sz="1000" b="1" dirty="0" err="1">
                <a:solidFill>
                  <a:schemeClr val="tx2"/>
                </a:solidFill>
              </a:rPr>
              <a:t>Fauvelle</a:t>
            </a:r>
            <a:r>
              <a:rPr lang="fr-FR" sz="1000" b="1" i="1" dirty="0">
                <a:solidFill>
                  <a:schemeClr val="tx2"/>
                </a:solidFill>
              </a:rPr>
              <a:t>) </a:t>
            </a:r>
            <a:r>
              <a:rPr lang="fr-FR" sz="1000" dirty="0">
                <a:solidFill>
                  <a:schemeClr val="tx2"/>
                </a:solidFill>
              </a:rPr>
              <a:t>: </a:t>
            </a:r>
          </a:p>
          <a:p>
            <a:pPr marL="171450" indent="-171450">
              <a:buFont typeface="Arial" panose="020B0604020202020204" pitchFamily="34" charset="0"/>
              <a:buChar char="•"/>
            </a:pPr>
            <a:r>
              <a:rPr lang="fr-FR" sz="1000" dirty="0">
                <a:solidFill>
                  <a:schemeClr val="tx2"/>
                </a:solidFill>
              </a:rPr>
              <a:t>1950 : interdiction du parti communiste ou tout mouvement qui entend promouvoir un changement politique. L’ANC est interdite en 1960. </a:t>
            </a:r>
          </a:p>
          <a:p>
            <a:pPr marL="171450" indent="-171450">
              <a:buFont typeface="Arial" panose="020B0604020202020204" pitchFamily="34" charset="0"/>
              <a:buChar char="•"/>
            </a:pPr>
            <a:r>
              <a:rPr lang="fr-FR" sz="1000" dirty="0">
                <a:solidFill>
                  <a:schemeClr val="tx2"/>
                </a:solidFill>
              </a:rPr>
              <a:t>Recours à l’état d’urgence.</a:t>
            </a:r>
          </a:p>
          <a:p>
            <a:pPr marL="171450" indent="-171450">
              <a:buFont typeface="Arial" panose="020B0604020202020204" pitchFamily="34" charset="0"/>
              <a:buChar char="•"/>
            </a:pPr>
            <a:r>
              <a:rPr lang="fr-FR" sz="1000" dirty="0">
                <a:solidFill>
                  <a:schemeClr val="tx2"/>
                </a:solidFill>
              </a:rPr>
              <a:t>1967 : loi sur « le terrorisme » qui permet d’arrêter tout individu suspect, recours à des assassinats politiques.</a:t>
            </a:r>
          </a:p>
          <a:p>
            <a:pPr marL="171450" indent="-171450">
              <a:buFont typeface="Arial" panose="020B0604020202020204" pitchFamily="34" charset="0"/>
              <a:buChar char="•"/>
            </a:pPr>
            <a:r>
              <a:rPr lang="fr-FR" sz="1000" dirty="0">
                <a:solidFill>
                  <a:schemeClr val="tx2"/>
                </a:solidFill>
              </a:rPr>
              <a:t>Des massacres (1960, 1976), des procès (dits de </a:t>
            </a:r>
            <a:r>
              <a:rPr lang="fr-FR" sz="1000" dirty="0" err="1">
                <a:solidFill>
                  <a:schemeClr val="tx2"/>
                </a:solidFill>
              </a:rPr>
              <a:t>Rivonia</a:t>
            </a:r>
            <a:r>
              <a:rPr lang="fr-FR" sz="1000" dirty="0">
                <a:solidFill>
                  <a:schemeClr val="tx2"/>
                </a:solidFill>
              </a:rPr>
              <a:t> en 1963-1964), emprisonnement des opposants politiques.</a:t>
            </a:r>
          </a:p>
        </p:txBody>
      </p:sp>
      <p:cxnSp>
        <p:nvCxnSpPr>
          <p:cNvPr id="9" name="Connecteur droit avec flèche 8">
            <a:extLst>
              <a:ext uri="{FF2B5EF4-FFF2-40B4-BE49-F238E27FC236}">
                <a16:creationId xmlns="" xmlns:a16="http://schemas.microsoft.com/office/drawing/2014/main" id="{383C8896-99A9-4243-9FA4-36854A5CDDEA}"/>
              </a:ext>
            </a:extLst>
          </p:cNvPr>
          <p:cNvCxnSpPr/>
          <p:nvPr/>
        </p:nvCxnSpPr>
        <p:spPr>
          <a:xfrm>
            <a:off x="4473726" y="3789040"/>
            <a:ext cx="864096" cy="0"/>
          </a:xfrm>
          <a:prstGeom prst="straightConnector1">
            <a:avLst/>
          </a:prstGeom>
          <a:ln w="5715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0" name="ZoneTexte 9">
            <a:extLst>
              <a:ext uri="{FF2B5EF4-FFF2-40B4-BE49-F238E27FC236}">
                <a16:creationId xmlns="" xmlns:a16="http://schemas.microsoft.com/office/drawing/2014/main" id="{ACEB1626-E8ED-A341-9AED-706C66E0F134}"/>
              </a:ext>
            </a:extLst>
          </p:cNvPr>
          <p:cNvSpPr txBox="1"/>
          <p:nvPr/>
        </p:nvSpPr>
        <p:spPr>
          <a:xfrm>
            <a:off x="5337822" y="2586493"/>
            <a:ext cx="3652149" cy="2800767"/>
          </a:xfrm>
          <a:prstGeom prst="rect">
            <a:avLst/>
          </a:prstGeom>
          <a:solidFill>
            <a:schemeClr val="accent4"/>
          </a:solidFill>
        </p:spPr>
        <p:txBody>
          <a:bodyPr wrap="square" rtlCol="0">
            <a:spAutoFit/>
          </a:bodyPr>
          <a:lstStyle/>
          <a:p>
            <a:r>
              <a:rPr lang="fr-FR" sz="1100" dirty="0">
                <a:solidFill>
                  <a:srgbClr val="FF0000"/>
                </a:solidFill>
              </a:rPr>
              <a:t>S’inscrit dans un </a:t>
            </a:r>
            <a:r>
              <a:rPr lang="fr-FR" sz="1100" u="sng" dirty="0">
                <a:solidFill>
                  <a:srgbClr val="FF0000"/>
                </a:solidFill>
              </a:rPr>
              <a:t>long</a:t>
            </a:r>
            <a:r>
              <a:rPr lang="fr-FR" sz="1100" dirty="0">
                <a:solidFill>
                  <a:srgbClr val="FF0000"/>
                </a:solidFill>
              </a:rPr>
              <a:t> processus de ségrégation raciale.</a:t>
            </a:r>
          </a:p>
          <a:p>
            <a:endParaRPr lang="fr-FR" sz="1100" u="sng" dirty="0">
              <a:solidFill>
                <a:srgbClr val="FF0000"/>
              </a:solidFill>
            </a:endParaRPr>
          </a:p>
          <a:p>
            <a:r>
              <a:rPr lang="fr-FR" sz="1100" u="sng" dirty="0">
                <a:solidFill>
                  <a:srgbClr val="FF0000"/>
                </a:solidFill>
              </a:rPr>
              <a:t>Trois</a:t>
            </a:r>
            <a:r>
              <a:rPr lang="fr-FR" sz="1100" dirty="0">
                <a:solidFill>
                  <a:srgbClr val="FF0000"/>
                </a:solidFill>
              </a:rPr>
              <a:t> composantes dans l’Apartheid </a:t>
            </a:r>
            <a:r>
              <a:rPr lang="fr-FR" sz="1100" dirty="0">
                <a:solidFill>
                  <a:schemeClr val="tx2"/>
                </a:solidFill>
              </a:rPr>
              <a:t>:</a:t>
            </a:r>
          </a:p>
          <a:p>
            <a:pPr marL="285750" indent="-285750">
              <a:buFontTx/>
              <a:buChar char="-"/>
            </a:pPr>
            <a:r>
              <a:rPr lang="fr-FR" sz="1100" dirty="0">
                <a:solidFill>
                  <a:schemeClr val="tx2"/>
                </a:solidFill>
              </a:rPr>
              <a:t>Apartheid,</a:t>
            </a:r>
          </a:p>
          <a:p>
            <a:pPr marL="285750" indent="-285750">
              <a:buFontTx/>
              <a:buChar char="-"/>
            </a:pPr>
            <a:r>
              <a:rPr lang="fr-FR" sz="1100" dirty="0">
                <a:solidFill>
                  <a:schemeClr val="tx2"/>
                </a:solidFill>
              </a:rPr>
              <a:t>Apartheid urbain,</a:t>
            </a:r>
          </a:p>
          <a:p>
            <a:pPr marL="285750" indent="-285750">
              <a:buFontTx/>
              <a:buChar char="-"/>
            </a:pPr>
            <a:r>
              <a:rPr lang="fr-FR" sz="1100" dirty="0">
                <a:solidFill>
                  <a:schemeClr val="tx2"/>
                </a:solidFill>
              </a:rPr>
              <a:t>« Grand Apartheid » : les </a:t>
            </a:r>
            <a:r>
              <a:rPr lang="fr-FR" sz="1100" i="1" dirty="0">
                <a:solidFill>
                  <a:schemeClr val="tx2"/>
                </a:solidFill>
              </a:rPr>
              <a:t>homelands</a:t>
            </a:r>
            <a:r>
              <a:rPr lang="fr-FR" sz="1100" dirty="0">
                <a:solidFill>
                  <a:schemeClr val="tx2"/>
                </a:solidFill>
              </a:rPr>
              <a:t> ou Bantoustans.</a:t>
            </a:r>
          </a:p>
          <a:p>
            <a:endParaRPr lang="fr-FR" sz="1100" dirty="0">
              <a:solidFill>
                <a:schemeClr val="tx2"/>
              </a:solidFill>
            </a:endParaRPr>
          </a:p>
          <a:p>
            <a:r>
              <a:rPr lang="fr-FR" sz="1100" dirty="0">
                <a:solidFill>
                  <a:schemeClr val="tx2"/>
                </a:solidFill>
              </a:rPr>
              <a:t>Donc plusieurs dimensions : juridique, territoriale et une « dimension culturelle » : 25 ans après l’investiture de Nelson Mandela à la présidence de la République, « </a:t>
            </a:r>
            <a:r>
              <a:rPr lang="fr-FR" sz="1100" i="1" dirty="0">
                <a:solidFill>
                  <a:schemeClr val="tx2"/>
                </a:solidFill>
              </a:rPr>
              <a:t>les hommes et les femmes ont gardé la mémoire des lieux, des gestes à faire et à ne pas faire, signe de l’emprise des interdits de la législation d’Apartheid sur les attitudes les plus quotidienne</a:t>
            </a:r>
            <a:r>
              <a:rPr lang="fr-FR" sz="1100" dirty="0">
                <a:solidFill>
                  <a:schemeClr val="tx2"/>
                </a:solidFill>
              </a:rPr>
              <a:t> » (F-X. </a:t>
            </a:r>
            <a:r>
              <a:rPr lang="fr-FR" sz="1100" dirty="0" err="1">
                <a:solidFill>
                  <a:schemeClr val="tx2"/>
                </a:solidFill>
              </a:rPr>
              <a:t>Fauvelle</a:t>
            </a:r>
            <a:r>
              <a:rPr lang="fr-FR" sz="1100" dirty="0">
                <a:solidFill>
                  <a:schemeClr val="tx2"/>
                </a:solidFill>
              </a:rPr>
              <a:t>, « Un demi siècle d’Apartheid », </a:t>
            </a:r>
            <a:r>
              <a:rPr lang="fr-FR" sz="1100" i="1" dirty="0">
                <a:solidFill>
                  <a:schemeClr val="tx2"/>
                </a:solidFill>
              </a:rPr>
              <a:t>L’Histoire</a:t>
            </a:r>
            <a:r>
              <a:rPr lang="fr-FR" sz="1100" dirty="0">
                <a:solidFill>
                  <a:schemeClr val="tx2"/>
                </a:solidFill>
              </a:rPr>
              <a:t>, Les collections de l’Histoire, octobre-décembre 2019)</a:t>
            </a:r>
          </a:p>
        </p:txBody>
      </p:sp>
      <p:sp>
        <p:nvSpPr>
          <p:cNvPr id="11" name="Rectangle 10">
            <a:extLst>
              <a:ext uri="{FF2B5EF4-FFF2-40B4-BE49-F238E27FC236}">
                <a16:creationId xmlns="" xmlns:a16="http://schemas.microsoft.com/office/drawing/2014/main" id="{8B1753E5-4297-9D45-9AE3-EC357ED0173B}"/>
              </a:ext>
            </a:extLst>
          </p:cNvPr>
          <p:cNvSpPr/>
          <p:nvPr/>
        </p:nvSpPr>
        <p:spPr>
          <a:xfrm>
            <a:off x="4952208" y="1364199"/>
            <a:ext cx="3968541" cy="954107"/>
          </a:xfrm>
          <a:prstGeom prst="rect">
            <a:avLst/>
          </a:prstGeom>
          <a:solidFill>
            <a:schemeClr val="accent5"/>
          </a:solidFill>
        </p:spPr>
        <p:txBody>
          <a:bodyPr wrap="square">
            <a:spAutoFit/>
          </a:bodyPr>
          <a:lstStyle/>
          <a:p>
            <a:pPr algn="ctr"/>
            <a:r>
              <a:rPr lang="fr-FR" sz="1400" dirty="0">
                <a:solidFill>
                  <a:schemeClr val="tx2"/>
                </a:solidFill>
              </a:rPr>
              <a:t>La fin de l’Apartheid : un « miracle » sud africain.</a:t>
            </a:r>
          </a:p>
          <a:p>
            <a:pPr algn="ctr"/>
            <a:r>
              <a:rPr lang="fr-FR" sz="1400" dirty="0">
                <a:solidFill>
                  <a:schemeClr val="tx2"/>
                </a:solidFill>
              </a:rPr>
              <a:t>Comment périodiser « la fin de l’apartheid » ? Existe-t-il « une fin » de l’apartheid : un processus achevé ? </a:t>
            </a:r>
          </a:p>
        </p:txBody>
      </p:sp>
      <p:sp>
        <p:nvSpPr>
          <p:cNvPr id="12" name="ZoneTexte 11">
            <a:extLst>
              <a:ext uri="{FF2B5EF4-FFF2-40B4-BE49-F238E27FC236}">
                <a16:creationId xmlns="" xmlns:a16="http://schemas.microsoft.com/office/drawing/2014/main" id="{1D9B4BEE-D9D8-9441-A35F-44A1600F0771}"/>
              </a:ext>
            </a:extLst>
          </p:cNvPr>
          <p:cNvSpPr txBox="1"/>
          <p:nvPr/>
        </p:nvSpPr>
        <p:spPr>
          <a:xfrm>
            <a:off x="4575944" y="5577051"/>
            <a:ext cx="4428492" cy="1107996"/>
          </a:xfrm>
          <a:prstGeom prst="rect">
            <a:avLst/>
          </a:prstGeom>
          <a:noFill/>
        </p:spPr>
        <p:txBody>
          <a:bodyPr wrap="square" rtlCol="0">
            <a:spAutoFit/>
          </a:bodyPr>
          <a:lstStyle/>
          <a:p>
            <a:r>
              <a:rPr lang="fr-FR" sz="1100" u="sng" dirty="0"/>
              <a:t>Sources : </a:t>
            </a:r>
          </a:p>
          <a:p>
            <a:r>
              <a:rPr lang="fr-FR" sz="1100" dirty="0"/>
              <a:t>-« L’Afrique du sud . Des Bushmen à la nation arc en ciel », </a:t>
            </a:r>
            <a:r>
              <a:rPr lang="fr-FR" sz="1100" i="1" dirty="0"/>
              <a:t>Collection de l’Histoire</a:t>
            </a:r>
            <a:r>
              <a:rPr lang="fr-FR" sz="1100" dirty="0"/>
              <a:t>, octobre –décembre 2019.</a:t>
            </a:r>
          </a:p>
          <a:p>
            <a:r>
              <a:rPr lang="fr-FR" sz="1100" dirty="0"/>
              <a:t>-Gilles </a:t>
            </a:r>
            <a:r>
              <a:rPr lang="fr-FR" sz="1100" dirty="0" err="1"/>
              <a:t>Teulié</a:t>
            </a:r>
            <a:r>
              <a:rPr lang="fr-FR" sz="1100" dirty="0"/>
              <a:t>, </a:t>
            </a:r>
            <a:r>
              <a:rPr lang="fr-FR" sz="1100" i="1" dirty="0"/>
              <a:t>Histoire de l’Afrique du sud des origines à nos jours</a:t>
            </a:r>
            <a:r>
              <a:rPr lang="fr-FR" sz="1100" dirty="0"/>
              <a:t>, </a:t>
            </a:r>
            <a:r>
              <a:rPr lang="fr-FR" sz="1100" dirty="0" err="1"/>
              <a:t>Tallandier</a:t>
            </a:r>
            <a:r>
              <a:rPr lang="fr-FR" sz="1100" dirty="0"/>
              <a:t>, 2019.</a:t>
            </a:r>
          </a:p>
          <a:p>
            <a:r>
              <a:rPr lang="fr-FR" sz="1100" dirty="0"/>
              <a:t>- Musée de l’Apartheid : </a:t>
            </a:r>
            <a:r>
              <a:rPr lang="fr-FR" sz="1100" dirty="0">
                <a:hlinkClick r:id="rId2"/>
              </a:rPr>
              <a:t>https://www.apartheidmuseum.org</a:t>
            </a:r>
            <a:r>
              <a:rPr lang="fr-FR" sz="1100" dirty="0"/>
              <a:t> </a:t>
            </a:r>
          </a:p>
        </p:txBody>
      </p:sp>
    </p:spTree>
    <p:extLst>
      <p:ext uri="{BB962C8B-B14F-4D97-AF65-F5344CB8AC3E}">
        <p14:creationId xmlns:p14="http://schemas.microsoft.com/office/powerpoint/2010/main" val="113409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54C664AE-8407-DA41-B58E-A64383A5EE5A}"/>
              </a:ext>
            </a:extLst>
          </p:cNvPr>
          <p:cNvSpPr>
            <a:spLocks noGrp="1"/>
          </p:cNvSpPr>
          <p:nvPr>
            <p:ph type="title"/>
          </p:nvPr>
        </p:nvSpPr>
        <p:spPr/>
        <p:txBody>
          <a:bodyPr/>
          <a:lstStyle/>
          <a:p>
            <a:endParaRPr lang="fr-FR" dirty="0"/>
          </a:p>
        </p:txBody>
      </p:sp>
      <p:graphicFrame>
        <p:nvGraphicFramePr>
          <p:cNvPr id="4" name="Tableau 3">
            <a:extLst>
              <a:ext uri="{FF2B5EF4-FFF2-40B4-BE49-F238E27FC236}">
                <a16:creationId xmlns="" xmlns:a16="http://schemas.microsoft.com/office/drawing/2014/main" id="{1863EFBA-CB85-5748-98F2-535769131A14}"/>
              </a:ext>
            </a:extLst>
          </p:cNvPr>
          <p:cNvGraphicFramePr>
            <a:graphicFrameLocks noGrp="1"/>
          </p:cNvGraphicFramePr>
          <p:nvPr>
            <p:extLst>
              <p:ext uri="{D42A27DB-BD31-4B8C-83A1-F6EECF244321}">
                <p14:modId xmlns:p14="http://schemas.microsoft.com/office/powerpoint/2010/main" val="833761920"/>
              </p:ext>
            </p:extLst>
          </p:nvPr>
        </p:nvGraphicFramePr>
        <p:xfrm>
          <a:off x="179512" y="188640"/>
          <a:ext cx="8856984" cy="6120680"/>
        </p:xfrm>
        <a:graphic>
          <a:graphicData uri="http://schemas.openxmlformats.org/drawingml/2006/table">
            <a:tbl>
              <a:tblPr firstRow="1" bandRow="1">
                <a:tableStyleId>{5C22544A-7EE6-4342-B048-85BDC9FD1C3A}</a:tableStyleId>
              </a:tblPr>
              <a:tblGrid>
                <a:gridCol w="3227715">
                  <a:extLst>
                    <a:ext uri="{9D8B030D-6E8A-4147-A177-3AD203B41FA5}">
                      <a16:colId xmlns="" xmlns:a16="http://schemas.microsoft.com/office/drawing/2014/main" val="2305664593"/>
                    </a:ext>
                  </a:extLst>
                </a:gridCol>
                <a:gridCol w="2920935">
                  <a:extLst>
                    <a:ext uri="{9D8B030D-6E8A-4147-A177-3AD203B41FA5}">
                      <a16:colId xmlns="" xmlns:a16="http://schemas.microsoft.com/office/drawing/2014/main" val="2864032136"/>
                    </a:ext>
                  </a:extLst>
                </a:gridCol>
                <a:gridCol w="2708334">
                  <a:extLst>
                    <a:ext uri="{9D8B030D-6E8A-4147-A177-3AD203B41FA5}">
                      <a16:colId xmlns="" xmlns:a16="http://schemas.microsoft.com/office/drawing/2014/main" val="4044976415"/>
                    </a:ext>
                  </a:extLst>
                </a:gridCol>
              </a:tblGrid>
              <a:tr h="506222">
                <a:tc>
                  <a:txBody>
                    <a:bodyPr/>
                    <a:lstStyle/>
                    <a:p>
                      <a:r>
                        <a:rPr lang="fr-FR" sz="900" dirty="0">
                          <a:solidFill>
                            <a:schemeClr val="accent2"/>
                          </a:solidFill>
                          <a:latin typeface="+mn-lt"/>
                        </a:rPr>
                        <a:t>Jusqu’au milieu des années 1980, le système perdure (politique de répression : arrestations, procès, assassinats) malgré des </a:t>
                      </a:r>
                      <a:r>
                        <a:rPr lang="fr-FR" sz="900" dirty="0">
                          <a:solidFill>
                            <a:srgbClr val="FF0000"/>
                          </a:solidFill>
                          <a:latin typeface="+mn-lt"/>
                        </a:rPr>
                        <a:t>contestations internes…</a:t>
                      </a:r>
                    </a:p>
                  </a:txBody>
                  <a:tcP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solidFill>
                            <a:schemeClr val="accent2"/>
                          </a:solidFill>
                          <a:latin typeface="+mn-lt"/>
                        </a:rPr>
                        <a:t>…et une </a:t>
                      </a:r>
                      <a:r>
                        <a:rPr lang="fr-FR" sz="900" dirty="0">
                          <a:solidFill>
                            <a:srgbClr val="FF0000"/>
                          </a:solidFill>
                          <a:latin typeface="+mn-lt"/>
                        </a:rPr>
                        <a:t>mobilisation internationale croissante….</a:t>
                      </a:r>
                    </a:p>
                    <a:p>
                      <a:endParaRPr lang="fr-FR" sz="900" dirty="0">
                        <a:solidFill>
                          <a:schemeClr val="accent2"/>
                        </a:solidFill>
                        <a:latin typeface="+mn-lt"/>
                      </a:endParaRPr>
                    </a:p>
                  </a:txBody>
                  <a:tcPr>
                    <a:solidFill>
                      <a:schemeClr val="tx1"/>
                    </a:solidFill>
                  </a:tcPr>
                </a:tc>
                <a:tc>
                  <a:txBody>
                    <a:bodyPr/>
                    <a:lstStyle/>
                    <a:p>
                      <a:r>
                        <a:rPr lang="fr-FR" sz="900" dirty="0">
                          <a:solidFill>
                            <a:schemeClr val="accent2"/>
                          </a:solidFill>
                          <a:latin typeface="+mn-lt"/>
                        </a:rPr>
                        <a:t>Dont les effets sont limités par </a:t>
                      </a:r>
                      <a:r>
                        <a:rPr lang="fr-FR" sz="900" dirty="0">
                          <a:solidFill>
                            <a:srgbClr val="FF0000"/>
                          </a:solidFill>
                          <a:latin typeface="+mn-lt"/>
                        </a:rPr>
                        <a:t>la guerre froide</a:t>
                      </a:r>
                      <a:r>
                        <a:rPr lang="fr-FR" sz="900" dirty="0">
                          <a:solidFill>
                            <a:schemeClr val="accent2"/>
                          </a:solidFill>
                          <a:latin typeface="+mn-lt"/>
                        </a:rPr>
                        <a:t>.</a:t>
                      </a:r>
                    </a:p>
                  </a:txBody>
                  <a:tcPr>
                    <a:solidFill>
                      <a:schemeClr val="tx1"/>
                    </a:solidFill>
                  </a:tcPr>
                </a:tc>
                <a:extLst>
                  <a:ext uri="{0D108BD9-81ED-4DB2-BD59-A6C34878D82A}">
                    <a16:rowId xmlns="" xmlns:a16="http://schemas.microsoft.com/office/drawing/2014/main" val="476355829"/>
                  </a:ext>
                </a:extLst>
              </a:tr>
              <a:tr h="561445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b="1" dirty="0">
                          <a:solidFill>
                            <a:srgbClr val="FF0000"/>
                          </a:solidFill>
                          <a:latin typeface="+mn-lt"/>
                        </a:rPr>
                        <a:t>1960 : massacre de Sharpeville </a:t>
                      </a:r>
                      <a:r>
                        <a:rPr lang="fr-FR" sz="900" dirty="0">
                          <a:solidFill>
                            <a:schemeClr val="tx2"/>
                          </a:solidFill>
                          <a:latin typeface="+mn-lt"/>
                        </a:rPr>
                        <a:t>(69 morts et 180 blessés par la police). L’ANC, le parti communiste et le PAC sont interdits.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dirty="0">
                          <a:solidFill>
                            <a:schemeClr val="tx2"/>
                          </a:solidFill>
                          <a:latin typeface="+mn-lt"/>
                        </a:rPr>
                        <a:t>1962 : 2</a:t>
                      </a:r>
                      <a:r>
                        <a:rPr lang="fr-FR" sz="900" baseline="30000" dirty="0">
                          <a:solidFill>
                            <a:schemeClr val="tx2"/>
                          </a:solidFill>
                          <a:latin typeface="+mn-lt"/>
                        </a:rPr>
                        <a:t>e</a:t>
                      </a:r>
                      <a:r>
                        <a:rPr lang="fr-FR" sz="900" dirty="0">
                          <a:solidFill>
                            <a:schemeClr val="tx2"/>
                          </a:solidFill>
                          <a:latin typeface="+mn-lt"/>
                        </a:rPr>
                        <a:t> arrestation de Mandela condamné à la prison à vie en 1964.</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dirty="0">
                          <a:solidFill>
                            <a:schemeClr val="tx2"/>
                          </a:solidFill>
                          <a:latin typeface="+mn-lt"/>
                        </a:rPr>
                        <a:t> </a:t>
                      </a:r>
                      <a:r>
                        <a:rPr lang="fr-FR" sz="900" b="1" dirty="0">
                          <a:solidFill>
                            <a:srgbClr val="FF0000"/>
                          </a:solidFill>
                          <a:latin typeface="+mn-lt"/>
                        </a:rPr>
                        <a:t>1966: assassinat du président de la République Hendrik Verwoerd </a:t>
                      </a:r>
                      <a:r>
                        <a:rPr lang="fr-FR" sz="900" dirty="0">
                          <a:solidFill>
                            <a:schemeClr val="tx2"/>
                          </a:solidFill>
                          <a:latin typeface="+mn-lt"/>
                        </a:rPr>
                        <a:t>(assassinat politique par un communiste, en lien avec l’ANC)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dirty="0">
                          <a:solidFill>
                            <a:schemeClr val="tx2"/>
                          </a:solidFill>
                          <a:latin typeface="+mn-lt"/>
                        </a:rPr>
                        <a:t>1971 : Développement du </a:t>
                      </a:r>
                      <a:r>
                        <a:rPr lang="fr-FR" sz="900" b="0" dirty="0">
                          <a:solidFill>
                            <a:schemeClr val="tx2"/>
                          </a:solidFill>
                          <a:latin typeface="+mn-lt"/>
                        </a:rPr>
                        <a:t>mouvement de la conscience noire </a:t>
                      </a:r>
                      <a:r>
                        <a:rPr lang="fr-FR" sz="900" dirty="0">
                          <a:solidFill>
                            <a:schemeClr val="tx2"/>
                          </a:solidFill>
                          <a:latin typeface="+mn-lt"/>
                        </a:rPr>
                        <a:t>de Steve Biko.</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b="1" dirty="0">
                          <a:solidFill>
                            <a:srgbClr val="FF0000"/>
                          </a:solidFill>
                          <a:latin typeface="+mn-lt"/>
                        </a:rPr>
                        <a:t>16 juin 1976 : émeutes de Soweto </a:t>
                      </a:r>
                      <a:r>
                        <a:rPr lang="fr-FR" sz="900" b="0" dirty="0">
                          <a:solidFill>
                            <a:schemeClr val="tx2"/>
                          </a:solidFill>
                          <a:latin typeface="+mn-lt"/>
                        </a:rPr>
                        <a:t>( manifestations d’enfants et d’étudiants noirs pendant plusieurs mois : 1000 morts).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b="1"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b="1"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b="1"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i="0" dirty="0">
                          <a:solidFill>
                            <a:schemeClr val="tx2"/>
                          </a:solidFill>
                          <a:latin typeface="+mn-lt"/>
                        </a:rPr>
                        <a:t>1984 : Métis et Indiens sont représentés au sein du Parlement.</a:t>
                      </a: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b="1" dirty="0">
                          <a:solidFill>
                            <a:srgbClr val="FF0000"/>
                          </a:solidFill>
                          <a:latin typeface="+mn-lt"/>
                        </a:rPr>
                        <a:t>1984 : début des émeutes dans les Townships.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algn="just"/>
                      <a:r>
                        <a:rPr lang="fr-FR" sz="900" dirty="0">
                          <a:solidFill>
                            <a:schemeClr val="tx2"/>
                          </a:solidFill>
                          <a:latin typeface="+mn-lt"/>
                        </a:rPr>
                        <a:t>1985 : Mandela refuse de sortir de prison tant que l’apartheid n’est pas démantelé. Début de l’abrogation des lois de l’apartheid mesquin. </a:t>
                      </a:r>
                      <a:r>
                        <a:rPr lang="fr-FR" sz="900" b="1" dirty="0">
                          <a:solidFill>
                            <a:srgbClr val="FF0000"/>
                          </a:solidFill>
                          <a:latin typeface="+mn-lt"/>
                        </a:rPr>
                        <a:t>Emeutes à Sharpeville.</a:t>
                      </a:r>
                      <a:endParaRPr lang="fr-FR" sz="900" dirty="0">
                        <a:solidFill>
                          <a:schemeClr val="tx2"/>
                        </a:solidFill>
                        <a:latin typeface="+mn-lt"/>
                      </a:endParaRPr>
                    </a:p>
                    <a:p>
                      <a:pPr algn="just"/>
                      <a:r>
                        <a:rPr lang="fr-FR" sz="900" dirty="0">
                          <a:solidFill>
                            <a:schemeClr val="tx2"/>
                          </a:solidFill>
                          <a:latin typeface="+mn-lt"/>
                        </a:rPr>
                        <a:t>1985 : création de la COSATU, syndicat de travailleurs noirs.</a:t>
                      </a:r>
                    </a:p>
                    <a:p>
                      <a:pPr algn="just"/>
                      <a:endParaRPr lang="fr-FR" sz="900" dirty="0">
                        <a:solidFill>
                          <a:schemeClr val="tx2"/>
                        </a:solidFill>
                        <a:latin typeface="+mn-lt"/>
                      </a:endParaRPr>
                    </a:p>
                    <a:p>
                      <a:pPr algn="just"/>
                      <a:r>
                        <a:rPr lang="fr-FR" sz="900" dirty="0">
                          <a:solidFill>
                            <a:schemeClr val="tx2"/>
                          </a:solidFill>
                          <a:latin typeface="+mn-lt"/>
                        </a:rPr>
                        <a:t>1986 : établissement de l’état d’urgence.</a:t>
                      </a:r>
                      <a:endParaRPr lang="fr-FR" sz="900" dirty="0">
                        <a:latin typeface="+mn-lt"/>
                      </a:endParaRPr>
                    </a:p>
                    <a:p>
                      <a:endParaRPr lang="fr-FR" sz="900" dirty="0">
                        <a:latin typeface="+mn-lt"/>
                      </a:endParaRPr>
                    </a:p>
                    <a:p>
                      <a:endParaRPr lang="fr-FR" sz="900" dirty="0">
                        <a:latin typeface="+mn-lt"/>
                      </a:endParaRPr>
                    </a:p>
                    <a:p>
                      <a:r>
                        <a:rPr lang="fr-FR" sz="900" dirty="0">
                          <a:solidFill>
                            <a:schemeClr val="tx2"/>
                          </a:solidFill>
                          <a:latin typeface="+mn-lt"/>
                        </a:rPr>
                        <a:t>== &gt; </a:t>
                      </a:r>
                      <a:r>
                        <a:rPr lang="fr-FR" sz="900" b="1" dirty="0">
                          <a:solidFill>
                            <a:schemeClr val="tx2"/>
                          </a:solidFill>
                          <a:latin typeface="+mn-lt"/>
                        </a:rPr>
                        <a:t>Le système est dans l’impasse sur le plan politique (émeutes perdurent) et économique </a:t>
                      </a:r>
                      <a:r>
                        <a:rPr lang="fr-FR" sz="900" dirty="0">
                          <a:solidFill>
                            <a:schemeClr val="tx2"/>
                          </a:solidFill>
                          <a:latin typeface="+mn-lt"/>
                        </a:rPr>
                        <a:t>. De timides réformes sont entreprises au milieu des années 1980. </a:t>
                      </a:r>
                    </a:p>
                  </a:txBody>
                  <a:tcPr>
                    <a:solidFill>
                      <a:schemeClr val="accent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dirty="0">
                          <a:solidFill>
                            <a:schemeClr val="tx2"/>
                          </a:solidFill>
                          <a:latin typeface="+mn-lt"/>
                        </a:rPr>
                        <a:t>1959 : création à Londres du « boycott </a:t>
                      </a:r>
                      <a:r>
                        <a:rPr lang="fr-FR" sz="900" dirty="0" err="1">
                          <a:solidFill>
                            <a:schemeClr val="tx2"/>
                          </a:solidFill>
                          <a:latin typeface="+mn-lt"/>
                        </a:rPr>
                        <a:t>movment</a:t>
                      </a:r>
                      <a:r>
                        <a:rPr lang="fr-FR" sz="900" dirty="0">
                          <a:solidFill>
                            <a:schemeClr val="tx2"/>
                          </a:solidFill>
                          <a:latin typeface="+mn-lt"/>
                        </a:rPr>
                        <a:t> » (qui appelle les Britanniques à boycotter les produits d’Afrique du sud)</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rgbClr val="FF0000"/>
                        </a:solidFill>
                        <a:latin typeface="+mn-lt"/>
                      </a:endParaRPr>
                    </a:p>
                    <a:p>
                      <a:pPr algn="just"/>
                      <a:r>
                        <a:rPr lang="fr-FR" sz="900" dirty="0">
                          <a:solidFill>
                            <a:srgbClr val="FF0000"/>
                          </a:solidFill>
                          <a:latin typeface="+mn-lt"/>
                        </a:rPr>
                        <a:t>1962: Vote de la résolution 1761 par l’ONU pour des sanctions contre l’Afrique du sud. Mais hostilité des pays occidentaux et des Etats-Unis, </a:t>
                      </a:r>
                      <a:r>
                        <a:rPr lang="fr-FR" sz="900" b="1" dirty="0">
                          <a:solidFill>
                            <a:srgbClr val="FF0000"/>
                          </a:solidFill>
                          <a:latin typeface="+mn-lt"/>
                        </a:rPr>
                        <a:t>la priorité étant de lutter contre le communisme.</a:t>
                      </a:r>
                      <a:endParaRPr lang="fr-FR" sz="900" dirty="0">
                        <a:solidFill>
                          <a:srgbClr val="FF0000"/>
                        </a:solidFill>
                        <a:latin typeface="+mn-lt"/>
                      </a:endParaRPr>
                    </a:p>
                    <a:p>
                      <a:pPr algn="just"/>
                      <a:endParaRPr lang="fr-FR" sz="900" dirty="0">
                        <a:solidFill>
                          <a:schemeClr val="tx2"/>
                        </a:solidFill>
                        <a:latin typeface="+mn-lt"/>
                      </a:endParaRPr>
                    </a:p>
                    <a:p>
                      <a:pPr algn="just"/>
                      <a:r>
                        <a:rPr lang="fr-FR" sz="900" dirty="0">
                          <a:solidFill>
                            <a:schemeClr val="tx2"/>
                          </a:solidFill>
                          <a:latin typeface="+mn-lt"/>
                        </a:rPr>
                        <a:t>1965 : Convention internationale sur l'élimination de toutes les formes de discrimination raciale.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dirty="0">
                          <a:solidFill>
                            <a:schemeClr val="tx2"/>
                          </a:solidFill>
                          <a:latin typeface="+mn-lt"/>
                        </a:rPr>
                        <a:t>1968 : L’Afrique du sud est exclue des JO de Mexico puis de l’ensemble des compétitions internationales.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i="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i="0" dirty="0">
                          <a:solidFill>
                            <a:schemeClr val="tx2"/>
                          </a:solidFill>
                          <a:latin typeface="+mn-lt"/>
                        </a:rPr>
                        <a:t>1973 : Convention </a:t>
                      </a:r>
                      <a:r>
                        <a:rPr lang="fr-FR" sz="900" dirty="0">
                          <a:solidFill>
                            <a:schemeClr val="tx2"/>
                          </a:solidFill>
                          <a:latin typeface="+mn-lt"/>
                        </a:rPr>
                        <a:t>internationale sur le crime d’Apartheid.</a:t>
                      </a:r>
                    </a:p>
                    <a:p>
                      <a:pPr algn="just"/>
                      <a:endParaRPr lang="fr-FR" sz="900" dirty="0">
                        <a:solidFill>
                          <a:schemeClr val="tx2"/>
                        </a:solidFill>
                        <a:latin typeface="+mn-lt"/>
                      </a:endParaRPr>
                    </a:p>
                    <a:p>
                      <a:pPr algn="just"/>
                      <a:r>
                        <a:rPr lang="fr-FR" sz="900" dirty="0">
                          <a:solidFill>
                            <a:schemeClr val="tx2"/>
                          </a:solidFill>
                          <a:latin typeface="+mn-lt"/>
                        </a:rPr>
                        <a:t>1978 : les Nations Unies déclarent l’année 1978 l’année anti-Apartheid. L’ONU vote la résolution 417 qui condamne le régime raciste d’Afrique du sud et demande la libération des prisonniers politiques.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dirty="0">
                          <a:solidFill>
                            <a:schemeClr val="tx2"/>
                          </a:solidFill>
                          <a:latin typeface="+mn-lt"/>
                        </a:rPr>
                        <a:t>1984 : le prix Nobel de la paix est attribué à Desmond Tutu.</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900" dirty="0">
                          <a:solidFill>
                            <a:schemeClr val="tx2"/>
                          </a:solidFill>
                          <a:latin typeface="+mn-lt"/>
                        </a:rPr>
                        <a:t>1985 : Campagne internationale lancée par l’ANC : « Libérez Nelson Mandela ! ».</a:t>
                      </a:r>
                    </a:p>
                    <a:p>
                      <a:endParaRPr lang="fr-FR" sz="900" dirty="0">
                        <a:latin typeface="+mn-lt"/>
                      </a:endParaRPr>
                    </a:p>
                    <a:p>
                      <a:endParaRPr lang="fr-FR" sz="900" dirty="0">
                        <a:latin typeface="+mn-lt"/>
                      </a:endParaRPr>
                    </a:p>
                    <a:p>
                      <a:endParaRPr lang="fr-FR" sz="9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solidFill>
                            <a:schemeClr val="tx2"/>
                          </a:solidFill>
                          <a:latin typeface="+mn-lt"/>
                        </a:rPr>
                        <a:t>== &gt; </a:t>
                      </a:r>
                      <a:r>
                        <a:rPr lang="fr-FR" sz="900" b="1" u="none" dirty="0">
                          <a:solidFill>
                            <a:schemeClr val="tx2"/>
                          </a:solidFill>
                          <a:latin typeface="+mn-lt"/>
                        </a:rPr>
                        <a:t>Les pressions internationales sur l’Afrique du sud ont peu d’effets immédiatement mais provoquent un isolement sur la scène internationale. </a:t>
                      </a:r>
                    </a:p>
                    <a:p>
                      <a:r>
                        <a:rPr lang="fr-FR" sz="900" dirty="0">
                          <a:solidFill>
                            <a:schemeClr val="tx2"/>
                          </a:solidFill>
                          <a:latin typeface="+mn-lt"/>
                        </a:rPr>
                        <a:t>dégradation de l’image internationale de l’Afrique du sud et isolement croissant sur la scène internationale. L’embargo contribue à aggraver la situation économique et mécontente les milieux d’affaires. </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b="1" dirty="0">
                          <a:solidFill>
                            <a:schemeClr val="tx2"/>
                          </a:solidFill>
                          <a:latin typeface="+mn-lt"/>
                        </a:rPr>
                        <a:t>Le mouvement de décolonisation - </a:t>
                      </a:r>
                      <a:r>
                        <a:rPr lang="fr-FR" sz="900" dirty="0">
                          <a:solidFill>
                            <a:schemeClr val="tx2"/>
                          </a:solidFill>
                          <a:latin typeface="+mn-lt"/>
                        </a:rPr>
                        <a:t>« le vent du changement « de Harold Macmillan, premier ministre britannique devant le Parlement sud africain le 3 février  1960- ne produit pas d’effet réel en Afrique du sud. Au contraire, le pouvoir radicalise la politique de répression ; de même que les combattants de l’ANC.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b="1" u="sng" dirty="0">
                        <a:solidFill>
                          <a:srgbClr val="7030A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1" u="sng" dirty="0">
                          <a:solidFill>
                            <a:srgbClr val="7030A0"/>
                          </a:solidFill>
                          <a:latin typeface="+mn-lt"/>
                        </a:rPr>
                        <a:t>MAIS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b="1" dirty="0">
                        <a:solidFill>
                          <a:schemeClr val="tx2"/>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1" dirty="0">
                          <a:solidFill>
                            <a:schemeClr val="tx2"/>
                          </a:solidFill>
                          <a:latin typeface="+mn-lt"/>
                        </a:rPr>
                        <a:t>guerre froide : </a:t>
                      </a:r>
                      <a:r>
                        <a:rPr lang="fr-FR" sz="900" dirty="0">
                          <a:solidFill>
                            <a:schemeClr val="tx2"/>
                          </a:solidFill>
                          <a:latin typeface="+mn-lt"/>
                        </a:rPr>
                        <a:t>développement du budget de la défense en Afrique du sud; coopération militaire avec Israël et la France malgré la politique d’embargo.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b="1" dirty="0">
                        <a:solidFill>
                          <a:schemeClr val="tx2"/>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1" dirty="0">
                          <a:solidFill>
                            <a:schemeClr val="tx2"/>
                          </a:solidFill>
                          <a:latin typeface="+mn-lt"/>
                        </a:rPr>
                        <a:t>Les Occidentaux sont bienveillants avec l’Afrique du sud car le </a:t>
                      </a:r>
                      <a:r>
                        <a:rPr lang="fr-FR" sz="900" b="1" dirty="0">
                          <a:solidFill>
                            <a:srgbClr val="FF0000"/>
                          </a:solidFill>
                          <a:latin typeface="+mn-lt"/>
                        </a:rPr>
                        <a:t>gouvernement sud africain lutte  contre les communistes  ;  </a:t>
                      </a:r>
                      <a:r>
                        <a:rPr lang="fr-FR" sz="900" b="0" dirty="0">
                          <a:solidFill>
                            <a:schemeClr val="tx2"/>
                          </a:solidFill>
                          <a:latin typeface="+mn-lt"/>
                        </a:rPr>
                        <a:t>ex : </a:t>
                      </a:r>
                      <a:r>
                        <a:rPr lang="fr-FR" sz="900" dirty="0">
                          <a:solidFill>
                            <a:schemeClr val="tx2"/>
                          </a:solidFill>
                          <a:latin typeface="+mn-lt"/>
                        </a:rPr>
                        <a:t>intervention de l’Afrique du sud en Angola (1961-1975 puis 1975-2002), au Mozambique et en Namibie entre 1966 et 1990.</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900" dirty="0">
                        <a:solidFill>
                          <a:schemeClr val="tx2"/>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solidFill>
                            <a:schemeClr val="tx2"/>
                          </a:solidFill>
                          <a:latin typeface="+mn-lt"/>
                        </a:rPr>
                        <a:t>1986 : Reagan met son véto à une loi </a:t>
                      </a:r>
                      <a:r>
                        <a:rPr lang="fr-FR" sz="900" i="1" dirty="0">
                          <a:solidFill>
                            <a:schemeClr val="tx2"/>
                          </a:solidFill>
                          <a:latin typeface="+mn-lt"/>
                        </a:rPr>
                        <a:t>antiapartheid</a:t>
                      </a:r>
                      <a:r>
                        <a:rPr lang="fr-FR" sz="900" dirty="0">
                          <a:solidFill>
                            <a:schemeClr val="tx2"/>
                          </a:solidFill>
                          <a:latin typeface="+mn-lt"/>
                        </a:rPr>
                        <a:t> car l’ANC est considérée comme une organisation terroriste.</a:t>
                      </a:r>
                    </a:p>
                    <a:p>
                      <a:endParaRPr lang="fr-FR" sz="900" dirty="0">
                        <a:latin typeface="+mn-lt"/>
                      </a:endParaRPr>
                    </a:p>
                    <a:p>
                      <a:endParaRPr lang="fr-FR" sz="900" dirty="0">
                        <a:latin typeface="+mn-lt"/>
                      </a:endParaRPr>
                    </a:p>
                    <a:p>
                      <a:endParaRPr lang="fr-FR" sz="900" dirty="0">
                        <a:latin typeface="+mn-lt"/>
                      </a:endParaRPr>
                    </a:p>
                    <a:p>
                      <a:endParaRPr lang="fr-FR" sz="900" dirty="0">
                        <a:latin typeface="+mn-lt"/>
                      </a:endParaRPr>
                    </a:p>
                    <a:p>
                      <a:endParaRPr lang="fr-FR" sz="900" dirty="0">
                        <a:latin typeface="+mn-lt"/>
                      </a:endParaRPr>
                    </a:p>
                    <a:p>
                      <a:endParaRPr lang="fr-FR" sz="900" dirty="0">
                        <a:solidFill>
                          <a:schemeClr val="dk1"/>
                        </a:solidFill>
                        <a:latin typeface="+mn-lt"/>
                      </a:endParaRPr>
                    </a:p>
                    <a:p>
                      <a:r>
                        <a:rPr lang="fr-FR" sz="900" dirty="0">
                          <a:solidFill>
                            <a:schemeClr val="dk1"/>
                          </a:solidFill>
                          <a:latin typeface="+mn-lt"/>
                        </a:rPr>
                        <a:t>== &gt; </a:t>
                      </a:r>
                      <a:r>
                        <a:rPr lang="fr-FR" sz="900" b="1" dirty="0">
                          <a:solidFill>
                            <a:schemeClr val="tx2"/>
                          </a:solidFill>
                          <a:latin typeface="+mn-lt"/>
                        </a:rPr>
                        <a:t>La guerre froide empêche toute évolution de la situation</a:t>
                      </a:r>
                      <a:r>
                        <a:rPr lang="fr-FR" sz="900" dirty="0">
                          <a:solidFill>
                            <a:schemeClr val="tx2"/>
                          </a:solidFill>
                          <a:latin typeface="+mn-lt"/>
                        </a:rPr>
                        <a:t>. </a:t>
                      </a:r>
                    </a:p>
                  </a:txBody>
                  <a:tcPr>
                    <a:solidFill>
                      <a:schemeClr val="accent1"/>
                    </a:solidFill>
                  </a:tcPr>
                </a:tc>
                <a:extLst>
                  <a:ext uri="{0D108BD9-81ED-4DB2-BD59-A6C34878D82A}">
                    <a16:rowId xmlns="" xmlns:a16="http://schemas.microsoft.com/office/drawing/2014/main" val="2365735132"/>
                  </a:ext>
                </a:extLst>
              </a:tr>
            </a:tbl>
          </a:graphicData>
        </a:graphic>
      </p:graphicFrame>
    </p:spTree>
    <p:extLst>
      <p:ext uri="{BB962C8B-B14F-4D97-AF65-F5344CB8AC3E}">
        <p14:creationId xmlns:p14="http://schemas.microsoft.com/office/powerpoint/2010/main" val="205536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agues">
  <a:themeElements>
    <a:clrScheme name="Vagues">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Vagues">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agues">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4403</TotalTime>
  <Words>1867</Words>
  <Application>Microsoft Office PowerPoint</Application>
  <PresentationFormat>Affichage à l'écran (4:3)</PresentationFormat>
  <Paragraphs>363</Paragraphs>
  <Slides>13</Slides>
  <Notes>0</Notes>
  <HiddenSlides>0</HiddenSlides>
  <MMClips>7</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13</vt:i4>
      </vt:variant>
    </vt:vector>
  </HeadingPairs>
  <TitlesOfParts>
    <vt:vector size="21" baseType="lpstr">
      <vt:lpstr>Arial</vt:lpstr>
      <vt:lpstr>Calibri</vt:lpstr>
      <vt:lpstr>Candara</vt:lpstr>
      <vt:lpstr>Roboto</vt:lpstr>
      <vt:lpstr>Symbol</vt:lpstr>
      <vt:lpstr>Times New Roman</vt:lpstr>
      <vt:lpstr>Wingdings</vt:lpstr>
      <vt:lpstr>Vagues</vt:lpstr>
      <vt:lpstr>4. Les points de passage et d’ouverture (PPO) : quelles approches ?  </vt:lpstr>
      <vt:lpstr>Diversité des PPO, richesse des objets de l’historien</vt:lpstr>
      <vt:lpstr>Présentation PowerPoint</vt:lpstr>
      <vt:lpstr>Quelques propositions autour de PPO</vt:lpstr>
      <vt:lpstr>Présentation PowerPoint</vt:lpstr>
      <vt:lpstr>Etude comparée de deux acteurs d’un nouveau capitalisme qui ont transformé leur pays par des politiques nouvelles.  </vt:lpstr>
      <vt:lpstr>Présentation PowerPoint</vt:lpstr>
      <vt:lpstr>La fin de l’Apartheid en Afrique du Sud : l’étude un processus mêlant national/ international ; temps long/temps court</vt:lpstr>
      <vt:lpstr>Présentation PowerPoint</vt:lpstr>
      <vt:lpstr>Présentation PowerPoint</vt:lpstr>
      <vt:lpstr>5.Tronc commun et HGGSP : articulations et synergies (pour les élèves de l’enseignement d’HGGSP).  </vt:lpstr>
      <vt:lpstr>Présentation PowerPoint</vt:lpstr>
      <vt:lpstr>Présentation PowerPoint</vt:lpstr>
    </vt:vector>
  </TitlesOfParts>
  <Company>Ministere de l'Education Nationale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des programmes d’histoire de la classe de terminale du tronc commun</dc:title>
  <dc:creator>Administration centrale</dc:creator>
  <cp:lastModifiedBy>Angélique MARIE</cp:lastModifiedBy>
  <cp:revision>454</cp:revision>
  <dcterms:created xsi:type="dcterms:W3CDTF">2020-06-03T13:12:49Z</dcterms:created>
  <dcterms:modified xsi:type="dcterms:W3CDTF">2020-09-03T10:29:49Z</dcterms:modified>
</cp:coreProperties>
</file>